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3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1.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67" r:id="rId4"/>
    <p:sldId id="257" r:id="rId5"/>
    <p:sldId id="268" r:id="rId6"/>
    <p:sldId id="260" r:id="rId7"/>
    <p:sldId id="265" r:id="rId8"/>
    <p:sldId id="269" r:id="rId9"/>
    <p:sldId id="270" r:id="rId10"/>
    <p:sldId id="259" r:id="rId11"/>
    <p:sldId id="289" r:id="rId12"/>
    <p:sldId id="275" r:id="rId13"/>
    <p:sldId id="274" r:id="rId14"/>
    <p:sldId id="290" r:id="rId15"/>
    <p:sldId id="280" r:id="rId16"/>
    <p:sldId id="284" r:id="rId17"/>
    <p:sldId id="282" r:id="rId18"/>
    <p:sldId id="258" r:id="rId19"/>
    <p:sldId id="288" r:id="rId20"/>
    <p:sldId id="283" r:id="rId21"/>
    <p:sldId id="287" r:id="rId22"/>
    <p:sldId id="285" r:id="rId23"/>
    <p:sldId id="291" r:id="rId24"/>
    <p:sldId id="292" r:id="rId25"/>
    <p:sldId id="297" r:id="rId26"/>
    <p:sldId id="299" r:id="rId27"/>
    <p:sldId id="294" r:id="rId28"/>
    <p:sldId id="295" r:id="rId29"/>
    <p:sldId id="293" r:id="rId30"/>
    <p:sldId id="300" r:id="rId31"/>
    <p:sldId id="271" r:id="rId32"/>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4114"/>
    <a:srgbClr val="323E1A"/>
    <a:srgbClr val="232C12"/>
    <a:srgbClr val="582A04"/>
    <a:srgbClr val="4A1B1A"/>
    <a:srgbClr val="F9EEED"/>
    <a:srgbClr val="FEF1E6"/>
    <a:srgbClr val="673105"/>
    <a:srgbClr val="F8EDEC"/>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16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3.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9C676D-7EF7-4A74-AE8C-30626178746D}" type="datetimeFigureOut">
              <a:rPr lang="en-US" smtClean="0"/>
              <a:pPr/>
              <a:t>11/29/2012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EFB200-E439-4990-937E-AB7B8CA2DD71}" type="slidenum">
              <a:rPr lang="en-US" smtClean="0"/>
              <a:pPr/>
              <a:t>‹#›</a:t>
            </a:fld>
            <a:endParaRPr lang="en-US"/>
          </a:p>
        </p:txBody>
      </p:sp>
    </p:spTree>
    <p:extLst>
      <p:ext uri="{BB962C8B-B14F-4D97-AF65-F5344CB8AC3E}">
        <p14:creationId xmlns:p14="http://schemas.microsoft.com/office/powerpoint/2010/main" val="3863432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9C676D-7EF7-4A74-AE8C-30626178746D}" type="datetimeFigureOut">
              <a:rPr lang="en-US" smtClean="0"/>
              <a:pPr/>
              <a:t>11/29/2012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EFB200-E439-4990-937E-AB7B8CA2DD71}" type="slidenum">
              <a:rPr lang="en-US" smtClean="0"/>
              <a:pPr/>
              <a:t>‹#›</a:t>
            </a:fld>
            <a:endParaRPr lang="en-US"/>
          </a:p>
        </p:txBody>
      </p:sp>
    </p:spTree>
    <p:extLst>
      <p:ext uri="{BB962C8B-B14F-4D97-AF65-F5344CB8AC3E}">
        <p14:creationId xmlns:p14="http://schemas.microsoft.com/office/powerpoint/2010/main" val="3043869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9C676D-7EF7-4A74-AE8C-30626178746D}" type="datetimeFigureOut">
              <a:rPr lang="en-US" smtClean="0"/>
              <a:pPr/>
              <a:t>11/29/2012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EFB200-E439-4990-937E-AB7B8CA2DD71}" type="slidenum">
              <a:rPr lang="en-US" smtClean="0"/>
              <a:pPr/>
              <a:t>‹#›</a:t>
            </a:fld>
            <a:endParaRPr lang="en-US"/>
          </a:p>
        </p:txBody>
      </p:sp>
    </p:spTree>
    <p:extLst>
      <p:ext uri="{BB962C8B-B14F-4D97-AF65-F5344CB8AC3E}">
        <p14:creationId xmlns:p14="http://schemas.microsoft.com/office/powerpoint/2010/main" val="1575608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9C676D-7EF7-4A74-AE8C-30626178746D}" type="datetimeFigureOut">
              <a:rPr lang="en-US" smtClean="0"/>
              <a:pPr/>
              <a:t>11/29/2012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EFB200-E439-4990-937E-AB7B8CA2DD71}" type="slidenum">
              <a:rPr lang="en-US" smtClean="0"/>
              <a:pPr/>
              <a:t>‹#›</a:t>
            </a:fld>
            <a:endParaRPr lang="en-US"/>
          </a:p>
        </p:txBody>
      </p:sp>
    </p:spTree>
    <p:extLst>
      <p:ext uri="{BB962C8B-B14F-4D97-AF65-F5344CB8AC3E}">
        <p14:creationId xmlns:p14="http://schemas.microsoft.com/office/powerpoint/2010/main" val="4084139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9C676D-7EF7-4A74-AE8C-30626178746D}" type="datetimeFigureOut">
              <a:rPr lang="en-US" smtClean="0"/>
              <a:pPr/>
              <a:t>11/29/2012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EFB200-E439-4990-937E-AB7B8CA2DD71}" type="slidenum">
              <a:rPr lang="en-US" smtClean="0"/>
              <a:pPr/>
              <a:t>‹#›</a:t>
            </a:fld>
            <a:endParaRPr lang="en-US"/>
          </a:p>
        </p:txBody>
      </p:sp>
    </p:spTree>
    <p:extLst>
      <p:ext uri="{BB962C8B-B14F-4D97-AF65-F5344CB8AC3E}">
        <p14:creationId xmlns:p14="http://schemas.microsoft.com/office/powerpoint/2010/main" val="2883373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9C676D-7EF7-4A74-AE8C-30626178746D}" type="datetimeFigureOut">
              <a:rPr lang="en-US" smtClean="0"/>
              <a:pPr/>
              <a:t>11/29/2012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EFB200-E439-4990-937E-AB7B8CA2DD71}" type="slidenum">
              <a:rPr lang="en-US" smtClean="0"/>
              <a:pPr/>
              <a:t>‹#›</a:t>
            </a:fld>
            <a:endParaRPr lang="en-US"/>
          </a:p>
        </p:txBody>
      </p:sp>
    </p:spTree>
    <p:extLst>
      <p:ext uri="{BB962C8B-B14F-4D97-AF65-F5344CB8AC3E}">
        <p14:creationId xmlns:p14="http://schemas.microsoft.com/office/powerpoint/2010/main" val="1305945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9C676D-7EF7-4A74-AE8C-30626178746D}" type="datetimeFigureOut">
              <a:rPr lang="en-US" smtClean="0"/>
              <a:pPr/>
              <a:t>11/29/2012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EFB200-E439-4990-937E-AB7B8CA2DD71}" type="slidenum">
              <a:rPr lang="en-US" smtClean="0"/>
              <a:pPr/>
              <a:t>‹#›</a:t>
            </a:fld>
            <a:endParaRPr lang="en-US"/>
          </a:p>
        </p:txBody>
      </p:sp>
    </p:spTree>
    <p:extLst>
      <p:ext uri="{BB962C8B-B14F-4D97-AF65-F5344CB8AC3E}">
        <p14:creationId xmlns:p14="http://schemas.microsoft.com/office/powerpoint/2010/main" val="846415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9C676D-7EF7-4A74-AE8C-30626178746D}" type="datetimeFigureOut">
              <a:rPr lang="en-US" smtClean="0"/>
              <a:pPr/>
              <a:t>11/29/2012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EFB200-E439-4990-937E-AB7B8CA2DD71}" type="slidenum">
              <a:rPr lang="en-US" smtClean="0"/>
              <a:pPr/>
              <a:t>‹#›</a:t>
            </a:fld>
            <a:endParaRPr lang="en-US"/>
          </a:p>
        </p:txBody>
      </p:sp>
    </p:spTree>
    <p:extLst>
      <p:ext uri="{BB962C8B-B14F-4D97-AF65-F5344CB8AC3E}">
        <p14:creationId xmlns:p14="http://schemas.microsoft.com/office/powerpoint/2010/main" val="440342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9C676D-7EF7-4A74-AE8C-30626178746D}" type="datetimeFigureOut">
              <a:rPr lang="en-US" smtClean="0"/>
              <a:pPr/>
              <a:t>11/29/2012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EFB200-E439-4990-937E-AB7B8CA2DD71}" type="slidenum">
              <a:rPr lang="en-US" smtClean="0"/>
              <a:pPr/>
              <a:t>‹#›</a:t>
            </a:fld>
            <a:endParaRPr lang="en-US"/>
          </a:p>
        </p:txBody>
      </p:sp>
    </p:spTree>
    <p:extLst>
      <p:ext uri="{BB962C8B-B14F-4D97-AF65-F5344CB8AC3E}">
        <p14:creationId xmlns:p14="http://schemas.microsoft.com/office/powerpoint/2010/main" val="2584821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9C676D-7EF7-4A74-AE8C-30626178746D}" type="datetimeFigureOut">
              <a:rPr lang="en-US" smtClean="0"/>
              <a:pPr/>
              <a:t>11/29/2012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EFB200-E439-4990-937E-AB7B8CA2DD71}" type="slidenum">
              <a:rPr lang="en-US" smtClean="0"/>
              <a:pPr/>
              <a:t>‹#›</a:t>
            </a:fld>
            <a:endParaRPr lang="en-US"/>
          </a:p>
        </p:txBody>
      </p:sp>
    </p:spTree>
    <p:extLst>
      <p:ext uri="{BB962C8B-B14F-4D97-AF65-F5344CB8AC3E}">
        <p14:creationId xmlns:p14="http://schemas.microsoft.com/office/powerpoint/2010/main" val="1200098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9C676D-7EF7-4A74-AE8C-30626178746D}" type="datetimeFigureOut">
              <a:rPr lang="en-US" smtClean="0"/>
              <a:pPr/>
              <a:t>11/29/2012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EFB200-E439-4990-937E-AB7B8CA2DD71}" type="slidenum">
              <a:rPr lang="en-US" smtClean="0"/>
              <a:pPr/>
              <a:t>‹#›</a:t>
            </a:fld>
            <a:endParaRPr lang="en-US"/>
          </a:p>
        </p:txBody>
      </p:sp>
    </p:spTree>
    <p:extLst>
      <p:ext uri="{BB962C8B-B14F-4D97-AF65-F5344CB8AC3E}">
        <p14:creationId xmlns:p14="http://schemas.microsoft.com/office/powerpoint/2010/main" val="2640050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9C676D-7EF7-4A74-AE8C-30626178746D}" type="datetimeFigureOut">
              <a:rPr lang="en-US" smtClean="0"/>
              <a:pPr/>
              <a:t>11/29/2012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EFB200-E439-4990-937E-AB7B8CA2DD71}" type="slidenum">
              <a:rPr lang="en-US" smtClean="0"/>
              <a:pPr/>
              <a:t>‹#›</a:t>
            </a:fld>
            <a:endParaRPr lang="en-US"/>
          </a:p>
        </p:txBody>
      </p:sp>
    </p:spTree>
    <p:extLst>
      <p:ext uri="{BB962C8B-B14F-4D97-AF65-F5344CB8AC3E}">
        <p14:creationId xmlns:p14="http://schemas.microsoft.com/office/powerpoint/2010/main" val="573531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4959"/>
            <a:ext cx="9144000" cy="769441"/>
          </a:xfrm>
          <a:prstGeom prst="rect">
            <a:avLst/>
          </a:prstGeom>
          <a:noFill/>
        </p:spPr>
        <p:txBody>
          <a:bodyPr wrap="square" rtlCol="0">
            <a:spAutoFit/>
          </a:bodyPr>
          <a:lstStyle/>
          <a:p>
            <a:pPr algn="ctr"/>
            <a:r>
              <a:rPr lang="en-US" sz="4400" dirty="0" smtClean="0"/>
              <a:t>Local Business Needs Assessment</a:t>
            </a:r>
            <a:endParaRPr lang="en-US" sz="4400" dirty="0"/>
          </a:p>
        </p:txBody>
      </p:sp>
      <p:sp>
        <p:nvSpPr>
          <p:cNvPr id="5" name="TextBox 4"/>
          <p:cNvSpPr txBox="1"/>
          <p:nvPr/>
        </p:nvSpPr>
        <p:spPr>
          <a:xfrm>
            <a:off x="1143000" y="1234619"/>
            <a:ext cx="6629400" cy="4708981"/>
          </a:xfrm>
          <a:prstGeom prst="rect">
            <a:avLst/>
          </a:prstGeom>
          <a:noFill/>
        </p:spPr>
        <p:txBody>
          <a:bodyPr wrap="square" rtlCol="0">
            <a:spAutoFit/>
          </a:bodyPr>
          <a:lstStyle/>
          <a:p>
            <a:pPr algn="ctr"/>
            <a:r>
              <a:rPr lang="en-US" sz="3200" dirty="0" smtClean="0"/>
              <a:t>A Partnership between </a:t>
            </a:r>
          </a:p>
          <a:p>
            <a:pPr algn="ctr"/>
            <a:r>
              <a:rPr lang="en-US" sz="3200" dirty="0" smtClean="0"/>
              <a:t>The San </a:t>
            </a:r>
            <a:r>
              <a:rPr lang="en-US" sz="3200" dirty="0"/>
              <a:t>M</a:t>
            </a:r>
            <a:r>
              <a:rPr lang="en-US" sz="3200" dirty="0" smtClean="0"/>
              <a:t>ateo County Community College District, </a:t>
            </a:r>
          </a:p>
          <a:p>
            <a:pPr algn="ctr"/>
            <a:endParaRPr lang="en-US" sz="1200" dirty="0" smtClean="0"/>
          </a:p>
          <a:p>
            <a:pPr algn="ctr"/>
            <a:r>
              <a:rPr lang="en-US" sz="3200" dirty="0" smtClean="0"/>
              <a:t>The San Mateo County Workforce Investment Board</a:t>
            </a:r>
          </a:p>
          <a:p>
            <a:pPr algn="ctr"/>
            <a:r>
              <a:rPr lang="en-US" sz="3200" dirty="0" smtClean="0"/>
              <a:t>&amp;</a:t>
            </a:r>
          </a:p>
          <a:p>
            <a:pPr algn="ctr"/>
            <a:r>
              <a:rPr lang="en-US" sz="3200" dirty="0" smtClean="0"/>
              <a:t>The San Mateo County Economic Development Association</a:t>
            </a:r>
          </a:p>
          <a:p>
            <a:pPr algn="ctr"/>
            <a:endParaRPr lang="en-US" sz="3200" dirty="0"/>
          </a:p>
        </p:txBody>
      </p:sp>
      <p:sp>
        <p:nvSpPr>
          <p:cNvPr id="2" name="TextBox 1"/>
          <p:cNvSpPr txBox="1"/>
          <p:nvPr/>
        </p:nvSpPr>
        <p:spPr>
          <a:xfrm>
            <a:off x="0" y="5856982"/>
            <a:ext cx="9144000" cy="1077218"/>
          </a:xfrm>
          <a:prstGeom prst="rect">
            <a:avLst/>
          </a:prstGeom>
          <a:noFill/>
        </p:spPr>
        <p:txBody>
          <a:bodyPr wrap="square" rtlCol="0">
            <a:spAutoFit/>
          </a:bodyPr>
          <a:lstStyle/>
          <a:p>
            <a:pPr algn="ctr"/>
            <a:r>
              <a:rPr lang="en-US" sz="1600" dirty="0" smtClean="0"/>
              <a:t>Gregory M Stoup</a:t>
            </a:r>
          </a:p>
          <a:p>
            <a:pPr algn="ctr"/>
            <a:r>
              <a:rPr lang="en-US" sz="1600" dirty="0" smtClean="0"/>
              <a:t>Director of Planning &amp; Research</a:t>
            </a:r>
          </a:p>
          <a:p>
            <a:pPr algn="ctr"/>
            <a:r>
              <a:rPr lang="en-US" sz="1600" dirty="0" smtClean="0"/>
              <a:t>San Mateo County Community College District </a:t>
            </a:r>
          </a:p>
          <a:p>
            <a:pPr algn="ctr"/>
            <a:r>
              <a:rPr lang="en-US" sz="1600" dirty="0" smtClean="0"/>
              <a:t>Cañada College</a:t>
            </a:r>
            <a:endParaRPr lang="en-US" sz="1600" dirty="0"/>
          </a:p>
        </p:txBody>
      </p:sp>
    </p:spTree>
    <p:extLst>
      <p:ext uri="{BB962C8B-B14F-4D97-AF65-F5344CB8AC3E}">
        <p14:creationId xmlns:p14="http://schemas.microsoft.com/office/powerpoint/2010/main" val="191397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1735"/>
            <a:ext cx="9144000" cy="646331"/>
          </a:xfrm>
          <a:prstGeom prst="rect">
            <a:avLst/>
          </a:prstGeom>
          <a:noFill/>
        </p:spPr>
        <p:txBody>
          <a:bodyPr wrap="square" rtlCol="0">
            <a:spAutoFit/>
          </a:bodyPr>
          <a:lstStyle/>
          <a:p>
            <a:pPr algn="ctr"/>
            <a:r>
              <a:rPr lang="en-US" sz="3600" dirty="0" smtClean="0"/>
              <a:t>Analysis of EMSI Labor Market Data</a:t>
            </a:r>
            <a:endParaRPr lang="en-US" sz="3600" dirty="0"/>
          </a:p>
        </p:txBody>
      </p:sp>
      <p:sp>
        <p:nvSpPr>
          <p:cNvPr id="5" name="TextBox 4"/>
          <p:cNvSpPr txBox="1"/>
          <p:nvPr/>
        </p:nvSpPr>
        <p:spPr>
          <a:xfrm>
            <a:off x="304800" y="996315"/>
            <a:ext cx="8458200" cy="830997"/>
          </a:xfrm>
          <a:prstGeom prst="rect">
            <a:avLst/>
          </a:prstGeom>
          <a:noFill/>
        </p:spPr>
        <p:txBody>
          <a:bodyPr wrap="square" rtlCol="0">
            <a:spAutoFit/>
          </a:bodyPr>
          <a:lstStyle/>
          <a:p>
            <a:r>
              <a:rPr lang="en-US" sz="2400" dirty="0" smtClean="0"/>
              <a:t>Occupational employment projections for San Mateo County for the period 2012 – 2017</a:t>
            </a:r>
          </a:p>
        </p:txBody>
      </p:sp>
      <p:sp>
        <p:nvSpPr>
          <p:cNvPr id="6" name="TextBox 5"/>
          <p:cNvSpPr txBox="1"/>
          <p:nvPr/>
        </p:nvSpPr>
        <p:spPr>
          <a:xfrm>
            <a:off x="304800" y="5486400"/>
            <a:ext cx="8458200" cy="1200329"/>
          </a:xfrm>
          <a:prstGeom prst="rect">
            <a:avLst/>
          </a:prstGeom>
          <a:noFill/>
        </p:spPr>
        <p:txBody>
          <a:bodyPr wrap="square" rtlCol="0">
            <a:spAutoFit/>
          </a:bodyPr>
          <a:lstStyle/>
          <a:p>
            <a:r>
              <a:rPr lang="en-US" sz="2400" dirty="0" smtClean="0"/>
              <a:t>Dataset includes current employment levels, projected openings due to growth, retirements and turnover, median hourly wages and the education level associated with each detailed occupation</a:t>
            </a:r>
          </a:p>
        </p:txBody>
      </p:sp>
      <p:sp>
        <p:nvSpPr>
          <p:cNvPr id="7" name="TextBox 6"/>
          <p:cNvSpPr txBox="1"/>
          <p:nvPr/>
        </p:nvSpPr>
        <p:spPr>
          <a:xfrm>
            <a:off x="342900" y="2070318"/>
            <a:ext cx="8458200" cy="1815882"/>
          </a:xfrm>
          <a:prstGeom prst="rect">
            <a:avLst/>
          </a:prstGeom>
          <a:noFill/>
        </p:spPr>
        <p:txBody>
          <a:bodyPr wrap="square" rtlCol="0">
            <a:spAutoFit/>
          </a:bodyPr>
          <a:lstStyle/>
          <a:p>
            <a:r>
              <a:rPr lang="en-US" sz="2400" dirty="0" smtClean="0"/>
              <a:t>Hierarchical occupational framework </a:t>
            </a:r>
            <a:r>
              <a:rPr lang="en-US" dirty="0" smtClean="0"/>
              <a:t>(Federal SOC Codes;  N = 1,421)</a:t>
            </a:r>
          </a:p>
          <a:p>
            <a:pPr marL="1714500" lvl="3" indent="-342900">
              <a:buFont typeface="Arial" pitchFamily="34" charset="0"/>
              <a:buChar char="•"/>
            </a:pPr>
            <a:r>
              <a:rPr lang="en-US" sz="2100" dirty="0" smtClean="0"/>
              <a:t>23  occupations at level 1 </a:t>
            </a:r>
            <a:r>
              <a:rPr lang="en-US" sz="1400" dirty="0" smtClean="0"/>
              <a:t>(Major Groups)</a:t>
            </a:r>
          </a:p>
          <a:p>
            <a:pPr marL="1714500" lvl="3" indent="-342900">
              <a:buFont typeface="Arial" pitchFamily="34" charset="0"/>
              <a:buChar char="•"/>
            </a:pPr>
            <a:r>
              <a:rPr lang="en-US" sz="2100" dirty="0" smtClean="0"/>
              <a:t>97  occupations at level 2 </a:t>
            </a:r>
            <a:r>
              <a:rPr lang="en-US" sz="1400" dirty="0" smtClean="0"/>
              <a:t>(Minor Groups)</a:t>
            </a:r>
          </a:p>
          <a:p>
            <a:pPr marL="1714500" lvl="3" indent="-342900">
              <a:buFont typeface="Arial" pitchFamily="34" charset="0"/>
              <a:buChar char="•"/>
            </a:pPr>
            <a:r>
              <a:rPr lang="en-US" sz="2100" dirty="0" smtClean="0"/>
              <a:t>461  occupations at level 3 </a:t>
            </a:r>
            <a:r>
              <a:rPr lang="en-US" sz="1400" dirty="0" smtClean="0"/>
              <a:t>(Broad Occupations)</a:t>
            </a:r>
          </a:p>
          <a:p>
            <a:pPr marL="1714500" lvl="3" indent="-342900">
              <a:buFont typeface="Arial" pitchFamily="34" charset="0"/>
              <a:buChar char="•"/>
            </a:pPr>
            <a:r>
              <a:rPr lang="en-US" sz="2100" dirty="0" smtClean="0"/>
              <a:t>840  occupations at level 4 </a:t>
            </a:r>
            <a:r>
              <a:rPr lang="en-US" sz="1400" dirty="0" smtClean="0"/>
              <a:t>(Detailed Occupations)</a:t>
            </a:r>
          </a:p>
        </p:txBody>
      </p:sp>
      <p:graphicFrame>
        <p:nvGraphicFramePr>
          <p:cNvPr id="8" name="Table 7"/>
          <p:cNvGraphicFramePr>
            <a:graphicFrameLocks noGrp="1"/>
          </p:cNvGraphicFramePr>
          <p:nvPr>
            <p:extLst>
              <p:ext uri="{D42A27DB-BD31-4B8C-83A1-F6EECF244321}">
                <p14:modId xmlns:p14="http://schemas.microsoft.com/office/powerpoint/2010/main" val="1689565020"/>
              </p:ext>
            </p:extLst>
          </p:nvPr>
        </p:nvGraphicFramePr>
        <p:xfrm>
          <a:off x="609600" y="3962400"/>
          <a:ext cx="7848600" cy="1236345"/>
        </p:xfrm>
        <a:graphic>
          <a:graphicData uri="http://schemas.openxmlformats.org/drawingml/2006/table">
            <a:tbl>
              <a:tblPr>
                <a:tableStyleId>{5C22544A-7EE6-4342-B048-85BDC9FD1C3A}</a:tableStyleId>
              </a:tblPr>
              <a:tblGrid>
                <a:gridCol w="1149912"/>
                <a:gridCol w="638839"/>
                <a:gridCol w="6059849"/>
              </a:tblGrid>
              <a:tr h="161925">
                <a:tc>
                  <a:txBody>
                    <a:bodyPr/>
                    <a:lstStyle/>
                    <a:p>
                      <a:pPr algn="ctr" fontAlgn="t"/>
                      <a:r>
                        <a:rPr lang="en-US" sz="1400" b="1" i="0" u="none" strike="noStrike" dirty="0" smtClean="0">
                          <a:solidFill>
                            <a:schemeClr val="bg1"/>
                          </a:solidFill>
                          <a:effectLst/>
                          <a:latin typeface="Arial"/>
                        </a:rPr>
                        <a:t>SOC Code</a:t>
                      </a:r>
                      <a:endParaRPr lang="en-US" sz="1400" b="1" i="0" u="none" strike="noStrike" dirty="0">
                        <a:solidFill>
                          <a:schemeClr val="bg1"/>
                        </a:solidFill>
                        <a:effectLst/>
                        <a:latin typeface="Arial"/>
                      </a:endParaRPr>
                    </a:p>
                  </a:txBody>
                  <a:tcPr marL="9525" marR="9525" marT="9525" marB="0">
                    <a:solidFill>
                      <a:schemeClr val="tx2">
                        <a:lumMod val="50000"/>
                      </a:schemeClr>
                    </a:solidFill>
                  </a:tcPr>
                </a:tc>
                <a:tc>
                  <a:txBody>
                    <a:bodyPr/>
                    <a:lstStyle/>
                    <a:p>
                      <a:pPr algn="ctr" fontAlgn="t"/>
                      <a:r>
                        <a:rPr lang="en-US" sz="1400" b="1" i="0" u="none" strike="noStrike" dirty="0" smtClean="0">
                          <a:solidFill>
                            <a:schemeClr val="bg1"/>
                          </a:solidFill>
                          <a:effectLst/>
                          <a:latin typeface="Arial"/>
                        </a:rPr>
                        <a:t>Level</a:t>
                      </a:r>
                      <a:endParaRPr lang="en-US" sz="1400" b="1" i="0" u="none" strike="noStrike" dirty="0">
                        <a:solidFill>
                          <a:schemeClr val="bg1"/>
                        </a:solidFill>
                        <a:effectLst/>
                        <a:latin typeface="Arial"/>
                      </a:endParaRPr>
                    </a:p>
                  </a:txBody>
                  <a:tcPr marL="9525" marR="9525" marT="9525" marB="0">
                    <a:solidFill>
                      <a:schemeClr val="tx2">
                        <a:lumMod val="50000"/>
                      </a:schemeClr>
                    </a:solidFill>
                  </a:tcPr>
                </a:tc>
                <a:tc>
                  <a:txBody>
                    <a:bodyPr/>
                    <a:lstStyle/>
                    <a:p>
                      <a:pPr algn="l" fontAlgn="ctr"/>
                      <a:r>
                        <a:rPr lang="en-US" sz="1400" b="1" i="0" u="none" strike="noStrike" dirty="0" smtClean="0">
                          <a:solidFill>
                            <a:schemeClr val="bg1"/>
                          </a:solidFill>
                          <a:effectLst/>
                          <a:latin typeface="Arial"/>
                        </a:rPr>
                        <a:t> Occupational title</a:t>
                      </a:r>
                      <a:endParaRPr lang="en-US" sz="1400" b="1" i="0" u="none" strike="noStrike" dirty="0">
                        <a:solidFill>
                          <a:schemeClr val="bg1"/>
                        </a:solidFill>
                        <a:effectLst/>
                        <a:latin typeface="Arial"/>
                      </a:endParaRPr>
                    </a:p>
                  </a:txBody>
                  <a:tcPr marL="9525" marR="9525" marT="9525" marB="0" anchor="ctr">
                    <a:solidFill>
                      <a:schemeClr val="tx2">
                        <a:lumMod val="50000"/>
                      </a:schemeClr>
                    </a:solidFill>
                  </a:tcPr>
                </a:tc>
              </a:tr>
              <a:tr h="161925">
                <a:tc>
                  <a:txBody>
                    <a:bodyPr/>
                    <a:lstStyle/>
                    <a:p>
                      <a:pPr algn="ctr" fontAlgn="t"/>
                      <a:r>
                        <a:rPr lang="en-US" sz="1600" u="none" strike="noStrike" dirty="0">
                          <a:solidFill>
                            <a:schemeClr val="tx2">
                              <a:lumMod val="50000"/>
                            </a:schemeClr>
                          </a:solidFill>
                          <a:effectLst/>
                        </a:rPr>
                        <a:t>21-0000</a:t>
                      </a:r>
                      <a:endParaRPr lang="en-US" sz="1600" b="0" i="0" u="none" strike="noStrike" dirty="0">
                        <a:solidFill>
                          <a:schemeClr val="tx2">
                            <a:lumMod val="50000"/>
                          </a:schemeClr>
                        </a:solidFill>
                        <a:effectLst/>
                        <a:latin typeface="Arial"/>
                      </a:endParaRPr>
                    </a:p>
                  </a:txBody>
                  <a:tcPr marL="9525" marR="9525" marT="9525" marB="0">
                    <a:solidFill>
                      <a:schemeClr val="bg2">
                        <a:lumMod val="90000"/>
                      </a:schemeClr>
                    </a:solidFill>
                  </a:tcPr>
                </a:tc>
                <a:tc>
                  <a:txBody>
                    <a:bodyPr/>
                    <a:lstStyle/>
                    <a:p>
                      <a:pPr algn="ctr" fontAlgn="t"/>
                      <a:r>
                        <a:rPr lang="en-US" sz="1600" u="none" strike="noStrike" dirty="0">
                          <a:solidFill>
                            <a:schemeClr val="tx2">
                              <a:lumMod val="50000"/>
                            </a:schemeClr>
                          </a:solidFill>
                          <a:effectLst/>
                        </a:rPr>
                        <a:t>1</a:t>
                      </a:r>
                      <a:endParaRPr lang="en-US" sz="1600" b="0" i="0" u="none" strike="noStrike" dirty="0">
                        <a:solidFill>
                          <a:schemeClr val="tx2">
                            <a:lumMod val="50000"/>
                          </a:schemeClr>
                        </a:solidFill>
                        <a:effectLst/>
                        <a:latin typeface="Arial"/>
                      </a:endParaRPr>
                    </a:p>
                  </a:txBody>
                  <a:tcPr marL="9525" marR="9525" marT="9525" marB="0">
                    <a:solidFill>
                      <a:schemeClr val="bg2">
                        <a:lumMod val="90000"/>
                      </a:schemeClr>
                    </a:solidFill>
                  </a:tcPr>
                </a:tc>
                <a:tc>
                  <a:txBody>
                    <a:bodyPr/>
                    <a:lstStyle/>
                    <a:p>
                      <a:pPr algn="l" fontAlgn="ctr"/>
                      <a:r>
                        <a:rPr lang="en-US" sz="1600" b="1" u="none" strike="noStrike" dirty="0">
                          <a:solidFill>
                            <a:schemeClr val="tx2">
                              <a:lumMod val="50000"/>
                            </a:schemeClr>
                          </a:solidFill>
                          <a:effectLst/>
                        </a:rPr>
                        <a:t>Community and social services occupations</a:t>
                      </a:r>
                      <a:endParaRPr lang="en-US" sz="1600" b="1" i="0" u="none" strike="noStrike" dirty="0">
                        <a:solidFill>
                          <a:schemeClr val="tx2">
                            <a:lumMod val="50000"/>
                          </a:schemeClr>
                        </a:solidFill>
                        <a:effectLst/>
                        <a:latin typeface="Arial"/>
                      </a:endParaRPr>
                    </a:p>
                  </a:txBody>
                  <a:tcPr marL="9525" marR="9525" marT="9525" marB="0" anchor="ctr">
                    <a:solidFill>
                      <a:schemeClr val="bg2">
                        <a:lumMod val="90000"/>
                      </a:schemeClr>
                    </a:solidFill>
                  </a:tcPr>
                </a:tc>
              </a:tr>
              <a:tr h="161925">
                <a:tc>
                  <a:txBody>
                    <a:bodyPr/>
                    <a:lstStyle/>
                    <a:p>
                      <a:pPr algn="ctr" fontAlgn="t"/>
                      <a:r>
                        <a:rPr lang="en-US" sz="1600" u="none" strike="noStrike">
                          <a:solidFill>
                            <a:schemeClr val="tx2">
                              <a:lumMod val="50000"/>
                            </a:schemeClr>
                          </a:solidFill>
                          <a:effectLst/>
                        </a:rPr>
                        <a:t>21-1000</a:t>
                      </a:r>
                      <a:endParaRPr lang="en-US" sz="1600" b="0" i="0" u="none" strike="noStrike">
                        <a:solidFill>
                          <a:schemeClr val="tx2">
                            <a:lumMod val="50000"/>
                          </a:schemeClr>
                        </a:solidFill>
                        <a:effectLst/>
                        <a:latin typeface="Arial"/>
                      </a:endParaRPr>
                    </a:p>
                  </a:txBody>
                  <a:tcPr marL="9525" marR="9525" marT="9525" marB="0">
                    <a:solidFill>
                      <a:schemeClr val="bg2">
                        <a:lumMod val="90000"/>
                      </a:schemeClr>
                    </a:solidFill>
                  </a:tcPr>
                </a:tc>
                <a:tc>
                  <a:txBody>
                    <a:bodyPr/>
                    <a:lstStyle/>
                    <a:p>
                      <a:pPr algn="ctr" fontAlgn="t"/>
                      <a:r>
                        <a:rPr lang="en-US" sz="1600" u="none" strike="noStrike" dirty="0">
                          <a:solidFill>
                            <a:schemeClr val="tx2">
                              <a:lumMod val="50000"/>
                            </a:schemeClr>
                          </a:solidFill>
                          <a:effectLst/>
                        </a:rPr>
                        <a:t>2</a:t>
                      </a:r>
                      <a:endParaRPr lang="en-US" sz="1600" b="0" i="0" u="none" strike="noStrike" dirty="0">
                        <a:solidFill>
                          <a:schemeClr val="tx2">
                            <a:lumMod val="50000"/>
                          </a:schemeClr>
                        </a:solidFill>
                        <a:effectLst/>
                        <a:latin typeface="Arial"/>
                      </a:endParaRPr>
                    </a:p>
                  </a:txBody>
                  <a:tcPr marL="9525" marR="9525" marT="9525" marB="0">
                    <a:solidFill>
                      <a:schemeClr val="bg2">
                        <a:lumMod val="90000"/>
                      </a:schemeClr>
                    </a:solidFill>
                  </a:tcPr>
                </a:tc>
                <a:tc>
                  <a:txBody>
                    <a:bodyPr/>
                    <a:lstStyle/>
                    <a:p>
                      <a:pPr algn="l" fontAlgn="ctr"/>
                      <a:r>
                        <a:rPr lang="en-US" sz="1600" b="1" u="none" strike="noStrike" dirty="0">
                          <a:solidFill>
                            <a:schemeClr val="tx2">
                              <a:lumMod val="50000"/>
                            </a:schemeClr>
                          </a:solidFill>
                          <a:effectLst/>
                        </a:rPr>
                        <a:t>     Counselors, social workers, and other </a:t>
                      </a:r>
                      <a:r>
                        <a:rPr lang="en-US" sz="1600" b="1" u="none" strike="noStrike" dirty="0" smtClean="0">
                          <a:solidFill>
                            <a:schemeClr val="tx2">
                              <a:lumMod val="50000"/>
                            </a:schemeClr>
                          </a:solidFill>
                          <a:effectLst/>
                        </a:rPr>
                        <a:t>social </a:t>
                      </a:r>
                      <a:r>
                        <a:rPr lang="en-US" sz="1600" b="1" u="none" strike="noStrike" dirty="0">
                          <a:solidFill>
                            <a:schemeClr val="tx2">
                              <a:lumMod val="50000"/>
                            </a:schemeClr>
                          </a:solidFill>
                          <a:effectLst/>
                        </a:rPr>
                        <a:t>service specialists</a:t>
                      </a:r>
                      <a:endParaRPr lang="en-US" sz="1600" b="1" i="0" u="none" strike="noStrike" dirty="0">
                        <a:solidFill>
                          <a:schemeClr val="tx2">
                            <a:lumMod val="50000"/>
                          </a:schemeClr>
                        </a:solidFill>
                        <a:effectLst/>
                        <a:latin typeface="Arial"/>
                      </a:endParaRPr>
                    </a:p>
                  </a:txBody>
                  <a:tcPr marL="9525" marR="9525" marT="9525" marB="0" anchor="ctr">
                    <a:solidFill>
                      <a:schemeClr val="bg2">
                        <a:lumMod val="90000"/>
                      </a:schemeClr>
                    </a:solidFill>
                  </a:tcPr>
                </a:tc>
              </a:tr>
              <a:tr h="161925">
                <a:tc>
                  <a:txBody>
                    <a:bodyPr/>
                    <a:lstStyle/>
                    <a:p>
                      <a:pPr algn="ctr" fontAlgn="t"/>
                      <a:r>
                        <a:rPr lang="en-US" sz="1600" u="none" strike="noStrike">
                          <a:solidFill>
                            <a:schemeClr val="tx2">
                              <a:lumMod val="50000"/>
                            </a:schemeClr>
                          </a:solidFill>
                          <a:effectLst/>
                        </a:rPr>
                        <a:t>21-1010</a:t>
                      </a:r>
                      <a:endParaRPr lang="en-US" sz="1600" b="0" i="0" u="none" strike="noStrike">
                        <a:solidFill>
                          <a:schemeClr val="tx2">
                            <a:lumMod val="50000"/>
                          </a:schemeClr>
                        </a:solidFill>
                        <a:effectLst/>
                        <a:latin typeface="Arial"/>
                      </a:endParaRPr>
                    </a:p>
                  </a:txBody>
                  <a:tcPr marL="9525" marR="9525" marT="9525" marB="0">
                    <a:solidFill>
                      <a:schemeClr val="bg2">
                        <a:lumMod val="90000"/>
                      </a:schemeClr>
                    </a:solidFill>
                  </a:tcPr>
                </a:tc>
                <a:tc>
                  <a:txBody>
                    <a:bodyPr/>
                    <a:lstStyle/>
                    <a:p>
                      <a:pPr algn="ctr" fontAlgn="t"/>
                      <a:r>
                        <a:rPr lang="en-US" sz="1600" u="none" strike="noStrike">
                          <a:solidFill>
                            <a:schemeClr val="tx2">
                              <a:lumMod val="50000"/>
                            </a:schemeClr>
                          </a:solidFill>
                          <a:effectLst/>
                        </a:rPr>
                        <a:t>3</a:t>
                      </a:r>
                      <a:endParaRPr lang="en-US" sz="1600" b="0" i="0" u="none" strike="noStrike">
                        <a:solidFill>
                          <a:schemeClr val="tx2">
                            <a:lumMod val="50000"/>
                          </a:schemeClr>
                        </a:solidFill>
                        <a:effectLst/>
                        <a:latin typeface="Arial"/>
                      </a:endParaRPr>
                    </a:p>
                  </a:txBody>
                  <a:tcPr marL="9525" marR="9525" marT="9525" marB="0">
                    <a:solidFill>
                      <a:schemeClr val="bg2">
                        <a:lumMod val="90000"/>
                      </a:schemeClr>
                    </a:solidFill>
                  </a:tcPr>
                </a:tc>
                <a:tc>
                  <a:txBody>
                    <a:bodyPr/>
                    <a:lstStyle/>
                    <a:p>
                      <a:pPr algn="l" fontAlgn="ctr"/>
                      <a:r>
                        <a:rPr lang="en-US" sz="1600" b="1" u="none" strike="noStrike">
                          <a:solidFill>
                            <a:schemeClr val="tx2">
                              <a:lumMod val="50000"/>
                            </a:schemeClr>
                          </a:solidFill>
                          <a:effectLst/>
                        </a:rPr>
                        <a:t>          Counselors</a:t>
                      </a:r>
                      <a:endParaRPr lang="en-US" sz="1600" b="1" i="0" u="none" strike="noStrike">
                        <a:solidFill>
                          <a:schemeClr val="tx2">
                            <a:lumMod val="50000"/>
                          </a:schemeClr>
                        </a:solidFill>
                        <a:effectLst/>
                        <a:latin typeface="Arial"/>
                      </a:endParaRPr>
                    </a:p>
                  </a:txBody>
                  <a:tcPr marL="9525" marR="9525" marT="9525" marB="0" anchor="ctr">
                    <a:solidFill>
                      <a:schemeClr val="bg2">
                        <a:lumMod val="90000"/>
                      </a:schemeClr>
                    </a:solidFill>
                  </a:tcPr>
                </a:tc>
              </a:tr>
              <a:tr h="161925">
                <a:tc>
                  <a:txBody>
                    <a:bodyPr/>
                    <a:lstStyle/>
                    <a:p>
                      <a:pPr algn="ctr" fontAlgn="t"/>
                      <a:r>
                        <a:rPr lang="en-US" sz="1600" u="none" strike="noStrike" dirty="0">
                          <a:solidFill>
                            <a:schemeClr val="tx2">
                              <a:lumMod val="50000"/>
                            </a:schemeClr>
                          </a:solidFill>
                          <a:effectLst/>
                        </a:rPr>
                        <a:t>21-1011</a:t>
                      </a:r>
                      <a:endParaRPr lang="en-US" sz="1600" b="0" i="0" u="none" strike="noStrike" dirty="0">
                        <a:solidFill>
                          <a:schemeClr val="tx2">
                            <a:lumMod val="50000"/>
                          </a:schemeClr>
                        </a:solidFill>
                        <a:effectLst/>
                        <a:latin typeface="Arial"/>
                      </a:endParaRPr>
                    </a:p>
                  </a:txBody>
                  <a:tcPr marL="9525" marR="9525" marT="9525" marB="0">
                    <a:solidFill>
                      <a:schemeClr val="bg2">
                        <a:lumMod val="90000"/>
                      </a:schemeClr>
                    </a:solidFill>
                  </a:tcPr>
                </a:tc>
                <a:tc>
                  <a:txBody>
                    <a:bodyPr/>
                    <a:lstStyle/>
                    <a:p>
                      <a:pPr algn="ctr" fontAlgn="t"/>
                      <a:r>
                        <a:rPr lang="en-US" sz="1600" u="none" strike="noStrike" dirty="0">
                          <a:solidFill>
                            <a:schemeClr val="tx2">
                              <a:lumMod val="50000"/>
                            </a:schemeClr>
                          </a:solidFill>
                          <a:effectLst/>
                        </a:rPr>
                        <a:t>4</a:t>
                      </a:r>
                      <a:endParaRPr lang="en-US" sz="1600" b="0" i="0" u="none" strike="noStrike" dirty="0">
                        <a:solidFill>
                          <a:schemeClr val="tx2">
                            <a:lumMod val="50000"/>
                          </a:schemeClr>
                        </a:solidFill>
                        <a:effectLst/>
                        <a:latin typeface="Arial"/>
                      </a:endParaRPr>
                    </a:p>
                  </a:txBody>
                  <a:tcPr marL="9525" marR="9525" marT="9525" marB="0">
                    <a:solidFill>
                      <a:schemeClr val="bg2">
                        <a:lumMod val="90000"/>
                      </a:schemeClr>
                    </a:solidFill>
                  </a:tcPr>
                </a:tc>
                <a:tc>
                  <a:txBody>
                    <a:bodyPr/>
                    <a:lstStyle/>
                    <a:p>
                      <a:pPr algn="l" fontAlgn="ctr"/>
                      <a:r>
                        <a:rPr lang="en-US" sz="1600" b="1" u="none" strike="noStrike" dirty="0">
                          <a:solidFill>
                            <a:schemeClr val="tx2">
                              <a:lumMod val="50000"/>
                            </a:schemeClr>
                          </a:solidFill>
                          <a:effectLst/>
                        </a:rPr>
                        <a:t>               Substance abuse and behavioral disorder counselors</a:t>
                      </a:r>
                      <a:endParaRPr lang="en-US" sz="1600" b="1" i="0" u="none" strike="noStrike" dirty="0">
                        <a:solidFill>
                          <a:schemeClr val="tx2">
                            <a:lumMod val="50000"/>
                          </a:schemeClr>
                        </a:solidFill>
                        <a:effectLst/>
                        <a:latin typeface="Arial"/>
                      </a:endParaRPr>
                    </a:p>
                  </a:txBody>
                  <a:tcPr marL="9525" marR="9525" marT="9525" marB="0" anchor="ctr">
                    <a:solidFill>
                      <a:schemeClr val="bg2">
                        <a:lumMod val="90000"/>
                      </a:schemeClr>
                    </a:solidFill>
                  </a:tcPr>
                </a:tc>
              </a:tr>
            </a:tbl>
          </a:graphicData>
        </a:graphic>
      </p:graphicFrame>
      <p:sp>
        <p:nvSpPr>
          <p:cNvPr id="9" name="TextBox 8"/>
          <p:cNvSpPr txBox="1"/>
          <p:nvPr/>
        </p:nvSpPr>
        <p:spPr>
          <a:xfrm>
            <a:off x="76200" y="3593068"/>
            <a:ext cx="1066800" cy="369332"/>
          </a:xfrm>
          <a:prstGeom prst="rect">
            <a:avLst/>
          </a:prstGeom>
          <a:noFill/>
        </p:spPr>
        <p:txBody>
          <a:bodyPr wrap="square" rtlCol="0">
            <a:spAutoFit/>
          </a:bodyPr>
          <a:lstStyle/>
          <a:p>
            <a:r>
              <a:rPr lang="en-US" i="1" dirty="0" smtClean="0">
                <a:solidFill>
                  <a:schemeClr val="tx2">
                    <a:lumMod val="50000"/>
                  </a:schemeClr>
                </a:solidFill>
              </a:rPr>
              <a:t>Example</a:t>
            </a:r>
            <a:endParaRPr lang="en-US" i="1" dirty="0">
              <a:solidFill>
                <a:schemeClr val="tx2">
                  <a:lumMod val="50000"/>
                </a:schemeClr>
              </a:solidFill>
            </a:endParaRPr>
          </a:p>
        </p:txBody>
      </p:sp>
    </p:spTree>
    <p:extLst>
      <p:ext uri="{BB962C8B-B14F-4D97-AF65-F5344CB8AC3E}">
        <p14:creationId xmlns:p14="http://schemas.microsoft.com/office/powerpoint/2010/main" val="288356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3" presetClass="entr" presetSubtype="1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linds(horizontal)">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533400"/>
            <a:ext cx="7391400" cy="5632311"/>
          </a:xfrm>
          <a:prstGeom prst="rect">
            <a:avLst/>
          </a:prstGeom>
          <a:noFill/>
        </p:spPr>
        <p:txBody>
          <a:bodyPr wrap="square" rtlCol="0">
            <a:spAutoFit/>
          </a:bodyPr>
          <a:lstStyle/>
          <a:p>
            <a:pPr algn="ctr"/>
            <a:r>
              <a:rPr lang="en-US" sz="7200" dirty="0" smtClean="0"/>
              <a:t>A quick </a:t>
            </a:r>
          </a:p>
          <a:p>
            <a:pPr algn="ctr"/>
            <a:r>
              <a:rPr lang="en-US" sz="7200" dirty="0"/>
              <a:t>l</a:t>
            </a:r>
            <a:r>
              <a:rPr lang="en-US" sz="7200" dirty="0" smtClean="0"/>
              <a:t>ook at the biggest and fastest growing Major Occupations</a:t>
            </a:r>
            <a:endParaRPr lang="en-US" sz="7200" dirty="0"/>
          </a:p>
        </p:txBody>
      </p:sp>
    </p:spTree>
    <p:extLst>
      <p:ext uri="{BB962C8B-B14F-4D97-AF65-F5344CB8AC3E}">
        <p14:creationId xmlns:p14="http://schemas.microsoft.com/office/powerpoint/2010/main" val="4991013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461665"/>
          </a:xfrm>
          <a:prstGeom prst="rect">
            <a:avLst/>
          </a:prstGeom>
          <a:noFill/>
        </p:spPr>
        <p:txBody>
          <a:bodyPr wrap="square" rtlCol="0">
            <a:spAutoFit/>
          </a:bodyPr>
          <a:lstStyle/>
          <a:p>
            <a:r>
              <a:rPr lang="en-US" sz="2400" dirty="0" smtClean="0">
                <a:solidFill>
                  <a:schemeClr val="tx2">
                    <a:lumMod val="50000"/>
                  </a:schemeClr>
                </a:solidFill>
              </a:rPr>
              <a:t>Level 1 occupations with the highest levels of employment  </a:t>
            </a:r>
            <a:r>
              <a:rPr lang="en-US" sz="2000" dirty="0" smtClean="0">
                <a:solidFill>
                  <a:schemeClr val="tx2">
                    <a:lumMod val="50000"/>
                  </a:schemeClr>
                </a:solidFill>
              </a:rPr>
              <a:t>(2012)</a:t>
            </a:r>
          </a:p>
        </p:txBody>
      </p:sp>
      <p:sp>
        <p:nvSpPr>
          <p:cNvPr id="7" name="TextBox 6"/>
          <p:cNvSpPr txBox="1"/>
          <p:nvPr/>
        </p:nvSpPr>
        <p:spPr>
          <a:xfrm>
            <a:off x="0" y="3424535"/>
            <a:ext cx="9220200" cy="461665"/>
          </a:xfrm>
          <a:prstGeom prst="rect">
            <a:avLst/>
          </a:prstGeom>
          <a:noFill/>
        </p:spPr>
        <p:txBody>
          <a:bodyPr wrap="square" rtlCol="0">
            <a:spAutoFit/>
          </a:bodyPr>
          <a:lstStyle/>
          <a:p>
            <a:r>
              <a:rPr lang="en-US" sz="2400" dirty="0" smtClean="0">
                <a:solidFill>
                  <a:schemeClr val="accent2">
                    <a:lumMod val="50000"/>
                  </a:schemeClr>
                </a:solidFill>
              </a:rPr>
              <a:t>Level 1 occupations with the highest projected job openings  </a:t>
            </a:r>
            <a:r>
              <a:rPr lang="en-US" sz="2000" dirty="0" smtClean="0">
                <a:solidFill>
                  <a:schemeClr val="accent2">
                    <a:lumMod val="50000"/>
                  </a:schemeClr>
                </a:solidFill>
              </a:rPr>
              <a:t>(2017)</a:t>
            </a:r>
          </a:p>
        </p:txBody>
      </p:sp>
      <p:graphicFrame>
        <p:nvGraphicFramePr>
          <p:cNvPr id="9" name="Table 8"/>
          <p:cNvGraphicFramePr>
            <a:graphicFrameLocks noGrp="1"/>
          </p:cNvGraphicFramePr>
          <p:nvPr>
            <p:extLst>
              <p:ext uri="{D42A27DB-BD31-4B8C-83A1-F6EECF244321}">
                <p14:modId xmlns:p14="http://schemas.microsoft.com/office/powerpoint/2010/main" val="3898090168"/>
              </p:ext>
            </p:extLst>
          </p:nvPr>
        </p:nvGraphicFramePr>
        <p:xfrm>
          <a:off x="533400" y="541020"/>
          <a:ext cx="8153399" cy="2887980"/>
        </p:xfrm>
        <a:graphic>
          <a:graphicData uri="http://schemas.openxmlformats.org/drawingml/2006/table">
            <a:tbl>
              <a:tblPr>
                <a:tableStyleId>{5C22544A-7EE6-4342-B048-85BDC9FD1C3A}</a:tableStyleId>
              </a:tblPr>
              <a:tblGrid>
                <a:gridCol w="578841"/>
                <a:gridCol w="5288559"/>
                <a:gridCol w="1143000"/>
                <a:gridCol w="1142999"/>
              </a:tblGrid>
              <a:tr h="161925">
                <a:tc>
                  <a:txBody>
                    <a:bodyPr/>
                    <a:lstStyle/>
                    <a:p>
                      <a:pPr algn="ctr" fontAlgn="t"/>
                      <a:r>
                        <a:rPr lang="en-US" sz="1400" b="1" u="none" strike="noStrike" dirty="0">
                          <a:solidFill>
                            <a:schemeClr val="bg1"/>
                          </a:solidFill>
                          <a:effectLst/>
                          <a:latin typeface="+mn-lt"/>
                        </a:rPr>
                        <a:t>Rank</a:t>
                      </a:r>
                      <a:endParaRPr lang="en-US" sz="1400" b="1" i="0" u="none" strike="noStrike" dirty="0">
                        <a:solidFill>
                          <a:schemeClr val="bg1"/>
                        </a:solidFill>
                        <a:effectLst/>
                        <a:latin typeface="+mn-lt"/>
                      </a:endParaRPr>
                    </a:p>
                  </a:txBody>
                  <a:tcPr marL="9525" marR="9525" marT="9525" marB="0" anchor="b">
                    <a:solidFill>
                      <a:schemeClr val="bg2">
                        <a:lumMod val="10000"/>
                      </a:schemeClr>
                    </a:solidFill>
                  </a:tcPr>
                </a:tc>
                <a:tc>
                  <a:txBody>
                    <a:bodyPr/>
                    <a:lstStyle/>
                    <a:p>
                      <a:pPr algn="l" fontAlgn="ctr"/>
                      <a:r>
                        <a:rPr lang="en-US" sz="1400" b="1" u="none" strike="noStrike" dirty="0" smtClean="0">
                          <a:solidFill>
                            <a:schemeClr val="bg1"/>
                          </a:solidFill>
                          <a:effectLst/>
                          <a:latin typeface="+mn-lt"/>
                        </a:rPr>
                        <a:t> Occupation Title</a:t>
                      </a:r>
                      <a:endParaRPr lang="en-US" sz="1400" b="1" i="0" u="none" strike="noStrike" dirty="0">
                        <a:solidFill>
                          <a:schemeClr val="bg1"/>
                        </a:solidFill>
                        <a:effectLst/>
                        <a:latin typeface="+mn-lt"/>
                      </a:endParaRPr>
                    </a:p>
                  </a:txBody>
                  <a:tcPr marL="9525" marR="9525" marT="9525" marB="0" anchor="b">
                    <a:solidFill>
                      <a:schemeClr val="bg2">
                        <a:lumMod val="10000"/>
                      </a:schemeClr>
                    </a:solidFill>
                  </a:tcPr>
                </a:tc>
                <a:tc>
                  <a:txBody>
                    <a:bodyPr/>
                    <a:lstStyle/>
                    <a:p>
                      <a:pPr algn="ctr" fontAlgn="t"/>
                      <a:r>
                        <a:rPr lang="en-US" sz="1400" b="1" u="none" strike="noStrike" dirty="0" smtClean="0">
                          <a:solidFill>
                            <a:schemeClr val="bg1"/>
                          </a:solidFill>
                          <a:effectLst/>
                          <a:latin typeface="+mn-lt"/>
                        </a:rPr>
                        <a:t>Currently Employed</a:t>
                      </a:r>
                    </a:p>
                  </a:txBody>
                  <a:tcPr marL="9525" marR="9525" marT="9525" marB="0" anchor="b">
                    <a:solidFill>
                      <a:schemeClr val="bg2">
                        <a:lumMod val="10000"/>
                      </a:schemeClr>
                    </a:solidFill>
                  </a:tcPr>
                </a:tc>
                <a:tc>
                  <a:txBody>
                    <a:bodyPr/>
                    <a:lstStyle/>
                    <a:p>
                      <a:pPr algn="ctr" fontAlgn="t"/>
                      <a:r>
                        <a:rPr lang="en-US" sz="1400" b="1" u="none" strike="noStrike" dirty="0" err="1" smtClean="0">
                          <a:solidFill>
                            <a:schemeClr val="bg1"/>
                          </a:solidFill>
                          <a:effectLst/>
                          <a:latin typeface="+mn-lt"/>
                        </a:rPr>
                        <a:t>Pct</a:t>
                      </a:r>
                      <a:r>
                        <a:rPr lang="en-US" sz="1400" b="1" u="none" strike="noStrike" dirty="0" smtClean="0">
                          <a:solidFill>
                            <a:schemeClr val="bg1"/>
                          </a:solidFill>
                          <a:effectLst/>
                          <a:latin typeface="+mn-lt"/>
                        </a:rPr>
                        <a:t>  of County</a:t>
                      </a:r>
                    </a:p>
                  </a:txBody>
                  <a:tcPr marL="9525" marR="9525" marT="9525" marB="0" anchor="b">
                    <a:solidFill>
                      <a:schemeClr val="bg2">
                        <a:lumMod val="10000"/>
                      </a:schemeClr>
                    </a:solidFill>
                  </a:tcPr>
                </a:tc>
              </a:tr>
              <a:tr h="161925">
                <a:tc>
                  <a:txBody>
                    <a:bodyPr/>
                    <a:lstStyle/>
                    <a:p>
                      <a:pPr algn="ctr" fontAlgn="t"/>
                      <a:r>
                        <a:rPr lang="en-US" sz="1400" u="none" strike="noStrike" dirty="0">
                          <a:solidFill>
                            <a:srgbClr val="582A04"/>
                          </a:solidFill>
                          <a:effectLst/>
                          <a:latin typeface="+mn-lt"/>
                        </a:rPr>
                        <a:t>1</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l" fontAlgn="ctr"/>
                      <a:r>
                        <a:rPr lang="en-US" sz="1400" u="none" strike="noStrike" dirty="0">
                          <a:solidFill>
                            <a:srgbClr val="582A04"/>
                          </a:solidFill>
                          <a:effectLst/>
                          <a:latin typeface="+mn-lt"/>
                        </a:rPr>
                        <a:t>Sales and related occupations</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u="none" strike="noStrike" dirty="0">
                          <a:solidFill>
                            <a:srgbClr val="582A04"/>
                          </a:solidFill>
                          <a:effectLst/>
                          <a:latin typeface="+mn-lt"/>
                        </a:rPr>
                        <a:t>63,562</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b="0" i="0" u="none" strike="noStrike" dirty="0" smtClean="0">
                          <a:solidFill>
                            <a:srgbClr val="582A04"/>
                          </a:solidFill>
                          <a:effectLst/>
                          <a:latin typeface="+mn-lt"/>
                        </a:rPr>
                        <a:t>14%</a:t>
                      </a:r>
                    </a:p>
                  </a:txBody>
                  <a:tcPr marL="9525" marR="9525" marT="9525" marB="0" anchor="b">
                    <a:solidFill>
                      <a:schemeClr val="accent5">
                        <a:lumMod val="20000"/>
                        <a:lumOff val="80000"/>
                      </a:schemeClr>
                    </a:solidFill>
                  </a:tcPr>
                </a:tc>
              </a:tr>
              <a:tr h="161925">
                <a:tc>
                  <a:txBody>
                    <a:bodyPr/>
                    <a:lstStyle/>
                    <a:p>
                      <a:pPr algn="ctr" fontAlgn="t"/>
                      <a:r>
                        <a:rPr lang="en-US" sz="1400" u="none" strike="noStrike" dirty="0">
                          <a:solidFill>
                            <a:srgbClr val="582A04"/>
                          </a:solidFill>
                          <a:effectLst/>
                          <a:latin typeface="+mn-lt"/>
                        </a:rPr>
                        <a:t>2</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l" fontAlgn="ctr"/>
                      <a:r>
                        <a:rPr lang="en-US" sz="1400" u="none" strike="noStrike" dirty="0">
                          <a:solidFill>
                            <a:srgbClr val="582A04"/>
                          </a:solidFill>
                          <a:effectLst/>
                          <a:latin typeface="+mn-lt"/>
                        </a:rPr>
                        <a:t>Office and administrative support occupations</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u="none" strike="noStrike" dirty="0">
                          <a:solidFill>
                            <a:srgbClr val="582A04"/>
                          </a:solidFill>
                          <a:effectLst/>
                          <a:latin typeface="+mn-lt"/>
                        </a:rPr>
                        <a:t>57,011</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b="0" i="0" u="none" strike="noStrike" dirty="0" smtClean="0">
                          <a:solidFill>
                            <a:srgbClr val="582A04"/>
                          </a:solidFill>
                          <a:effectLst/>
                          <a:latin typeface="+mn-lt"/>
                        </a:rPr>
                        <a:t>10%</a:t>
                      </a:r>
                    </a:p>
                  </a:txBody>
                  <a:tcPr marL="9525" marR="9525" marT="9525" marB="0" anchor="b">
                    <a:solidFill>
                      <a:schemeClr val="accent5">
                        <a:lumMod val="20000"/>
                        <a:lumOff val="80000"/>
                      </a:schemeClr>
                    </a:solidFill>
                  </a:tcPr>
                </a:tc>
              </a:tr>
              <a:tr h="161925">
                <a:tc>
                  <a:txBody>
                    <a:bodyPr/>
                    <a:lstStyle/>
                    <a:p>
                      <a:pPr algn="ctr" fontAlgn="t"/>
                      <a:r>
                        <a:rPr lang="en-US" sz="1400" u="none" strike="noStrike">
                          <a:solidFill>
                            <a:srgbClr val="582A04"/>
                          </a:solidFill>
                          <a:effectLst/>
                          <a:latin typeface="+mn-lt"/>
                        </a:rPr>
                        <a:t>3</a:t>
                      </a:r>
                      <a:endParaRPr lang="en-US" sz="1400" b="0" i="0" u="none" strike="noStrike">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l" fontAlgn="ctr"/>
                      <a:r>
                        <a:rPr lang="en-US" sz="1400" u="none" strike="noStrike" dirty="0">
                          <a:solidFill>
                            <a:srgbClr val="582A04"/>
                          </a:solidFill>
                          <a:effectLst/>
                          <a:latin typeface="+mn-lt"/>
                        </a:rPr>
                        <a:t>Management occupations</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u="none" strike="noStrike" dirty="0">
                          <a:solidFill>
                            <a:srgbClr val="582A04"/>
                          </a:solidFill>
                          <a:effectLst/>
                          <a:latin typeface="+mn-lt"/>
                        </a:rPr>
                        <a:t>44,507</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b="0" i="0" u="none" strike="noStrike" dirty="0" smtClean="0">
                          <a:solidFill>
                            <a:srgbClr val="582A04"/>
                          </a:solidFill>
                          <a:effectLst/>
                          <a:latin typeface="+mn-lt"/>
                        </a:rPr>
                        <a:t>9%</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r>
              <a:tr h="161925">
                <a:tc>
                  <a:txBody>
                    <a:bodyPr/>
                    <a:lstStyle/>
                    <a:p>
                      <a:pPr algn="ctr" fontAlgn="t"/>
                      <a:r>
                        <a:rPr lang="en-US" sz="1400" u="none" strike="noStrike">
                          <a:solidFill>
                            <a:srgbClr val="582A04"/>
                          </a:solidFill>
                          <a:effectLst/>
                          <a:latin typeface="+mn-lt"/>
                        </a:rPr>
                        <a:t>4</a:t>
                      </a:r>
                      <a:endParaRPr lang="en-US" sz="1400" b="0" i="0" u="none" strike="noStrike">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l" fontAlgn="ctr"/>
                      <a:r>
                        <a:rPr lang="en-US" sz="1400" u="none" strike="noStrike" dirty="0">
                          <a:solidFill>
                            <a:srgbClr val="582A04"/>
                          </a:solidFill>
                          <a:effectLst/>
                          <a:latin typeface="+mn-lt"/>
                        </a:rPr>
                        <a:t>Business and financial operations occupations</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u="none" strike="noStrike" dirty="0">
                          <a:solidFill>
                            <a:srgbClr val="582A04"/>
                          </a:solidFill>
                          <a:effectLst/>
                          <a:latin typeface="+mn-lt"/>
                        </a:rPr>
                        <a:t>38,441</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b="0" i="0" u="none" strike="noStrike" dirty="0" smtClean="0">
                          <a:solidFill>
                            <a:srgbClr val="582A04"/>
                          </a:solidFill>
                          <a:effectLst/>
                          <a:latin typeface="+mn-lt"/>
                        </a:rPr>
                        <a:t>9%</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r>
              <a:tr h="161925">
                <a:tc>
                  <a:txBody>
                    <a:bodyPr/>
                    <a:lstStyle/>
                    <a:p>
                      <a:pPr algn="ctr" fontAlgn="t"/>
                      <a:r>
                        <a:rPr lang="en-US" sz="1400" u="none" strike="noStrike">
                          <a:solidFill>
                            <a:srgbClr val="582A04"/>
                          </a:solidFill>
                          <a:effectLst/>
                          <a:latin typeface="+mn-lt"/>
                        </a:rPr>
                        <a:t>5</a:t>
                      </a:r>
                      <a:endParaRPr lang="en-US" sz="1400" b="0" i="0" u="none" strike="noStrike">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l" fontAlgn="ctr"/>
                      <a:r>
                        <a:rPr lang="en-US" sz="1400" u="none" strike="noStrike" dirty="0">
                          <a:solidFill>
                            <a:srgbClr val="582A04"/>
                          </a:solidFill>
                          <a:effectLst/>
                          <a:latin typeface="+mn-lt"/>
                        </a:rPr>
                        <a:t>Food preparation and serving related occupations</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u="none" strike="noStrike" dirty="0">
                          <a:solidFill>
                            <a:srgbClr val="582A04"/>
                          </a:solidFill>
                          <a:effectLst/>
                          <a:latin typeface="+mn-lt"/>
                        </a:rPr>
                        <a:t>28,911</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b="0" i="0" u="none" strike="noStrike" dirty="0" smtClean="0">
                          <a:solidFill>
                            <a:srgbClr val="582A04"/>
                          </a:solidFill>
                          <a:effectLst/>
                          <a:latin typeface="+mn-lt"/>
                        </a:rPr>
                        <a:t>8%</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r>
              <a:tr h="161925">
                <a:tc>
                  <a:txBody>
                    <a:bodyPr/>
                    <a:lstStyle/>
                    <a:p>
                      <a:pPr algn="ctr" fontAlgn="t"/>
                      <a:r>
                        <a:rPr lang="en-US" sz="1400" u="none" strike="noStrike">
                          <a:solidFill>
                            <a:srgbClr val="582A04"/>
                          </a:solidFill>
                          <a:effectLst/>
                          <a:latin typeface="+mn-lt"/>
                        </a:rPr>
                        <a:t>6</a:t>
                      </a:r>
                      <a:endParaRPr lang="en-US" sz="1400" b="0" i="0" u="none" strike="noStrike">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l" fontAlgn="ctr"/>
                      <a:r>
                        <a:rPr lang="en-US" sz="1400" u="none" strike="noStrike" dirty="0">
                          <a:solidFill>
                            <a:srgbClr val="582A04"/>
                          </a:solidFill>
                          <a:effectLst/>
                          <a:latin typeface="+mn-lt"/>
                        </a:rPr>
                        <a:t>Computer and mathematical science occupations</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u="none" strike="noStrike" dirty="0">
                          <a:solidFill>
                            <a:srgbClr val="582A04"/>
                          </a:solidFill>
                          <a:effectLst/>
                          <a:latin typeface="+mn-lt"/>
                        </a:rPr>
                        <a:t>26,029</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b="0" i="0" u="none" strike="noStrike" dirty="0" smtClean="0">
                          <a:solidFill>
                            <a:srgbClr val="582A04"/>
                          </a:solidFill>
                          <a:effectLst/>
                          <a:latin typeface="+mn-lt"/>
                        </a:rPr>
                        <a:t>7%</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r>
              <a:tr h="161925">
                <a:tc>
                  <a:txBody>
                    <a:bodyPr/>
                    <a:lstStyle/>
                    <a:p>
                      <a:pPr algn="ctr" fontAlgn="t"/>
                      <a:r>
                        <a:rPr lang="en-US" sz="1400" u="none" strike="noStrike">
                          <a:solidFill>
                            <a:srgbClr val="582A04"/>
                          </a:solidFill>
                          <a:effectLst/>
                          <a:latin typeface="+mn-lt"/>
                        </a:rPr>
                        <a:t>7</a:t>
                      </a:r>
                      <a:endParaRPr lang="en-US" sz="1400" b="0" i="0" u="none" strike="noStrike">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l" fontAlgn="ctr"/>
                      <a:r>
                        <a:rPr lang="en-US" sz="1400" u="none" strike="noStrike" dirty="0">
                          <a:solidFill>
                            <a:srgbClr val="582A04"/>
                          </a:solidFill>
                          <a:effectLst/>
                          <a:latin typeface="+mn-lt"/>
                        </a:rPr>
                        <a:t>Transportation and material moving occupations</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u="none" strike="noStrike" dirty="0">
                          <a:solidFill>
                            <a:srgbClr val="582A04"/>
                          </a:solidFill>
                          <a:effectLst/>
                          <a:latin typeface="+mn-lt"/>
                        </a:rPr>
                        <a:t>24,239</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b="0" i="0" u="none" strike="noStrike" dirty="0" smtClean="0">
                          <a:solidFill>
                            <a:srgbClr val="582A04"/>
                          </a:solidFill>
                          <a:effectLst/>
                          <a:latin typeface="+mn-lt"/>
                        </a:rPr>
                        <a:t>5%</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r>
              <a:tr h="161925">
                <a:tc>
                  <a:txBody>
                    <a:bodyPr/>
                    <a:lstStyle/>
                    <a:p>
                      <a:pPr algn="ctr" fontAlgn="t"/>
                      <a:r>
                        <a:rPr lang="en-US" sz="1400" u="none" strike="noStrike" dirty="0">
                          <a:solidFill>
                            <a:srgbClr val="582A04"/>
                          </a:solidFill>
                          <a:effectLst/>
                          <a:latin typeface="+mn-lt"/>
                        </a:rPr>
                        <a:t>8</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l" fontAlgn="ctr"/>
                      <a:r>
                        <a:rPr lang="en-US" sz="1400" u="none" strike="noStrike" dirty="0">
                          <a:solidFill>
                            <a:srgbClr val="582A04"/>
                          </a:solidFill>
                          <a:effectLst/>
                          <a:latin typeface="+mn-lt"/>
                        </a:rPr>
                        <a:t>Arts, design, entertainment, sports, and media occupations</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u="none" strike="noStrike" dirty="0">
                          <a:solidFill>
                            <a:srgbClr val="582A04"/>
                          </a:solidFill>
                          <a:effectLst/>
                          <a:latin typeface="+mn-lt"/>
                        </a:rPr>
                        <a:t>20,652</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b="0" i="0" u="none" strike="noStrike" dirty="0" smtClean="0">
                          <a:solidFill>
                            <a:srgbClr val="582A04"/>
                          </a:solidFill>
                          <a:effectLst/>
                          <a:latin typeface="+mn-lt"/>
                        </a:rPr>
                        <a:t>5%</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r>
              <a:tr h="161925">
                <a:tc>
                  <a:txBody>
                    <a:bodyPr/>
                    <a:lstStyle/>
                    <a:p>
                      <a:pPr algn="ctr" fontAlgn="t"/>
                      <a:r>
                        <a:rPr lang="en-US" sz="1400" u="none" strike="noStrike" dirty="0">
                          <a:solidFill>
                            <a:srgbClr val="582A04"/>
                          </a:solidFill>
                          <a:effectLst/>
                          <a:latin typeface="+mn-lt"/>
                        </a:rPr>
                        <a:t>9</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l" fontAlgn="ctr"/>
                      <a:r>
                        <a:rPr lang="en-US" sz="1400" u="none" strike="noStrike" dirty="0">
                          <a:solidFill>
                            <a:srgbClr val="582A04"/>
                          </a:solidFill>
                          <a:effectLst/>
                          <a:latin typeface="+mn-lt"/>
                        </a:rPr>
                        <a:t>Personal care and service occupations</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u="none" strike="noStrike" dirty="0">
                          <a:solidFill>
                            <a:srgbClr val="582A04"/>
                          </a:solidFill>
                          <a:effectLst/>
                          <a:latin typeface="+mn-lt"/>
                        </a:rPr>
                        <a:t>19,453</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b="0" i="0" u="none" strike="noStrike" dirty="0" smtClean="0">
                          <a:solidFill>
                            <a:srgbClr val="582A04"/>
                          </a:solidFill>
                          <a:effectLst/>
                          <a:latin typeface="+mn-lt"/>
                        </a:rPr>
                        <a:t>5%</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r>
              <a:tr h="161925">
                <a:tc>
                  <a:txBody>
                    <a:bodyPr/>
                    <a:lstStyle/>
                    <a:p>
                      <a:pPr algn="ctr" fontAlgn="t"/>
                      <a:r>
                        <a:rPr lang="en-US" sz="1400" u="none" strike="noStrike" dirty="0">
                          <a:solidFill>
                            <a:srgbClr val="582A04"/>
                          </a:solidFill>
                          <a:effectLst/>
                          <a:latin typeface="+mn-lt"/>
                        </a:rPr>
                        <a:t>10</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l" fontAlgn="ctr"/>
                      <a:r>
                        <a:rPr lang="en-US" sz="1400" u="none" strike="noStrike" dirty="0">
                          <a:solidFill>
                            <a:srgbClr val="582A04"/>
                          </a:solidFill>
                          <a:effectLst/>
                          <a:latin typeface="+mn-lt"/>
                        </a:rPr>
                        <a:t>Building and grounds cleaning and maintenance occupations</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u="none" strike="noStrike" dirty="0">
                          <a:solidFill>
                            <a:srgbClr val="582A04"/>
                          </a:solidFill>
                          <a:effectLst/>
                          <a:latin typeface="+mn-lt"/>
                        </a:rPr>
                        <a:t>18,890</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b="0" i="0" u="none" strike="noStrike" dirty="0" smtClean="0">
                          <a:solidFill>
                            <a:srgbClr val="582A04"/>
                          </a:solidFill>
                          <a:effectLst/>
                          <a:latin typeface="+mn-lt"/>
                        </a:rPr>
                        <a:t>4%</a:t>
                      </a:r>
                      <a:endParaRPr lang="en-US" sz="1400" b="0" i="0" u="none" strike="noStrike" dirty="0">
                        <a:solidFill>
                          <a:srgbClr val="582A04"/>
                        </a:solidFill>
                        <a:effectLst/>
                        <a:latin typeface="+mn-lt"/>
                      </a:endParaRPr>
                    </a:p>
                  </a:txBody>
                  <a:tcPr marL="9525" marR="9525" marT="9525" marB="0" anchor="b">
                    <a:solidFill>
                      <a:schemeClr val="accent5">
                        <a:lumMod val="20000"/>
                        <a:lumOff val="80000"/>
                      </a:schemeClr>
                    </a:solidFill>
                  </a:tcPr>
                </a:tc>
              </a:tr>
              <a:tr h="161925">
                <a:tc>
                  <a:txBody>
                    <a:bodyPr/>
                    <a:lstStyle/>
                    <a:p>
                      <a:pPr algn="ctr" fontAlgn="t"/>
                      <a:r>
                        <a:rPr lang="en-US" sz="1400" b="0" i="1" u="none" strike="noStrike" dirty="0" smtClean="0">
                          <a:solidFill>
                            <a:srgbClr val="582A04"/>
                          </a:solidFill>
                          <a:effectLst/>
                          <a:latin typeface="+mn-lt"/>
                        </a:rPr>
                        <a:t>--</a:t>
                      </a:r>
                      <a:endParaRPr lang="en-US" sz="1400" b="0" i="1"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l" fontAlgn="ctr"/>
                      <a:r>
                        <a:rPr lang="en-US" sz="1400" b="0" i="1" u="none" strike="noStrike" dirty="0" smtClean="0">
                          <a:solidFill>
                            <a:srgbClr val="582A04"/>
                          </a:solidFill>
                          <a:effectLst/>
                          <a:latin typeface="+mn-lt"/>
                        </a:rPr>
                        <a:t>…All other occupations (N=13)</a:t>
                      </a:r>
                      <a:endParaRPr lang="en-US" sz="1400" b="0" i="1" u="none" strike="noStrike" dirty="0">
                        <a:solidFill>
                          <a:srgbClr val="582A04"/>
                        </a:solidFill>
                        <a:effectLst/>
                        <a:latin typeface="+mn-lt"/>
                      </a:endParaRPr>
                    </a:p>
                  </a:txBody>
                  <a:tcPr marL="9525" marR="9525" marT="9525" marB="0" anchor="b">
                    <a:solidFill>
                      <a:schemeClr val="accent5">
                        <a:lumMod val="20000"/>
                        <a:lumOff val="80000"/>
                      </a:schemeClr>
                    </a:solidFill>
                  </a:tcPr>
                </a:tc>
                <a:tc>
                  <a:txBody>
                    <a:bodyPr/>
                    <a:lstStyle/>
                    <a:p>
                      <a:pPr algn="ctr" fontAlgn="t"/>
                      <a:r>
                        <a:rPr lang="en-US" sz="1400" b="0" i="1" u="none" strike="noStrike" dirty="0" smtClean="0">
                          <a:solidFill>
                            <a:srgbClr val="582A04"/>
                          </a:solidFill>
                          <a:effectLst/>
                          <a:latin typeface="+mn-lt"/>
                        </a:rPr>
                        <a:t>18,488</a:t>
                      </a:r>
                    </a:p>
                  </a:txBody>
                  <a:tcPr marL="9525" marR="9525" marT="9525" marB="0" anchor="b">
                    <a:solidFill>
                      <a:schemeClr val="accent5">
                        <a:lumMod val="20000"/>
                        <a:lumOff val="80000"/>
                      </a:schemeClr>
                    </a:solidFill>
                  </a:tcPr>
                </a:tc>
                <a:tc>
                  <a:txBody>
                    <a:bodyPr/>
                    <a:lstStyle/>
                    <a:p>
                      <a:pPr algn="ctr" fontAlgn="t"/>
                      <a:r>
                        <a:rPr lang="en-US" sz="1400" b="0" i="1" u="none" strike="noStrike" dirty="0" smtClean="0">
                          <a:solidFill>
                            <a:srgbClr val="582A04"/>
                          </a:solidFill>
                          <a:effectLst/>
                          <a:latin typeface="+mn-lt"/>
                        </a:rPr>
                        <a:t>23%</a:t>
                      </a:r>
                      <a:endParaRPr lang="en-US" sz="1400" b="0" i="1" u="none" strike="noStrike" dirty="0">
                        <a:solidFill>
                          <a:srgbClr val="582A04"/>
                        </a:solidFill>
                        <a:effectLst/>
                        <a:latin typeface="+mn-lt"/>
                      </a:endParaRPr>
                    </a:p>
                  </a:txBody>
                  <a:tcPr marL="9525" marR="9525" marT="9525" marB="0" anchor="b">
                    <a:solidFill>
                      <a:schemeClr val="accent5">
                        <a:lumMod val="20000"/>
                        <a:lumOff val="80000"/>
                      </a:schemeClr>
                    </a:solid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596285688"/>
              </p:ext>
            </p:extLst>
          </p:nvPr>
        </p:nvGraphicFramePr>
        <p:xfrm>
          <a:off x="533400" y="3886200"/>
          <a:ext cx="8229599" cy="2887980"/>
        </p:xfrm>
        <a:graphic>
          <a:graphicData uri="http://schemas.openxmlformats.org/drawingml/2006/table">
            <a:tbl>
              <a:tblPr>
                <a:tableStyleId>{5C22544A-7EE6-4342-B048-85BDC9FD1C3A}</a:tableStyleId>
              </a:tblPr>
              <a:tblGrid>
                <a:gridCol w="584252"/>
                <a:gridCol w="5283148"/>
                <a:gridCol w="1143000"/>
                <a:gridCol w="1219199"/>
              </a:tblGrid>
              <a:tr h="161925">
                <a:tc>
                  <a:txBody>
                    <a:bodyPr/>
                    <a:lstStyle/>
                    <a:p>
                      <a:pPr algn="ctr" fontAlgn="t"/>
                      <a:r>
                        <a:rPr lang="en-US" sz="1400" b="1" u="none" strike="noStrike" dirty="0">
                          <a:solidFill>
                            <a:schemeClr val="bg1"/>
                          </a:solidFill>
                          <a:effectLst/>
                          <a:latin typeface="+mn-lt"/>
                        </a:rPr>
                        <a:t>Rank</a:t>
                      </a:r>
                      <a:endParaRPr lang="en-US" sz="1400" b="1" i="0" u="none" strike="noStrike" dirty="0">
                        <a:solidFill>
                          <a:schemeClr val="bg1"/>
                        </a:solidFill>
                        <a:effectLst/>
                        <a:latin typeface="+mn-lt"/>
                      </a:endParaRPr>
                    </a:p>
                  </a:txBody>
                  <a:tcPr marL="9525" marR="9525" marT="9525" marB="0" anchor="b">
                    <a:solidFill>
                      <a:srgbClr val="4A1B1A"/>
                    </a:solidFill>
                  </a:tcPr>
                </a:tc>
                <a:tc>
                  <a:txBody>
                    <a:bodyPr/>
                    <a:lstStyle/>
                    <a:p>
                      <a:pPr algn="l" fontAlgn="ctr"/>
                      <a:r>
                        <a:rPr lang="en-US" sz="1400" b="1" u="none" strike="noStrike" dirty="0" smtClean="0">
                          <a:solidFill>
                            <a:schemeClr val="bg1"/>
                          </a:solidFill>
                          <a:effectLst/>
                          <a:latin typeface="+mn-lt"/>
                        </a:rPr>
                        <a:t> Occupation Title</a:t>
                      </a:r>
                      <a:endParaRPr lang="en-US" sz="1400" b="1" i="0" u="none" strike="noStrike" dirty="0">
                        <a:solidFill>
                          <a:schemeClr val="bg1"/>
                        </a:solidFill>
                        <a:effectLst/>
                        <a:latin typeface="+mn-lt"/>
                      </a:endParaRPr>
                    </a:p>
                  </a:txBody>
                  <a:tcPr marL="9525" marR="9525" marT="9525" marB="0" anchor="b">
                    <a:solidFill>
                      <a:srgbClr val="4A1B1A"/>
                    </a:solidFill>
                  </a:tcPr>
                </a:tc>
                <a:tc>
                  <a:txBody>
                    <a:bodyPr/>
                    <a:lstStyle/>
                    <a:p>
                      <a:pPr algn="ctr" fontAlgn="t"/>
                      <a:r>
                        <a:rPr lang="en-US" sz="1400" b="1" u="none" strike="noStrike" dirty="0" smtClean="0">
                          <a:solidFill>
                            <a:schemeClr val="bg1"/>
                          </a:solidFill>
                          <a:effectLst/>
                          <a:latin typeface="+mn-lt"/>
                        </a:rPr>
                        <a:t>Projected Openings</a:t>
                      </a:r>
                      <a:endParaRPr lang="en-US" sz="1400" b="1" i="0" u="none" strike="noStrike" dirty="0">
                        <a:solidFill>
                          <a:schemeClr val="bg1"/>
                        </a:solidFill>
                        <a:effectLst/>
                        <a:latin typeface="+mn-lt"/>
                      </a:endParaRPr>
                    </a:p>
                  </a:txBody>
                  <a:tcPr marL="9525" marR="9525" marT="9525" marB="0" anchor="b">
                    <a:solidFill>
                      <a:srgbClr val="4A1B1A"/>
                    </a:solidFill>
                  </a:tcPr>
                </a:tc>
                <a:tc>
                  <a:txBody>
                    <a:bodyPr/>
                    <a:lstStyle/>
                    <a:p>
                      <a:pPr algn="ctr" fontAlgn="t"/>
                      <a:r>
                        <a:rPr lang="en-US" sz="1400" b="1" i="0" u="none" strike="noStrike" dirty="0" err="1" smtClean="0">
                          <a:solidFill>
                            <a:schemeClr val="bg1"/>
                          </a:solidFill>
                          <a:effectLst/>
                          <a:latin typeface="+mn-lt"/>
                        </a:rPr>
                        <a:t>Pct</a:t>
                      </a:r>
                      <a:r>
                        <a:rPr lang="en-US" sz="1400" b="1" i="0" u="none" strike="noStrike" dirty="0" smtClean="0">
                          <a:solidFill>
                            <a:schemeClr val="bg1"/>
                          </a:solidFill>
                          <a:effectLst/>
                          <a:latin typeface="+mn-lt"/>
                        </a:rPr>
                        <a:t> of</a:t>
                      </a:r>
                      <a:r>
                        <a:rPr lang="en-US" sz="1400" b="1" i="0" u="none" strike="noStrike" baseline="0" dirty="0" smtClean="0">
                          <a:solidFill>
                            <a:schemeClr val="bg1"/>
                          </a:solidFill>
                          <a:effectLst/>
                          <a:latin typeface="+mn-lt"/>
                        </a:rPr>
                        <a:t> </a:t>
                      </a:r>
                      <a:r>
                        <a:rPr lang="en-US" sz="1400" b="1" i="0" u="none" strike="noStrike" dirty="0" smtClean="0">
                          <a:solidFill>
                            <a:schemeClr val="bg1"/>
                          </a:solidFill>
                          <a:effectLst/>
                          <a:latin typeface="+mn-lt"/>
                        </a:rPr>
                        <a:t>County</a:t>
                      </a:r>
                      <a:endParaRPr lang="en-US" sz="1400" b="1" i="0" u="none" strike="noStrike" dirty="0">
                        <a:solidFill>
                          <a:schemeClr val="bg1"/>
                        </a:solidFill>
                        <a:effectLst/>
                        <a:latin typeface="+mn-lt"/>
                      </a:endParaRPr>
                    </a:p>
                  </a:txBody>
                  <a:tcPr marL="9525" marR="9525" marT="9525" marB="0" anchor="b">
                    <a:solidFill>
                      <a:srgbClr val="4A1B1A"/>
                    </a:solidFill>
                  </a:tcPr>
                </a:tc>
              </a:tr>
              <a:tr h="161925">
                <a:tc>
                  <a:txBody>
                    <a:bodyPr/>
                    <a:lstStyle/>
                    <a:p>
                      <a:pPr algn="ctr" fontAlgn="t"/>
                      <a:r>
                        <a:rPr lang="en-US" sz="1400" u="none" strike="noStrike" dirty="0">
                          <a:solidFill>
                            <a:srgbClr val="582A04"/>
                          </a:solidFill>
                          <a:effectLst/>
                          <a:latin typeface="+mn-lt"/>
                        </a:rPr>
                        <a:t>1</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l" fontAlgn="ctr"/>
                      <a:r>
                        <a:rPr lang="en-US" sz="1400" u="none" strike="noStrike" dirty="0">
                          <a:solidFill>
                            <a:srgbClr val="582A04"/>
                          </a:solidFill>
                          <a:effectLst/>
                          <a:latin typeface="+mn-lt"/>
                        </a:rPr>
                        <a:t>Sales and related occupations</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u="none" strike="noStrike" dirty="0">
                          <a:solidFill>
                            <a:srgbClr val="582A04"/>
                          </a:solidFill>
                          <a:effectLst/>
                          <a:latin typeface="+mn-lt"/>
                        </a:rPr>
                        <a:t>11,601</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b="0" i="0" u="none" strike="noStrike" dirty="0" smtClean="0">
                          <a:solidFill>
                            <a:srgbClr val="582A04"/>
                          </a:solidFill>
                          <a:effectLst/>
                          <a:latin typeface="+mn-lt"/>
                        </a:rPr>
                        <a:t>14%</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r>
              <a:tr h="161925">
                <a:tc>
                  <a:txBody>
                    <a:bodyPr/>
                    <a:lstStyle/>
                    <a:p>
                      <a:pPr algn="ctr" fontAlgn="t"/>
                      <a:r>
                        <a:rPr lang="en-US" sz="1400" u="none" strike="noStrike" dirty="0">
                          <a:solidFill>
                            <a:srgbClr val="582A04"/>
                          </a:solidFill>
                          <a:effectLst/>
                          <a:latin typeface="+mn-lt"/>
                        </a:rPr>
                        <a:t>2</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l" fontAlgn="ctr"/>
                      <a:r>
                        <a:rPr lang="en-US" sz="1400" u="none" strike="noStrike" dirty="0">
                          <a:solidFill>
                            <a:srgbClr val="582A04"/>
                          </a:solidFill>
                          <a:effectLst/>
                          <a:latin typeface="+mn-lt"/>
                        </a:rPr>
                        <a:t>Office and administrative support occupations</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u="none" strike="noStrike" dirty="0">
                          <a:solidFill>
                            <a:srgbClr val="582A04"/>
                          </a:solidFill>
                          <a:effectLst/>
                          <a:latin typeface="+mn-lt"/>
                        </a:rPr>
                        <a:t>7,786</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b="0" i="0" u="none" strike="noStrike" dirty="0" smtClean="0">
                          <a:solidFill>
                            <a:srgbClr val="582A04"/>
                          </a:solidFill>
                          <a:effectLst/>
                          <a:latin typeface="+mn-lt"/>
                        </a:rPr>
                        <a:t>12%</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r>
              <a:tr h="161925">
                <a:tc>
                  <a:txBody>
                    <a:bodyPr/>
                    <a:lstStyle/>
                    <a:p>
                      <a:pPr algn="ctr" fontAlgn="t"/>
                      <a:r>
                        <a:rPr lang="en-US" sz="1400" u="none" strike="noStrike" dirty="0">
                          <a:solidFill>
                            <a:srgbClr val="582A04"/>
                          </a:solidFill>
                          <a:effectLst/>
                          <a:latin typeface="+mn-lt"/>
                        </a:rPr>
                        <a:t>3</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l" fontAlgn="ctr"/>
                      <a:r>
                        <a:rPr lang="en-US" sz="1400" u="none" strike="noStrike" dirty="0">
                          <a:solidFill>
                            <a:srgbClr val="582A04"/>
                          </a:solidFill>
                          <a:effectLst/>
                          <a:latin typeface="+mn-lt"/>
                        </a:rPr>
                        <a:t>Management occupations</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u="none" strike="noStrike" dirty="0">
                          <a:solidFill>
                            <a:srgbClr val="582A04"/>
                          </a:solidFill>
                          <a:effectLst/>
                          <a:latin typeface="+mn-lt"/>
                        </a:rPr>
                        <a:t>7,560</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b="0" i="0" u="none" strike="noStrike" dirty="0" smtClean="0">
                          <a:solidFill>
                            <a:srgbClr val="582A04"/>
                          </a:solidFill>
                          <a:effectLst/>
                          <a:latin typeface="+mn-lt"/>
                        </a:rPr>
                        <a:t>10%</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r>
              <a:tr h="161925">
                <a:tc>
                  <a:txBody>
                    <a:bodyPr/>
                    <a:lstStyle/>
                    <a:p>
                      <a:pPr algn="ctr" fontAlgn="t"/>
                      <a:r>
                        <a:rPr lang="en-US" sz="1400" u="none" strike="noStrike" dirty="0">
                          <a:solidFill>
                            <a:srgbClr val="582A04"/>
                          </a:solidFill>
                          <a:effectLst/>
                          <a:latin typeface="+mn-lt"/>
                        </a:rPr>
                        <a:t>4</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l" fontAlgn="ctr"/>
                      <a:r>
                        <a:rPr lang="en-US" sz="1400" u="none" strike="noStrike" dirty="0">
                          <a:solidFill>
                            <a:srgbClr val="582A04"/>
                          </a:solidFill>
                          <a:effectLst/>
                          <a:latin typeface="+mn-lt"/>
                        </a:rPr>
                        <a:t>Business and financial operations occupations</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u="none" strike="noStrike" dirty="0">
                          <a:solidFill>
                            <a:srgbClr val="582A04"/>
                          </a:solidFill>
                          <a:effectLst/>
                          <a:latin typeface="+mn-lt"/>
                        </a:rPr>
                        <a:t>7,510</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b="0" i="0" u="none" strike="noStrike" dirty="0" smtClean="0">
                          <a:solidFill>
                            <a:srgbClr val="582A04"/>
                          </a:solidFill>
                          <a:effectLst/>
                          <a:latin typeface="+mn-lt"/>
                        </a:rPr>
                        <a:t>8%</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r>
              <a:tr h="161925">
                <a:tc>
                  <a:txBody>
                    <a:bodyPr/>
                    <a:lstStyle/>
                    <a:p>
                      <a:pPr algn="ctr" fontAlgn="t"/>
                      <a:r>
                        <a:rPr lang="en-US" sz="1400" u="none" strike="noStrike" dirty="0">
                          <a:solidFill>
                            <a:srgbClr val="582A04"/>
                          </a:solidFill>
                          <a:effectLst/>
                          <a:latin typeface="+mn-lt"/>
                        </a:rPr>
                        <a:t>5</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l" fontAlgn="ctr"/>
                      <a:r>
                        <a:rPr lang="en-US" sz="1400" u="none" strike="noStrike" dirty="0">
                          <a:solidFill>
                            <a:srgbClr val="582A04"/>
                          </a:solidFill>
                          <a:effectLst/>
                          <a:latin typeface="+mn-lt"/>
                        </a:rPr>
                        <a:t>Food preparation and serving related occupations</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u="none" strike="noStrike" dirty="0">
                          <a:solidFill>
                            <a:srgbClr val="582A04"/>
                          </a:solidFill>
                          <a:effectLst/>
                          <a:latin typeface="+mn-lt"/>
                        </a:rPr>
                        <a:t>6,818</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b="0" i="0" u="none" strike="noStrike" dirty="0" smtClean="0">
                          <a:solidFill>
                            <a:srgbClr val="582A04"/>
                          </a:solidFill>
                          <a:effectLst/>
                          <a:latin typeface="+mn-lt"/>
                        </a:rPr>
                        <a:t>6%</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r>
              <a:tr h="161925">
                <a:tc>
                  <a:txBody>
                    <a:bodyPr/>
                    <a:lstStyle/>
                    <a:p>
                      <a:pPr algn="ctr" fontAlgn="t"/>
                      <a:r>
                        <a:rPr lang="en-US" sz="1400" u="none" strike="noStrike" dirty="0">
                          <a:solidFill>
                            <a:srgbClr val="582A04"/>
                          </a:solidFill>
                          <a:effectLst/>
                          <a:latin typeface="+mn-lt"/>
                        </a:rPr>
                        <a:t>6</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l" fontAlgn="ctr"/>
                      <a:r>
                        <a:rPr lang="en-US" sz="1400" u="none" strike="noStrike" dirty="0">
                          <a:solidFill>
                            <a:srgbClr val="582A04"/>
                          </a:solidFill>
                          <a:effectLst/>
                          <a:latin typeface="+mn-lt"/>
                        </a:rPr>
                        <a:t>Computer and mathematical science occupations</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u="none" strike="noStrike" dirty="0">
                          <a:solidFill>
                            <a:srgbClr val="582A04"/>
                          </a:solidFill>
                          <a:effectLst/>
                          <a:latin typeface="+mn-lt"/>
                        </a:rPr>
                        <a:t>5,505</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b="0" i="0" u="none" strike="noStrike" dirty="0" smtClean="0">
                          <a:solidFill>
                            <a:srgbClr val="582A04"/>
                          </a:solidFill>
                          <a:effectLst/>
                          <a:latin typeface="+mn-lt"/>
                        </a:rPr>
                        <a:t>6%</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r>
              <a:tr h="161925">
                <a:tc>
                  <a:txBody>
                    <a:bodyPr/>
                    <a:lstStyle/>
                    <a:p>
                      <a:pPr algn="ctr" fontAlgn="t"/>
                      <a:r>
                        <a:rPr lang="en-US" sz="1400" u="none" strike="noStrike" dirty="0">
                          <a:solidFill>
                            <a:srgbClr val="582A04"/>
                          </a:solidFill>
                          <a:effectLst/>
                          <a:latin typeface="+mn-lt"/>
                        </a:rPr>
                        <a:t>7</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l" fontAlgn="ctr"/>
                      <a:r>
                        <a:rPr lang="en-US" sz="1400" u="none" strike="noStrike" dirty="0">
                          <a:solidFill>
                            <a:srgbClr val="582A04"/>
                          </a:solidFill>
                          <a:effectLst/>
                          <a:latin typeface="+mn-lt"/>
                        </a:rPr>
                        <a:t>Transportation and material moving occupations</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u="none" strike="noStrike" dirty="0">
                          <a:solidFill>
                            <a:srgbClr val="582A04"/>
                          </a:solidFill>
                          <a:effectLst/>
                          <a:latin typeface="+mn-lt"/>
                        </a:rPr>
                        <a:t>3,999</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b="0" i="0" u="none" strike="noStrike" dirty="0" smtClean="0">
                          <a:solidFill>
                            <a:srgbClr val="582A04"/>
                          </a:solidFill>
                          <a:effectLst/>
                          <a:latin typeface="+mn-lt"/>
                        </a:rPr>
                        <a:t>5%</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r>
              <a:tr h="161925">
                <a:tc>
                  <a:txBody>
                    <a:bodyPr/>
                    <a:lstStyle/>
                    <a:p>
                      <a:pPr algn="ctr" fontAlgn="t"/>
                      <a:r>
                        <a:rPr lang="en-US" sz="1400" u="none" strike="noStrike" dirty="0">
                          <a:solidFill>
                            <a:srgbClr val="582A04"/>
                          </a:solidFill>
                          <a:effectLst/>
                          <a:latin typeface="+mn-lt"/>
                        </a:rPr>
                        <a:t>8</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l" fontAlgn="ctr"/>
                      <a:r>
                        <a:rPr lang="en-US" sz="1400" u="none" strike="noStrike" dirty="0">
                          <a:solidFill>
                            <a:srgbClr val="582A04"/>
                          </a:solidFill>
                          <a:effectLst/>
                          <a:latin typeface="+mn-lt"/>
                        </a:rPr>
                        <a:t>Personal care and service occupations</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u="none" strike="noStrike" dirty="0">
                          <a:solidFill>
                            <a:srgbClr val="582A04"/>
                          </a:solidFill>
                          <a:effectLst/>
                          <a:latin typeface="+mn-lt"/>
                        </a:rPr>
                        <a:t>3,990</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b="0" i="0" u="none" strike="noStrike" dirty="0" smtClean="0">
                          <a:solidFill>
                            <a:srgbClr val="582A04"/>
                          </a:solidFill>
                          <a:effectLst/>
                          <a:latin typeface="+mn-lt"/>
                        </a:rPr>
                        <a:t>4%</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r>
              <a:tr h="161925">
                <a:tc>
                  <a:txBody>
                    <a:bodyPr/>
                    <a:lstStyle/>
                    <a:p>
                      <a:pPr algn="ctr" fontAlgn="t"/>
                      <a:r>
                        <a:rPr lang="en-US" sz="1400" u="none" strike="noStrike" dirty="0">
                          <a:solidFill>
                            <a:srgbClr val="582A04"/>
                          </a:solidFill>
                          <a:effectLst/>
                          <a:latin typeface="+mn-lt"/>
                        </a:rPr>
                        <a:t>9</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l" fontAlgn="ctr"/>
                      <a:r>
                        <a:rPr lang="en-US" sz="1400" u="none" strike="noStrike" dirty="0">
                          <a:solidFill>
                            <a:srgbClr val="582A04"/>
                          </a:solidFill>
                          <a:effectLst/>
                          <a:latin typeface="+mn-lt"/>
                        </a:rPr>
                        <a:t>Arts, design, entertainment, sports, and media occupations</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u="none" strike="noStrike" dirty="0">
                          <a:solidFill>
                            <a:srgbClr val="582A04"/>
                          </a:solidFill>
                          <a:effectLst/>
                          <a:latin typeface="+mn-lt"/>
                        </a:rPr>
                        <a:t>3,972</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b="0" i="0" u="none" strike="noStrike" dirty="0" smtClean="0">
                          <a:solidFill>
                            <a:srgbClr val="582A04"/>
                          </a:solidFill>
                          <a:effectLst/>
                          <a:latin typeface="+mn-lt"/>
                        </a:rPr>
                        <a:t>4%</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r>
              <a:tr h="161925">
                <a:tc>
                  <a:txBody>
                    <a:bodyPr/>
                    <a:lstStyle/>
                    <a:p>
                      <a:pPr algn="ctr" fontAlgn="t"/>
                      <a:r>
                        <a:rPr lang="en-US" sz="1400" u="none" strike="noStrike" dirty="0">
                          <a:solidFill>
                            <a:srgbClr val="582A04"/>
                          </a:solidFill>
                          <a:effectLst/>
                          <a:latin typeface="+mn-lt"/>
                        </a:rPr>
                        <a:t>10</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l" fontAlgn="ctr"/>
                      <a:r>
                        <a:rPr lang="en-US" sz="1400" u="none" strike="noStrike" dirty="0">
                          <a:solidFill>
                            <a:srgbClr val="582A04"/>
                          </a:solidFill>
                          <a:effectLst/>
                          <a:latin typeface="+mn-lt"/>
                        </a:rPr>
                        <a:t>Life, physical, and social science occupations</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u="none" strike="noStrike" dirty="0">
                          <a:solidFill>
                            <a:srgbClr val="582A04"/>
                          </a:solidFill>
                          <a:effectLst/>
                          <a:latin typeface="+mn-lt"/>
                        </a:rPr>
                        <a:t>3,179</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b="0" i="0" u="none" strike="noStrike" dirty="0" smtClean="0">
                          <a:solidFill>
                            <a:srgbClr val="582A04"/>
                          </a:solidFill>
                          <a:effectLst/>
                          <a:latin typeface="+mn-lt"/>
                        </a:rPr>
                        <a:t>4%</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r>
              <a:tr h="161925">
                <a:tc>
                  <a:txBody>
                    <a:bodyPr/>
                    <a:lstStyle/>
                    <a:p>
                      <a:pPr algn="ctr" fontAlgn="t"/>
                      <a:r>
                        <a:rPr lang="en-US" sz="1400" b="0" i="0" u="none" strike="noStrike" dirty="0" smtClean="0">
                          <a:solidFill>
                            <a:srgbClr val="582A04"/>
                          </a:solidFill>
                          <a:effectLst/>
                          <a:latin typeface="+mn-lt"/>
                        </a:rPr>
                        <a:t>--</a:t>
                      </a:r>
                      <a:endParaRPr lang="en-US" sz="1400" b="0" i="0"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l" fontAlgn="ctr"/>
                      <a:r>
                        <a:rPr lang="en-US" sz="1400" b="0" i="1" u="none" strike="noStrike" dirty="0" smtClean="0">
                          <a:solidFill>
                            <a:srgbClr val="582A04"/>
                          </a:solidFill>
                          <a:effectLst/>
                          <a:latin typeface="+mn-lt"/>
                        </a:rPr>
                        <a:t>…All other occupations (N=13)</a:t>
                      </a:r>
                      <a:endParaRPr lang="en-US" sz="1400" b="0" i="1" u="none" strike="noStrike" dirty="0">
                        <a:solidFill>
                          <a:srgbClr val="582A04"/>
                        </a:solidFill>
                        <a:effectLst/>
                        <a:latin typeface="+mn-lt"/>
                      </a:endParaRPr>
                    </a:p>
                  </a:txBody>
                  <a:tcPr marL="9525" marR="9525" marT="9525" marB="0" anchor="b">
                    <a:solidFill>
                      <a:schemeClr val="accent4">
                        <a:lumMod val="20000"/>
                        <a:lumOff val="80000"/>
                      </a:schemeClr>
                    </a:solidFill>
                  </a:tcPr>
                </a:tc>
                <a:tc>
                  <a:txBody>
                    <a:bodyPr/>
                    <a:lstStyle/>
                    <a:p>
                      <a:pPr algn="ctr" fontAlgn="t"/>
                      <a:r>
                        <a:rPr lang="en-US" sz="1400" b="0" i="1" u="none" strike="noStrike" dirty="0" smtClean="0">
                          <a:solidFill>
                            <a:srgbClr val="582A04"/>
                          </a:solidFill>
                          <a:effectLst/>
                          <a:latin typeface="+mn-lt"/>
                        </a:rPr>
                        <a:t>18,488</a:t>
                      </a:r>
                    </a:p>
                  </a:txBody>
                  <a:tcPr marL="9525" marR="9525" marT="9525" marB="0" anchor="b">
                    <a:solidFill>
                      <a:schemeClr val="accent4">
                        <a:lumMod val="20000"/>
                        <a:lumOff val="80000"/>
                      </a:schemeClr>
                    </a:solidFill>
                  </a:tcPr>
                </a:tc>
                <a:tc>
                  <a:txBody>
                    <a:bodyPr/>
                    <a:lstStyle/>
                    <a:p>
                      <a:pPr algn="ctr" fontAlgn="t"/>
                      <a:r>
                        <a:rPr lang="en-US" sz="1400" b="0" i="1" u="none" strike="noStrike" dirty="0" smtClean="0">
                          <a:solidFill>
                            <a:srgbClr val="582A04"/>
                          </a:solidFill>
                          <a:effectLst/>
                          <a:latin typeface="+mn-lt"/>
                        </a:rPr>
                        <a:t>26%</a:t>
                      </a:r>
                      <a:endParaRPr lang="en-US" sz="1400" b="0" i="1" u="none" strike="noStrike" dirty="0">
                        <a:solidFill>
                          <a:srgbClr val="582A04"/>
                        </a:solidFill>
                        <a:effectLst/>
                        <a:latin typeface="+mn-lt"/>
                      </a:endParaRPr>
                    </a:p>
                  </a:txBody>
                  <a:tcPr marL="9525" marR="9525" marT="9525" marB="0" anchor="b">
                    <a:solidFill>
                      <a:schemeClr val="accent4">
                        <a:lumMod val="20000"/>
                        <a:lumOff val="80000"/>
                      </a:schemeClr>
                    </a:solidFill>
                  </a:tcPr>
                </a:tc>
              </a:tr>
            </a:tbl>
          </a:graphicData>
        </a:graphic>
      </p:graphicFrame>
    </p:spTree>
    <p:extLst>
      <p:ext uri="{BB962C8B-B14F-4D97-AF65-F5344CB8AC3E}">
        <p14:creationId xmlns:p14="http://schemas.microsoft.com/office/powerpoint/2010/main" val="159163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
            <a:ext cx="9144000" cy="923330"/>
          </a:xfrm>
          <a:prstGeom prst="rect">
            <a:avLst/>
          </a:prstGeom>
          <a:noFill/>
        </p:spPr>
        <p:txBody>
          <a:bodyPr wrap="square" rtlCol="0">
            <a:spAutoFit/>
          </a:bodyPr>
          <a:lstStyle/>
          <a:p>
            <a:pPr algn="ctr"/>
            <a:r>
              <a:rPr lang="en-US" sz="5400" dirty="0" smtClean="0"/>
              <a:t>What does this tell us?</a:t>
            </a:r>
            <a:endParaRPr lang="en-US" sz="5400" dirty="0"/>
          </a:p>
        </p:txBody>
      </p:sp>
      <p:sp>
        <p:nvSpPr>
          <p:cNvPr id="3" name="TextBox 2"/>
          <p:cNvSpPr txBox="1"/>
          <p:nvPr/>
        </p:nvSpPr>
        <p:spPr>
          <a:xfrm>
            <a:off x="457200" y="1308318"/>
            <a:ext cx="8305800" cy="1446550"/>
          </a:xfrm>
          <a:prstGeom prst="rect">
            <a:avLst/>
          </a:prstGeom>
          <a:noFill/>
        </p:spPr>
        <p:txBody>
          <a:bodyPr wrap="square" rtlCol="0">
            <a:spAutoFit/>
          </a:bodyPr>
          <a:lstStyle/>
          <a:p>
            <a:pPr marL="342900" indent="-342900">
              <a:buFont typeface="+mj-lt"/>
              <a:buAutoNum type="arabicPeriod"/>
            </a:pPr>
            <a:r>
              <a:rPr lang="en-US" sz="2400" dirty="0" smtClean="0"/>
              <a:t>Size matters; being big yields more job growth</a:t>
            </a:r>
          </a:p>
          <a:p>
            <a:pPr marL="342900" indent="-342900">
              <a:buFont typeface="+mj-lt"/>
              <a:buAutoNum type="arabicPeriod"/>
            </a:pPr>
            <a:endParaRPr lang="en-US" sz="800" dirty="0" smtClean="0"/>
          </a:p>
          <a:p>
            <a:pPr marL="342900" indent="-342900">
              <a:buFont typeface="+mj-lt"/>
              <a:buAutoNum type="arabicPeriod"/>
            </a:pPr>
            <a:r>
              <a:rPr lang="en-US" sz="2400" dirty="0" smtClean="0"/>
              <a:t>Many of the largest and fastest growing occupations are at the entry level in the local service sector</a:t>
            </a:r>
          </a:p>
          <a:p>
            <a:pPr marL="342900" indent="-342900">
              <a:buFont typeface="+mj-lt"/>
              <a:buAutoNum type="arabicPeriod"/>
            </a:pPr>
            <a:endParaRPr lang="en-US" sz="800" dirty="0" smtClean="0"/>
          </a:p>
        </p:txBody>
      </p:sp>
      <p:sp>
        <p:nvSpPr>
          <p:cNvPr id="8" name="TextBox 7"/>
          <p:cNvSpPr txBox="1"/>
          <p:nvPr/>
        </p:nvSpPr>
        <p:spPr>
          <a:xfrm>
            <a:off x="0" y="3573959"/>
            <a:ext cx="9144000" cy="769441"/>
          </a:xfrm>
          <a:prstGeom prst="rect">
            <a:avLst/>
          </a:prstGeom>
          <a:noFill/>
        </p:spPr>
        <p:txBody>
          <a:bodyPr wrap="square" rtlCol="0">
            <a:spAutoFit/>
          </a:bodyPr>
          <a:lstStyle/>
          <a:p>
            <a:pPr algn="ctr"/>
            <a:r>
              <a:rPr lang="en-US" sz="4400" dirty="0" smtClean="0"/>
              <a:t>Keep in mind</a:t>
            </a:r>
            <a:endParaRPr lang="en-US" sz="4400" dirty="0"/>
          </a:p>
        </p:txBody>
      </p:sp>
      <p:sp>
        <p:nvSpPr>
          <p:cNvPr id="11" name="TextBox 10"/>
          <p:cNvSpPr txBox="1"/>
          <p:nvPr/>
        </p:nvSpPr>
        <p:spPr>
          <a:xfrm>
            <a:off x="609600" y="4495800"/>
            <a:ext cx="7772400" cy="2062103"/>
          </a:xfrm>
          <a:prstGeom prst="rect">
            <a:avLst/>
          </a:prstGeom>
          <a:noFill/>
        </p:spPr>
        <p:txBody>
          <a:bodyPr wrap="square" rtlCol="0">
            <a:spAutoFit/>
          </a:bodyPr>
          <a:lstStyle/>
          <a:p>
            <a:pPr marL="342900" indent="-342900">
              <a:buFont typeface="+mj-lt"/>
              <a:buAutoNum type="arabicPeriod"/>
            </a:pPr>
            <a:r>
              <a:rPr lang="en-US" sz="2400" dirty="0" smtClean="0"/>
              <a:t>Employment growth in an occupation can come from two sources</a:t>
            </a:r>
          </a:p>
          <a:p>
            <a:pPr marL="342900" indent="-342900">
              <a:buFont typeface="+mj-lt"/>
              <a:buAutoNum type="arabicPeriod"/>
            </a:pPr>
            <a:endParaRPr lang="en-US" sz="800" dirty="0" smtClean="0"/>
          </a:p>
          <a:p>
            <a:pPr marL="800100" lvl="1" indent="-342900">
              <a:buFont typeface="+mj-lt"/>
              <a:buAutoNum type="alphaUcPeriod"/>
            </a:pPr>
            <a:r>
              <a:rPr lang="en-US" sz="2400" dirty="0" smtClean="0"/>
              <a:t>New Job Growth</a:t>
            </a:r>
          </a:p>
          <a:p>
            <a:pPr marL="800100" lvl="1" indent="-342900">
              <a:buFont typeface="+mj-lt"/>
              <a:buAutoNum type="alphaUcPeriod"/>
            </a:pPr>
            <a:r>
              <a:rPr lang="en-US" sz="2400" dirty="0" smtClean="0"/>
              <a:t>Job turnover </a:t>
            </a:r>
          </a:p>
          <a:p>
            <a:pPr marL="800100" lvl="1" indent="-342900">
              <a:buFont typeface="+mj-lt"/>
              <a:buAutoNum type="alphaUcPeriod"/>
            </a:pPr>
            <a:endParaRPr lang="en-US" sz="2400" dirty="0"/>
          </a:p>
        </p:txBody>
      </p:sp>
    </p:spTree>
    <p:extLst>
      <p:ext uri="{BB962C8B-B14F-4D97-AF65-F5344CB8AC3E}">
        <p14:creationId xmlns:p14="http://schemas.microsoft.com/office/powerpoint/2010/main" val="163785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609600" y="1371600"/>
            <a:ext cx="0" cy="4572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609600" y="5943600"/>
            <a:ext cx="800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676400" y="1371600"/>
            <a:ext cx="0" cy="4572000"/>
          </a:xfrm>
          <a:prstGeom prst="line">
            <a:avLst/>
          </a:prstGeom>
          <a:ln w="31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743200" y="1371600"/>
            <a:ext cx="0" cy="4572000"/>
          </a:xfrm>
          <a:prstGeom prst="line">
            <a:avLst/>
          </a:prstGeom>
          <a:ln w="31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0" y="1371600"/>
            <a:ext cx="0" cy="4572000"/>
          </a:xfrm>
          <a:prstGeom prst="line">
            <a:avLst/>
          </a:prstGeom>
          <a:ln w="31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876800" y="1371600"/>
            <a:ext cx="0" cy="4572000"/>
          </a:xfrm>
          <a:prstGeom prst="line">
            <a:avLst/>
          </a:prstGeom>
          <a:ln w="31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19800" y="1371600"/>
            <a:ext cx="0" cy="4572000"/>
          </a:xfrm>
          <a:prstGeom prst="line">
            <a:avLst/>
          </a:prstGeom>
          <a:ln w="31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86600" y="1371600"/>
            <a:ext cx="0" cy="4572000"/>
          </a:xfrm>
          <a:prstGeom prst="line">
            <a:avLst/>
          </a:prstGeom>
          <a:ln w="31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153400" y="1371600"/>
            <a:ext cx="0" cy="4572000"/>
          </a:xfrm>
          <a:prstGeom prst="line">
            <a:avLst/>
          </a:prstGeom>
          <a:ln w="3175">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6200000">
            <a:off x="-24944" y="2032456"/>
            <a:ext cx="2209800" cy="430887"/>
          </a:xfrm>
          <a:prstGeom prst="rect">
            <a:avLst/>
          </a:prstGeom>
          <a:noFill/>
        </p:spPr>
        <p:txBody>
          <a:bodyPr wrap="square" rtlCol="0">
            <a:spAutoFit/>
          </a:bodyPr>
          <a:lstStyle/>
          <a:p>
            <a:pPr algn="ctr"/>
            <a:r>
              <a:rPr lang="en-US" sz="2200" dirty="0" smtClean="0"/>
              <a:t>Innovation</a:t>
            </a:r>
            <a:endParaRPr lang="en-US" sz="2200" dirty="0"/>
          </a:p>
        </p:txBody>
      </p:sp>
      <p:sp>
        <p:nvSpPr>
          <p:cNvPr id="19" name="TextBox 18"/>
          <p:cNvSpPr txBox="1"/>
          <p:nvPr/>
        </p:nvSpPr>
        <p:spPr>
          <a:xfrm rot="16200000">
            <a:off x="1118056" y="2032457"/>
            <a:ext cx="2209800" cy="430887"/>
          </a:xfrm>
          <a:prstGeom prst="rect">
            <a:avLst/>
          </a:prstGeom>
          <a:noFill/>
        </p:spPr>
        <p:txBody>
          <a:bodyPr wrap="square" rtlCol="0">
            <a:spAutoFit/>
          </a:bodyPr>
          <a:lstStyle/>
          <a:p>
            <a:pPr algn="ctr"/>
            <a:r>
              <a:rPr lang="en-US" sz="2200" dirty="0" smtClean="0"/>
              <a:t>Introduction</a:t>
            </a:r>
            <a:endParaRPr lang="en-US" sz="2200" dirty="0"/>
          </a:p>
        </p:txBody>
      </p:sp>
      <p:sp>
        <p:nvSpPr>
          <p:cNvPr id="20" name="TextBox 19"/>
          <p:cNvSpPr txBox="1"/>
          <p:nvPr/>
        </p:nvSpPr>
        <p:spPr>
          <a:xfrm rot="16200000">
            <a:off x="2184856" y="2032457"/>
            <a:ext cx="2209800" cy="430887"/>
          </a:xfrm>
          <a:prstGeom prst="rect">
            <a:avLst/>
          </a:prstGeom>
          <a:noFill/>
        </p:spPr>
        <p:txBody>
          <a:bodyPr wrap="square" rtlCol="0">
            <a:spAutoFit/>
          </a:bodyPr>
          <a:lstStyle/>
          <a:p>
            <a:pPr algn="ctr"/>
            <a:r>
              <a:rPr lang="en-US" sz="2200" dirty="0" smtClean="0"/>
              <a:t>Growth</a:t>
            </a:r>
            <a:endParaRPr lang="en-US" sz="2200" dirty="0"/>
          </a:p>
        </p:txBody>
      </p:sp>
      <p:sp>
        <p:nvSpPr>
          <p:cNvPr id="21" name="TextBox 20"/>
          <p:cNvSpPr txBox="1"/>
          <p:nvPr/>
        </p:nvSpPr>
        <p:spPr>
          <a:xfrm rot="16200000">
            <a:off x="3301544" y="2032457"/>
            <a:ext cx="2209800" cy="430887"/>
          </a:xfrm>
          <a:prstGeom prst="rect">
            <a:avLst/>
          </a:prstGeom>
          <a:noFill/>
        </p:spPr>
        <p:txBody>
          <a:bodyPr wrap="square" rtlCol="0">
            <a:spAutoFit/>
          </a:bodyPr>
          <a:lstStyle/>
          <a:p>
            <a:pPr algn="ctr"/>
            <a:r>
              <a:rPr lang="en-US" sz="2200" dirty="0" smtClean="0"/>
              <a:t>Maturity</a:t>
            </a:r>
            <a:endParaRPr lang="en-US" sz="2200" dirty="0"/>
          </a:p>
        </p:txBody>
      </p:sp>
      <p:sp>
        <p:nvSpPr>
          <p:cNvPr id="22" name="TextBox 21"/>
          <p:cNvSpPr txBox="1"/>
          <p:nvPr/>
        </p:nvSpPr>
        <p:spPr>
          <a:xfrm rot="16200000">
            <a:off x="4368344" y="2032456"/>
            <a:ext cx="2209800" cy="430887"/>
          </a:xfrm>
          <a:prstGeom prst="rect">
            <a:avLst/>
          </a:prstGeom>
          <a:noFill/>
        </p:spPr>
        <p:txBody>
          <a:bodyPr wrap="square" rtlCol="0">
            <a:spAutoFit/>
          </a:bodyPr>
          <a:lstStyle/>
          <a:p>
            <a:pPr algn="ctr"/>
            <a:r>
              <a:rPr lang="en-US" sz="2200" dirty="0" smtClean="0"/>
              <a:t>Decline</a:t>
            </a:r>
            <a:endParaRPr lang="en-US" sz="2200" dirty="0"/>
          </a:p>
        </p:txBody>
      </p:sp>
      <p:sp>
        <p:nvSpPr>
          <p:cNvPr id="23" name="TextBox 22"/>
          <p:cNvSpPr txBox="1"/>
          <p:nvPr/>
        </p:nvSpPr>
        <p:spPr>
          <a:xfrm rot="16200000">
            <a:off x="5461456" y="1939380"/>
            <a:ext cx="2209800" cy="769441"/>
          </a:xfrm>
          <a:prstGeom prst="rect">
            <a:avLst/>
          </a:prstGeom>
          <a:noFill/>
        </p:spPr>
        <p:txBody>
          <a:bodyPr wrap="square" rtlCol="0">
            <a:spAutoFit/>
          </a:bodyPr>
          <a:lstStyle/>
          <a:p>
            <a:pPr algn="ctr"/>
            <a:r>
              <a:rPr lang="en-US" sz="2200" dirty="0" smtClean="0"/>
              <a:t>Industry Reinvented</a:t>
            </a:r>
            <a:endParaRPr lang="en-US" sz="2200" dirty="0"/>
          </a:p>
        </p:txBody>
      </p:sp>
      <p:sp>
        <p:nvSpPr>
          <p:cNvPr id="24" name="TextBox 23"/>
          <p:cNvSpPr txBox="1"/>
          <p:nvPr/>
        </p:nvSpPr>
        <p:spPr>
          <a:xfrm rot="16200000">
            <a:off x="6604456" y="2032457"/>
            <a:ext cx="2209800" cy="430887"/>
          </a:xfrm>
          <a:prstGeom prst="rect">
            <a:avLst/>
          </a:prstGeom>
          <a:noFill/>
        </p:spPr>
        <p:txBody>
          <a:bodyPr wrap="square" rtlCol="0">
            <a:spAutoFit/>
          </a:bodyPr>
          <a:lstStyle/>
          <a:p>
            <a:pPr algn="ctr"/>
            <a:r>
              <a:rPr lang="en-US" sz="2200" dirty="0" smtClean="0"/>
              <a:t>New Growth</a:t>
            </a:r>
            <a:endParaRPr lang="en-US" sz="2200" dirty="0"/>
          </a:p>
        </p:txBody>
      </p:sp>
      <p:sp>
        <p:nvSpPr>
          <p:cNvPr id="10" name="TextBox 9"/>
          <p:cNvSpPr txBox="1"/>
          <p:nvPr/>
        </p:nvSpPr>
        <p:spPr>
          <a:xfrm>
            <a:off x="3531512" y="6091535"/>
            <a:ext cx="2183488" cy="461665"/>
          </a:xfrm>
          <a:prstGeom prst="rect">
            <a:avLst/>
          </a:prstGeom>
          <a:noFill/>
        </p:spPr>
        <p:txBody>
          <a:bodyPr wrap="square" rtlCol="0">
            <a:spAutoFit/>
          </a:bodyPr>
          <a:lstStyle/>
          <a:p>
            <a:pPr algn="ctr"/>
            <a:r>
              <a:rPr lang="en-US" sz="2400" b="1" dirty="0" smtClean="0"/>
              <a:t>Time</a:t>
            </a:r>
            <a:endParaRPr lang="en-US" sz="2400" b="1" dirty="0"/>
          </a:p>
        </p:txBody>
      </p:sp>
      <p:sp>
        <p:nvSpPr>
          <p:cNvPr id="26" name="TextBox 25"/>
          <p:cNvSpPr txBox="1"/>
          <p:nvPr/>
        </p:nvSpPr>
        <p:spPr>
          <a:xfrm rot="16200000">
            <a:off x="-789177" y="3451712"/>
            <a:ext cx="2183488" cy="461665"/>
          </a:xfrm>
          <a:prstGeom prst="rect">
            <a:avLst/>
          </a:prstGeom>
          <a:noFill/>
        </p:spPr>
        <p:txBody>
          <a:bodyPr wrap="square" rtlCol="0">
            <a:spAutoFit/>
          </a:bodyPr>
          <a:lstStyle/>
          <a:p>
            <a:pPr algn="ctr"/>
            <a:r>
              <a:rPr lang="en-US" sz="2400" b="1" dirty="0" smtClean="0"/>
              <a:t>Growth</a:t>
            </a:r>
            <a:endParaRPr lang="en-US" sz="2400" b="1" dirty="0"/>
          </a:p>
        </p:txBody>
      </p:sp>
      <p:sp>
        <p:nvSpPr>
          <p:cNvPr id="18" name="TextBox 17"/>
          <p:cNvSpPr txBox="1"/>
          <p:nvPr/>
        </p:nvSpPr>
        <p:spPr>
          <a:xfrm>
            <a:off x="2007512" y="177225"/>
            <a:ext cx="5079088" cy="584775"/>
          </a:xfrm>
          <a:prstGeom prst="rect">
            <a:avLst/>
          </a:prstGeom>
          <a:noFill/>
        </p:spPr>
        <p:txBody>
          <a:bodyPr wrap="square" rtlCol="0">
            <a:spAutoFit/>
          </a:bodyPr>
          <a:lstStyle/>
          <a:p>
            <a:pPr algn="ctr"/>
            <a:r>
              <a:rPr lang="en-US" sz="3200" b="1" dirty="0" smtClean="0"/>
              <a:t>Industry Life Cycle</a:t>
            </a:r>
            <a:endParaRPr lang="en-US" sz="3200" b="1" dirty="0"/>
          </a:p>
        </p:txBody>
      </p:sp>
      <p:sp>
        <p:nvSpPr>
          <p:cNvPr id="5121" name="Rectangle 5120"/>
          <p:cNvSpPr/>
          <p:nvPr/>
        </p:nvSpPr>
        <p:spPr>
          <a:xfrm>
            <a:off x="1676400" y="1371600"/>
            <a:ext cx="2133600" cy="4572000"/>
          </a:xfrm>
          <a:prstGeom prst="rect">
            <a:avLst/>
          </a:prstGeom>
          <a:solidFill>
            <a:schemeClr val="accent3">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810000" y="1371600"/>
            <a:ext cx="2209800" cy="4572000"/>
          </a:xfrm>
          <a:prstGeom prst="rect">
            <a:avLst/>
          </a:prstGeom>
          <a:solidFill>
            <a:schemeClr val="accent6">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3" name="Rectangle 5122"/>
          <p:cNvSpPr/>
          <p:nvPr/>
        </p:nvSpPr>
        <p:spPr>
          <a:xfrm>
            <a:off x="1676400" y="1371600"/>
            <a:ext cx="2133600" cy="160019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lumMod val="95000"/>
                    <a:lumOff val="5000"/>
                  </a:schemeClr>
                </a:solidFill>
              </a:rPr>
              <a:t>Occupational growth driven primarily by </a:t>
            </a:r>
          </a:p>
          <a:p>
            <a:pPr algn="ctr"/>
            <a:r>
              <a:rPr lang="en-US" sz="2200" b="1" u="sng" dirty="0" smtClean="0">
                <a:solidFill>
                  <a:schemeClr val="tx1">
                    <a:lumMod val="95000"/>
                    <a:lumOff val="5000"/>
                  </a:schemeClr>
                </a:solidFill>
              </a:rPr>
              <a:t>New Jobs</a:t>
            </a:r>
            <a:endParaRPr lang="en-US" sz="2200" b="1" u="sng" dirty="0">
              <a:solidFill>
                <a:schemeClr val="tx1">
                  <a:lumMod val="95000"/>
                  <a:lumOff val="5000"/>
                </a:schemeClr>
              </a:solidFill>
            </a:endParaRPr>
          </a:p>
        </p:txBody>
      </p:sp>
      <p:sp>
        <p:nvSpPr>
          <p:cNvPr id="38" name="Rectangle 37"/>
          <p:cNvSpPr/>
          <p:nvPr/>
        </p:nvSpPr>
        <p:spPr>
          <a:xfrm>
            <a:off x="3810000" y="1371600"/>
            <a:ext cx="2209800" cy="160019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lumMod val="95000"/>
                    <a:lumOff val="5000"/>
                  </a:schemeClr>
                </a:solidFill>
              </a:rPr>
              <a:t>Occupational growth driven primarily by </a:t>
            </a:r>
            <a:r>
              <a:rPr lang="en-US" sz="2200" b="1" u="sng" dirty="0" smtClean="0">
                <a:solidFill>
                  <a:schemeClr val="tx1">
                    <a:lumMod val="95000"/>
                    <a:lumOff val="5000"/>
                  </a:schemeClr>
                </a:solidFill>
              </a:rPr>
              <a:t>Job Turnover</a:t>
            </a:r>
          </a:p>
          <a:p>
            <a:pPr algn="ctr"/>
            <a:endParaRPr lang="en-US" b="1" u="sng" dirty="0">
              <a:solidFill>
                <a:schemeClr val="tx1">
                  <a:lumMod val="95000"/>
                  <a:lumOff val="5000"/>
                </a:schemeClr>
              </a:solidFill>
            </a:endParaRPr>
          </a:p>
        </p:txBody>
      </p:sp>
      <p:sp>
        <p:nvSpPr>
          <p:cNvPr id="5126" name="Freeform 5125"/>
          <p:cNvSpPr/>
          <p:nvPr/>
        </p:nvSpPr>
        <p:spPr>
          <a:xfrm>
            <a:off x="5715000" y="3850783"/>
            <a:ext cx="3124200" cy="1788017"/>
          </a:xfrm>
          <a:custGeom>
            <a:avLst/>
            <a:gdLst>
              <a:gd name="connsiteX0" fmla="*/ 0 w 2730321"/>
              <a:gd name="connsiteY0" fmla="*/ 0 h 1635617"/>
              <a:gd name="connsiteX1" fmla="*/ 553791 w 2730321"/>
              <a:gd name="connsiteY1" fmla="*/ 579549 h 1635617"/>
              <a:gd name="connsiteX2" fmla="*/ 1017431 w 2730321"/>
              <a:gd name="connsiteY2" fmla="*/ 824248 h 1635617"/>
              <a:gd name="connsiteX3" fmla="*/ 1558344 w 2730321"/>
              <a:gd name="connsiteY3" fmla="*/ 1081825 h 1635617"/>
              <a:gd name="connsiteX4" fmla="*/ 2125014 w 2730321"/>
              <a:gd name="connsiteY4" fmla="*/ 1352281 h 1635617"/>
              <a:gd name="connsiteX5" fmla="*/ 2730321 w 2730321"/>
              <a:gd name="connsiteY5" fmla="*/ 1635617 h 1635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0321" h="1635617">
                <a:moveTo>
                  <a:pt x="0" y="0"/>
                </a:moveTo>
                <a:cubicBezTo>
                  <a:pt x="192109" y="221087"/>
                  <a:pt x="384219" y="442174"/>
                  <a:pt x="553791" y="579549"/>
                </a:cubicBezTo>
                <a:cubicBezTo>
                  <a:pt x="723363" y="716924"/>
                  <a:pt x="850006" y="740535"/>
                  <a:pt x="1017431" y="824248"/>
                </a:cubicBezTo>
                <a:cubicBezTo>
                  <a:pt x="1184856" y="907961"/>
                  <a:pt x="1558344" y="1081825"/>
                  <a:pt x="1558344" y="1081825"/>
                </a:cubicBezTo>
                <a:lnTo>
                  <a:pt x="2125014" y="1352281"/>
                </a:lnTo>
                <a:lnTo>
                  <a:pt x="2730321" y="1635617"/>
                </a:lnTo>
              </a:path>
            </a:pathLst>
          </a:custGeom>
          <a:noFill/>
          <a:ln>
            <a:solidFill>
              <a:schemeClr val="accent2">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019800" y="1371600"/>
            <a:ext cx="2133600" cy="1600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lumMod val="95000"/>
                    <a:lumOff val="5000"/>
                  </a:schemeClr>
                </a:solidFill>
              </a:rPr>
              <a:t>Occupational growth driven primarily by </a:t>
            </a:r>
          </a:p>
          <a:p>
            <a:pPr algn="ctr"/>
            <a:r>
              <a:rPr lang="en-US" sz="2200" b="1" u="sng" dirty="0" smtClean="0">
                <a:solidFill>
                  <a:schemeClr val="tx1">
                    <a:lumMod val="95000"/>
                    <a:lumOff val="5000"/>
                  </a:schemeClr>
                </a:solidFill>
              </a:rPr>
              <a:t>New Jobs</a:t>
            </a:r>
            <a:endParaRPr lang="en-US" sz="2200" b="1" u="sng" dirty="0">
              <a:solidFill>
                <a:schemeClr val="tx1">
                  <a:lumMod val="95000"/>
                  <a:lumOff val="5000"/>
                </a:schemeClr>
              </a:solidFill>
            </a:endParaRPr>
          </a:p>
        </p:txBody>
      </p:sp>
      <p:sp>
        <p:nvSpPr>
          <p:cNvPr id="5127" name="Rectangle 5126"/>
          <p:cNvSpPr/>
          <p:nvPr/>
        </p:nvSpPr>
        <p:spPr>
          <a:xfrm>
            <a:off x="1676400" y="1371600"/>
            <a:ext cx="4343400" cy="457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rot="1546660">
            <a:off x="7342502" y="4495800"/>
            <a:ext cx="1954888" cy="923330"/>
          </a:xfrm>
          <a:prstGeom prst="rect">
            <a:avLst/>
          </a:prstGeom>
          <a:noFill/>
        </p:spPr>
        <p:txBody>
          <a:bodyPr wrap="square" rtlCol="0">
            <a:spAutoFit/>
          </a:bodyPr>
          <a:lstStyle/>
          <a:p>
            <a:pPr algn="ctr"/>
            <a:r>
              <a:rPr lang="en-US" dirty="0" smtClean="0">
                <a:solidFill>
                  <a:schemeClr val="accent2">
                    <a:lumMod val="50000"/>
                  </a:schemeClr>
                </a:solidFill>
              </a:rPr>
              <a:t>Industries that don’t reinvent themselves</a:t>
            </a:r>
            <a:endParaRPr lang="en-US" dirty="0">
              <a:solidFill>
                <a:schemeClr val="accent2">
                  <a:lumMod val="50000"/>
                </a:schemeClr>
              </a:solidFill>
            </a:endParaRPr>
          </a:p>
        </p:txBody>
      </p:sp>
      <p:sp>
        <p:nvSpPr>
          <p:cNvPr id="5120" name="Freeform 5119"/>
          <p:cNvSpPr/>
          <p:nvPr/>
        </p:nvSpPr>
        <p:spPr>
          <a:xfrm>
            <a:off x="1578736" y="1841679"/>
            <a:ext cx="7031864" cy="4069724"/>
          </a:xfrm>
          <a:custGeom>
            <a:avLst/>
            <a:gdLst>
              <a:gd name="connsiteX0" fmla="*/ 0 w 7031864"/>
              <a:gd name="connsiteY0" fmla="*/ 4069724 h 4069724"/>
              <a:gd name="connsiteX1" fmla="*/ 1159098 w 7031864"/>
              <a:gd name="connsiteY1" fmla="*/ 3490175 h 4069724"/>
              <a:gd name="connsiteX2" fmla="*/ 2240923 w 7031864"/>
              <a:gd name="connsiteY2" fmla="*/ 2060620 h 4069724"/>
              <a:gd name="connsiteX3" fmla="*/ 3309870 w 7031864"/>
              <a:gd name="connsiteY3" fmla="*/ 1017431 h 4069724"/>
              <a:gd name="connsiteX4" fmla="*/ 4443211 w 7031864"/>
              <a:gd name="connsiteY4" fmla="*/ 2356834 h 4069724"/>
              <a:gd name="connsiteX5" fmla="*/ 4997002 w 7031864"/>
              <a:gd name="connsiteY5" fmla="*/ 2614411 h 4069724"/>
              <a:gd name="connsiteX6" fmla="*/ 5486400 w 7031864"/>
              <a:gd name="connsiteY6" fmla="*/ 2395470 h 4069724"/>
              <a:gd name="connsiteX7" fmla="*/ 6078828 w 7031864"/>
              <a:gd name="connsiteY7" fmla="*/ 1674253 h 4069724"/>
              <a:gd name="connsiteX8" fmla="*/ 6787166 w 7031864"/>
              <a:gd name="connsiteY8" fmla="*/ 463639 h 4069724"/>
              <a:gd name="connsiteX9" fmla="*/ 7031864 w 7031864"/>
              <a:gd name="connsiteY9" fmla="*/ 0 h 406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31864" h="4069724">
                <a:moveTo>
                  <a:pt x="0" y="4069724"/>
                </a:moveTo>
                <a:cubicBezTo>
                  <a:pt x="392805" y="3947374"/>
                  <a:pt x="785611" y="3825025"/>
                  <a:pt x="1159098" y="3490175"/>
                </a:cubicBezTo>
                <a:cubicBezTo>
                  <a:pt x="1532585" y="3155325"/>
                  <a:pt x="1882461" y="2472744"/>
                  <a:pt x="2240923" y="2060620"/>
                </a:cubicBezTo>
                <a:cubicBezTo>
                  <a:pt x="2599385" y="1648496"/>
                  <a:pt x="2942822" y="968062"/>
                  <a:pt x="3309870" y="1017431"/>
                </a:cubicBezTo>
                <a:cubicBezTo>
                  <a:pt x="3676918" y="1066800"/>
                  <a:pt x="4162022" y="2090671"/>
                  <a:pt x="4443211" y="2356834"/>
                </a:cubicBezTo>
                <a:cubicBezTo>
                  <a:pt x="4724400" y="2622997"/>
                  <a:pt x="4823137" y="2607972"/>
                  <a:pt x="4997002" y="2614411"/>
                </a:cubicBezTo>
                <a:cubicBezTo>
                  <a:pt x="5170867" y="2620850"/>
                  <a:pt x="5306096" y="2552163"/>
                  <a:pt x="5486400" y="2395470"/>
                </a:cubicBezTo>
                <a:cubicBezTo>
                  <a:pt x="5666704" y="2238777"/>
                  <a:pt x="5862034" y="1996225"/>
                  <a:pt x="6078828" y="1674253"/>
                </a:cubicBezTo>
                <a:cubicBezTo>
                  <a:pt x="6295622" y="1352281"/>
                  <a:pt x="6628327" y="742681"/>
                  <a:pt x="6787166" y="463639"/>
                </a:cubicBezTo>
                <a:cubicBezTo>
                  <a:pt x="6946005" y="184597"/>
                  <a:pt x="6988934" y="92298"/>
                  <a:pt x="7031864" y="0"/>
                </a:cubicBezTo>
              </a:path>
            </a:pathLst>
          </a:custGeom>
          <a:noFill/>
          <a:ln w="571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6096000" y="1371599"/>
            <a:ext cx="3048000" cy="45398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u="sng" dirty="0">
              <a:solidFill>
                <a:schemeClr val="tx1">
                  <a:lumMod val="95000"/>
                  <a:lumOff val="5000"/>
                </a:schemeClr>
              </a:solidFill>
            </a:endParaRPr>
          </a:p>
        </p:txBody>
      </p:sp>
    </p:spTree>
    <p:extLst>
      <p:ext uri="{BB962C8B-B14F-4D97-AF65-F5344CB8AC3E}">
        <p14:creationId xmlns:p14="http://schemas.microsoft.com/office/powerpoint/2010/main" val="1427924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21"/>
                                        </p:tgtEl>
                                        <p:attrNameLst>
                                          <p:attrName>style.visibility</p:attrName>
                                        </p:attrNameLst>
                                      </p:cBhvr>
                                      <p:to>
                                        <p:strVal val="visible"/>
                                      </p:to>
                                    </p:set>
                                    <p:animEffect transition="in" filter="wipe(down)">
                                      <p:cBhvr>
                                        <p:cTn id="7" dur="500"/>
                                        <p:tgtEl>
                                          <p:spTgt spid="512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500"/>
                                        <p:tgtEl>
                                          <p:spTgt spid="36"/>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23"/>
                                        </p:tgtEl>
                                        <p:attrNameLst>
                                          <p:attrName>style.visibility</p:attrName>
                                        </p:attrNameLst>
                                      </p:cBhvr>
                                      <p:to>
                                        <p:strVal val="visible"/>
                                      </p:to>
                                    </p:set>
                                    <p:animEffect transition="in" filter="fade">
                                      <p:cBhvr>
                                        <p:cTn id="17" dur="500"/>
                                        <p:tgtEl>
                                          <p:spTgt spid="512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subTnLst>
                                    <p:set>
                                      <p:cBhvr override="childStyle">
                                        <p:cTn dur="1" fill="hold" display="0" masterRel="nextClick" afterEffect="1"/>
                                        <p:tgtEl>
                                          <p:spTgt spid="42"/>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127"/>
                                        </p:tgtEl>
                                        <p:attrNameLst>
                                          <p:attrName>style.visibility</p:attrName>
                                        </p:attrNameLst>
                                      </p:cBhvr>
                                      <p:to>
                                        <p:strVal val="visible"/>
                                      </p:to>
                                    </p:set>
                                    <p:animEffect transition="in" filter="barn(inVertical)">
                                      <p:cBhvr>
                                        <p:cTn id="28" dur="5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 grpId="0" animBg="1"/>
      <p:bldP spid="36" grpId="0" animBg="1"/>
      <p:bldP spid="5123" grpId="0" animBg="1"/>
      <p:bldP spid="38" grpId="0" animBg="1"/>
      <p:bldP spid="42" grpId="0" animBg="1"/>
      <p:bldP spid="5127" grpId="0" animBg="1"/>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057414437"/>
              </p:ext>
            </p:extLst>
          </p:nvPr>
        </p:nvGraphicFramePr>
        <p:xfrm>
          <a:off x="381000" y="762000"/>
          <a:ext cx="8534400" cy="6024755"/>
        </p:xfrm>
        <a:graphic>
          <a:graphicData uri="http://schemas.openxmlformats.org/drawingml/2006/table">
            <a:tbl>
              <a:tblPr/>
              <a:tblGrid>
                <a:gridCol w="5198936"/>
                <a:gridCol w="1174459"/>
                <a:gridCol w="997224"/>
                <a:gridCol w="1163781"/>
              </a:tblGrid>
              <a:tr h="755093">
                <a:tc>
                  <a:txBody>
                    <a:bodyPr/>
                    <a:lstStyle/>
                    <a:p>
                      <a:pPr algn="l" fontAlgn="b"/>
                      <a:r>
                        <a:rPr lang="en-US" sz="1400" b="1" i="0" u="none" strike="noStrike" dirty="0" smtClean="0">
                          <a:solidFill>
                            <a:srgbClr val="FFFFFF"/>
                          </a:solidFill>
                          <a:effectLst/>
                          <a:latin typeface="+mn-lt"/>
                        </a:rPr>
                        <a:t> Major Occupation </a:t>
                      </a:r>
                      <a:r>
                        <a:rPr lang="en-US" sz="1400" b="1" i="0" u="none" strike="noStrike" dirty="0">
                          <a:solidFill>
                            <a:srgbClr val="FFFFFF"/>
                          </a:solidFill>
                          <a:effectLst/>
                          <a:latin typeface="+mn-lt"/>
                        </a:rPr>
                        <a:t>Title</a:t>
                      </a:r>
                    </a:p>
                  </a:txBody>
                  <a:tcPr marL="9294" marR="9294" marT="9294" marB="0" anchor="b">
                    <a:lnL>
                      <a:noFill/>
                    </a:lnL>
                    <a:lnR>
                      <a:noFill/>
                    </a:lnR>
                    <a:lnT>
                      <a:noFill/>
                    </a:lnT>
                    <a:lnB>
                      <a:noFill/>
                    </a:lnB>
                    <a:solidFill>
                      <a:srgbClr val="632523"/>
                    </a:solidFill>
                  </a:tcPr>
                </a:tc>
                <a:tc>
                  <a:txBody>
                    <a:bodyPr/>
                    <a:lstStyle/>
                    <a:p>
                      <a:pPr algn="ctr" fontAlgn="b"/>
                      <a:r>
                        <a:rPr lang="en-US" sz="1400" b="1" i="0" u="none" strike="noStrike" dirty="0" smtClean="0">
                          <a:solidFill>
                            <a:srgbClr val="FFFFFF"/>
                          </a:solidFill>
                          <a:effectLst/>
                          <a:latin typeface="+mn-lt"/>
                        </a:rPr>
                        <a:t>Projected   2017 Job Openings</a:t>
                      </a:r>
                      <a:endParaRPr lang="en-US" sz="1400" b="1" i="0" u="none" strike="noStrike" dirty="0">
                        <a:solidFill>
                          <a:srgbClr val="FFFFFF"/>
                        </a:solidFill>
                        <a:effectLst/>
                        <a:latin typeface="+mn-lt"/>
                      </a:endParaRPr>
                    </a:p>
                  </a:txBody>
                  <a:tcPr marL="9294" marR="9294" marT="9294" marB="0" anchor="b">
                    <a:lnL>
                      <a:noFill/>
                    </a:lnL>
                    <a:lnR>
                      <a:noFill/>
                    </a:lnR>
                    <a:lnT>
                      <a:noFill/>
                    </a:lnT>
                    <a:lnB>
                      <a:noFill/>
                    </a:lnB>
                    <a:solidFill>
                      <a:srgbClr val="632523"/>
                    </a:solidFill>
                  </a:tcPr>
                </a:tc>
                <a:tc>
                  <a:txBody>
                    <a:bodyPr/>
                    <a:lstStyle/>
                    <a:p>
                      <a:pPr algn="ctr" fontAlgn="b"/>
                      <a:r>
                        <a:rPr lang="en-US" sz="1400" b="1" i="0" u="none" strike="noStrike" dirty="0" smtClean="0">
                          <a:solidFill>
                            <a:srgbClr val="FFFFFF"/>
                          </a:solidFill>
                          <a:effectLst/>
                          <a:latin typeface="+mn-lt"/>
                        </a:rPr>
                        <a:t>Percent that are New </a:t>
                      </a:r>
                      <a:r>
                        <a:rPr lang="en-US" sz="1400" b="1" i="0" u="none" strike="noStrike" dirty="0">
                          <a:solidFill>
                            <a:srgbClr val="FFFFFF"/>
                          </a:solidFill>
                          <a:effectLst/>
                          <a:latin typeface="+mn-lt"/>
                        </a:rPr>
                        <a:t>Jobs</a:t>
                      </a:r>
                    </a:p>
                  </a:txBody>
                  <a:tcPr marL="9294" marR="9294" marT="9294" marB="0" anchor="b">
                    <a:lnL>
                      <a:noFill/>
                    </a:lnL>
                    <a:lnR>
                      <a:noFill/>
                    </a:lnR>
                    <a:lnT>
                      <a:noFill/>
                    </a:lnT>
                    <a:lnB>
                      <a:noFill/>
                    </a:lnB>
                    <a:solidFill>
                      <a:schemeClr val="accent3">
                        <a:lumMod val="50000"/>
                      </a:schemeClr>
                    </a:solidFill>
                  </a:tcPr>
                </a:tc>
                <a:tc>
                  <a:txBody>
                    <a:bodyPr/>
                    <a:lstStyle/>
                    <a:p>
                      <a:pPr algn="ctr" fontAlgn="b"/>
                      <a:r>
                        <a:rPr lang="en-US" sz="1400" b="1" i="0" u="none" strike="noStrike" dirty="0" smtClean="0">
                          <a:solidFill>
                            <a:srgbClr val="FFFFFF"/>
                          </a:solidFill>
                          <a:effectLst/>
                          <a:latin typeface="+mn-lt"/>
                        </a:rPr>
                        <a:t>Percent from </a:t>
                      </a:r>
                      <a:r>
                        <a:rPr lang="en-US" sz="1400" b="1" i="0" u="none" strike="noStrike" dirty="0">
                          <a:solidFill>
                            <a:srgbClr val="FFFFFF"/>
                          </a:solidFill>
                          <a:effectLst/>
                          <a:latin typeface="+mn-lt"/>
                        </a:rPr>
                        <a:t>Turnover</a:t>
                      </a:r>
                    </a:p>
                  </a:txBody>
                  <a:tcPr marL="9294" marR="9294" marT="9294" marB="0" anchor="b">
                    <a:lnL>
                      <a:noFill/>
                    </a:lnL>
                    <a:lnR>
                      <a:noFill/>
                    </a:lnR>
                    <a:lnT>
                      <a:noFill/>
                    </a:lnT>
                    <a:lnB>
                      <a:noFill/>
                    </a:lnB>
                    <a:solidFill>
                      <a:schemeClr val="accent6">
                        <a:lumMod val="50000"/>
                      </a:schemeClr>
                    </a:solidFill>
                  </a:tcPr>
                </a:tc>
              </a:tr>
              <a:tr h="228433">
                <a:tc>
                  <a:txBody>
                    <a:bodyPr/>
                    <a:lstStyle/>
                    <a:p>
                      <a:pPr algn="l" fontAlgn="ctr"/>
                      <a:r>
                        <a:rPr lang="en-US" sz="1400" b="0" i="0" u="none" strike="noStrike" dirty="0">
                          <a:solidFill>
                            <a:srgbClr val="000000"/>
                          </a:solidFill>
                          <a:effectLst/>
                          <a:latin typeface="+mn-lt"/>
                        </a:rPr>
                        <a:t>Sales and related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11,601</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28%</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72%</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Office and administrative support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7,786</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18%</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82%</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Management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7,560</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33%</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67%</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Business and financial operations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7,510</a:t>
                      </a:r>
                    </a:p>
                  </a:txBody>
                  <a:tcPr marL="9525" marR="9525" marT="9525"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54%</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46%</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Food preparation and serving related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6,818</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22%</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78%</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Computer and mathematical science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5,505</a:t>
                      </a:r>
                    </a:p>
                  </a:txBody>
                  <a:tcPr marL="9525" marR="9525" marT="9525"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62%</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38%</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Transportation and material moving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3,999</a:t>
                      </a:r>
                    </a:p>
                  </a:txBody>
                  <a:tcPr marL="9525" marR="9525" marT="9525"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19%</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81%</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Personal care and service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3,990</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39%</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61%</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Arts, design, entertainment, sports, and media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3,972</a:t>
                      </a:r>
                    </a:p>
                  </a:txBody>
                  <a:tcPr marL="9525" marR="9525" marT="9525"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40%</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60%</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Life, physical, and social science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3,179</a:t>
                      </a:r>
                    </a:p>
                  </a:txBody>
                  <a:tcPr marL="9525" marR="9525" marT="9525"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49%</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51%</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Education, training, and library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2,615</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37%</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63%</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Healthcare practitioners and technical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2,504</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36%</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64%</a:t>
                      </a:r>
                    </a:p>
                  </a:txBody>
                  <a:tcPr marL="9294" marR="9294" marT="9294" marB="0">
                    <a:lnL>
                      <a:noFill/>
                    </a:lnL>
                    <a:lnR>
                      <a:noFill/>
                    </a:lnR>
                    <a:lnT>
                      <a:noFill/>
                    </a:lnT>
                    <a:lnB>
                      <a:noFill/>
                    </a:lnB>
                    <a:solidFill>
                      <a:schemeClr val="accent6">
                        <a:lumMod val="20000"/>
                        <a:lumOff val="80000"/>
                      </a:schemeClr>
                    </a:solidFill>
                  </a:tcPr>
                </a:tc>
              </a:tr>
              <a:tr h="244136">
                <a:tc>
                  <a:txBody>
                    <a:bodyPr/>
                    <a:lstStyle/>
                    <a:p>
                      <a:pPr algn="l" fontAlgn="ctr"/>
                      <a:r>
                        <a:rPr lang="en-US" sz="1400" b="0" i="0" u="none" strike="noStrike" dirty="0">
                          <a:solidFill>
                            <a:srgbClr val="000000"/>
                          </a:solidFill>
                          <a:effectLst/>
                          <a:latin typeface="+mn-lt"/>
                        </a:rPr>
                        <a:t>Building and grounds cleaning and maintenance occupations</a:t>
                      </a:r>
                    </a:p>
                  </a:txBody>
                  <a:tcPr marL="9294" marR="9294" marT="9294" marB="0" anchor="ctr">
                    <a:lnL>
                      <a:noFill/>
                    </a:lnL>
                    <a:lnR>
                      <a:noFill/>
                    </a:lnR>
                    <a:lnT>
                      <a:noFill/>
                    </a:lnT>
                    <a:lnB>
                      <a:noFill/>
                    </a:lnB>
                  </a:tcPr>
                </a:tc>
                <a:tc>
                  <a:txBody>
                    <a:bodyPr/>
                    <a:lstStyle/>
                    <a:p>
                      <a:pPr algn="ctr" fontAlgn="t"/>
                      <a:r>
                        <a:rPr lang="en-US" sz="1400" b="0" i="0" u="none" strike="noStrike">
                          <a:solidFill>
                            <a:srgbClr val="000000"/>
                          </a:solidFill>
                          <a:effectLst/>
                          <a:latin typeface="+mn-lt"/>
                        </a:rPr>
                        <a:t>2,346</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32%</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68%</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Production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2,180</a:t>
                      </a:r>
                    </a:p>
                  </a:txBody>
                  <a:tcPr marL="9525" marR="9525" marT="9525"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8%</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92%</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Construction and extraction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1,984</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18%</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82%</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Installation, maintenance, and repair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1,799</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24%</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76%</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a:solidFill>
                            <a:srgbClr val="000000"/>
                          </a:solidFill>
                          <a:effectLst/>
                          <a:latin typeface="+mn-lt"/>
                        </a:rPr>
                        <a:t>Architecture and engineering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1,160</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31%</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69%</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a:solidFill>
                            <a:srgbClr val="000000"/>
                          </a:solidFill>
                          <a:effectLst/>
                          <a:latin typeface="+mn-lt"/>
                        </a:rPr>
                        <a:t>Healthcare support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1,152</a:t>
                      </a:r>
                    </a:p>
                  </a:txBody>
                  <a:tcPr marL="9525" marR="9525" marT="9525"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54%</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46%</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a:solidFill>
                            <a:srgbClr val="000000"/>
                          </a:solidFill>
                          <a:effectLst/>
                          <a:latin typeface="+mn-lt"/>
                        </a:rPr>
                        <a:t>Protective service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1,045</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20%</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80%</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a:solidFill>
                            <a:srgbClr val="000000"/>
                          </a:solidFill>
                          <a:effectLst/>
                          <a:latin typeface="+mn-lt"/>
                        </a:rPr>
                        <a:t>Community and social services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697</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34%</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66%</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a:solidFill>
                            <a:srgbClr val="000000"/>
                          </a:solidFill>
                          <a:effectLst/>
                          <a:latin typeface="+mn-lt"/>
                        </a:rPr>
                        <a:t>Legal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652</a:t>
                      </a:r>
                    </a:p>
                  </a:txBody>
                  <a:tcPr marL="9525" marR="9525" marT="9525"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39%</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61%</a:t>
                      </a: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a:solidFill>
                            <a:srgbClr val="000000"/>
                          </a:solidFill>
                          <a:effectLst/>
                          <a:latin typeface="+mn-lt"/>
                        </a:rPr>
                        <a:t>Farming, fishing, and forestry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201</a:t>
                      </a:r>
                    </a:p>
                  </a:txBody>
                  <a:tcPr marL="9525" marR="9525" marT="9525" marB="0">
                    <a:lnL>
                      <a:noFill/>
                    </a:lnL>
                    <a:lnR>
                      <a:noFill/>
                    </a:lnR>
                    <a:lnT>
                      <a:noFill/>
                    </a:lnT>
                    <a:lnB>
                      <a:noFill/>
                    </a:lnB>
                    <a:noFill/>
                  </a:tcPr>
                </a:tc>
                <a:tc>
                  <a:txBody>
                    <a:bodyPr/>
                    <a:lstStyle/>
                    <a:p>
                      <a:pPr algn="ctr" fontAlgn="t"/>
                      <a:r>
                        <a:rPr lang="en-US" sz="1400" b="0" i="0" u="none" strike="noStrike" dirty="0" smtClean="0">
                          <a:solidFill>
                            <a:srgbClr val="000000"/>
                          </a:solidFill>
                          <a:effectLst/>
                          <a:latin typeface="+mn-lt"/>
                        </a:rPr>
                        <a:t>19%</a:t>
                      </a:r>
                      <a:endParaRPr lang="en-US" sz="1400" b="0" i="0" u="none" strike="noStrike" dirty="0">
                        <a:solidFill>
                          <a:srgbClr val="000000"/>
                        </a:solidFill>
                        <a:effectLst/>
                        <a:latin typeface="+mn-lt"/>
                      </a:endParaRP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smtClean="0">
                          <a:solidFill>
                            <a:srgbClr val="000000"/>
                          </a:solidFill>
                          <a:effectLst/>
                          <a:latin typeface="+mn-lt"/>
                        </a:rPr>
                        <a:t>81%</a:t>
                      </a:r>
                      <a:endParaRPr lang="en-US" sz="1400" b="0" i="0" u="none" strike="noStrike" dirty="0">
                        <a:solidFill>
                          <a:srgbClr val="000000"/>
                        </a:solidFill>
                        <a:effectLst/>
                        <a:latin typeface="+mn-lt"/>
                      </a:endParaRPr>
                    </a:p>
                  </a:txBody>
                  <a:tcPr marL="9294" marR="9294" marT="9294" marB="0">
                    <a:lnL>
                      <a:noFill/>
                    </a:lnL>
                    <a:lnR>
                      <a:noFill/>
                    </a:lnR>
                    <a:lnT>
                      <a:noFill/>
                    </a:lnT>
                    <a:lnB>
                      <a:noFill/>
                    </a:lnB>
                    <a:solidFill>
                      <a:schemeClr val="accent6">
                        <a:lumMod val="20000"/>
                        <a:lumOff val="80000"/>
                      </a:schemeClr>
                    </a:solidFill>
                  </a:tcPr>
                </a:tc>
              </a:tr>
              <a:tr h="228433">
                <a:tc>
                  <a:txBody>
                    <a:bodyPr/>
                    <a:lstStyle/>
                    <a:p>
                      <a:pPr algn="l" fontAlgn="ctr"/>
                      <a:r>
                        <a:rPr lang="en-US" sz="1400" b="0" i="0" u="none" strike="noStrike" dirty="0">
                          <a:solidFill>
                            <a:srgbClr val="000000"/>
                          </a:solidFill>
                          <a:effectLst/>
                          <a:latin typeface="+mn-lt"/>
                        </a:rPr>
                        <a:t>Military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153</a:t>
                      </a:r>
                    </a:p>
                  </a:txBody>
                  <a:tcPr marL="9525" marR="9525" marT="9525"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6%</a:t>
                      </a:r>
                    </a:p>
                  </a:txBody>
                  <a:tcPr marL="9294" marR="9294" marT="9294" marB="0">
                    <a:lnL>
                      <a:noFill/>
                    </a:lnL>
                    <a:lnR>
                      <a:noFill/>
                    </a:lnR>
                    <a:lnT>
                      <a:noFill/>
                    </a:lnT>
                    <a:lnB>
                      <a:noFill/>
                    </a:lnB>
                    <a:solidFill>
                      <a:schemeClr val="accent3">
                        <a:lumMod val="20000"/>
                        <a:lumOff val="80000"/>
                      </a:schemeClr>
                    </a:solidFill>
                  </a:tcPr>
                </a:tc>
                <a:tc>
                  <a:txBody>
                    <a:bodyPr/>
                    <a:lstStyle/>
                    <a:p>
                      <a:pPr algn="ctr" fontAlgn="t"/>
                      <a:r>
                        <a:rPr lang="en-US" sz="1400" b="0" i="0" u="none" strike="noStrike" dirty="0">
                          <a:solidFill>
                            <a:srgbClr val="000000"/>
                          </a:solidFill>
                          <a:effectLst/>
                          <a:latin typeface="+mn-lt"/>
                        </a:rPr>
                        <a:t>94%</a:t>
                      </a:r>
                    </a:p>
                  </a:txBody>
                  <a:tcPr marL="9294" marR="9294" marT="9294" marB="0">
                    <a:lnL>
                      <a:noFill/>
                    </a:lnL>
                    <a:lnR>
                      <a:noFill/>
                    </a:lnR>
                    <a:lnT>
                      <a:noFill/>
                    </a:lnT>
                    <a:lnB>
                      <a:noFill/>
                    </a:lnB>
                    <a:solidFill>
                      <a:schemeClr val="accent6">
                        <a:lumMod val="20000"/>
                        <a:lumOff val="80000"/>
                      </a:schemeClr>
                    </a:solidFill>
                  </a:tcPr>
                </a:tc>
              </a:tr>
            </a:tbl>
          </a:graphicData>
        </a:graphic>
      </p:graphicFrame>
      <p:sp>
        <p:nvSpPr>
          <p:cNvPr id="10" name="TextBox 9"/>
          <p:cNvSpPr txBox="1"/>
          <p:nvPr/>
        </p:nvSpPr>
        <p:spPr>
          <a:xfrm>
            <a:off x="0" y="152400"/>
            <a:ext cx="9144000" cy="415498"/>
          </a:xfrm>
          <a:prstGeom prst="rect">
            <a:avLst/>
          </a:prstGeom>
          <a:noFill/>
        </p:spPr>
        <p:txBody>
          <a:bodyPr wrap="square" rtlCol="0">
            <a:spAutoFit/>
          </a:bodyPr>
          <a:lstStyle/>
          <a:p>
            <a:pPr algn="ctr"/>
            <a:r>
              <a:rPr lang="en-US" sz="2100" dirty="0" smtClean="0"/>
              <a:t>Local Projected Job Openings for all 23 Major Occupations in San Mateo County </a:t>
            </a:r>
            <a:endParaRPr lang="en-US" sz="2100" dirty="0"/>
          </a:p>
        </p:txBody>
      </p:sp>
    </p:spTree>
    <p:extLst>
      <p:ext uri="{BB962C8B-B14F-4D97-AF65-F5344CB8AC3E}">
        <p14:creationId xmlns:p14="http://schemas.microsoft.com/office/powerpoint/2010/main" val="30892203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228600"/>
            <a:ext cx="400738" cy="30926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p>
        </p:txBody>
      </p:sp>
      <p:sp>
        <p:nvSpPr>
          <p:cNvPr id="6" name="TextBox 5"/>
          <p:cNvSpPr txBox="1"/>
          <p:nvPr/>
        </p:nvSpPr>
        <p:spPr>
          <a:xfrm>
            <a:off x="1219200" y="152400"/>
            <a:ext cx="7295463" cy="461665"/>
          </a:xfrm>
          <a:prstGeom prst="rect">
            <a:avLst/>
          </a:prstGeom>
          <a:noFill/>
        </p:spPr>
        <p:txBody>
          <a:bodyPr wrap="square" rtlCol="0">
            <a:spAutoFit/>
          </a:bodyPr>
          <a:lstStyle/>
          <a:p>
            <a:r>
              <a:rPr lang="en-US" sz="2400" b="1" dirty="0" smtClean="0"/>
              <a:t>Top five occupations with strongest growth in new jobs</a:t>
            </a:r>
            <a:endParaRPr lang="en-US" sz="2400" b="1" dirty="0"/>
          </a:p>
        </p:txBody>
      </p:sp>
      <p:graphicFrame>
        <p:nvGraphicFramePr>
          <p:cNvPr id="9" name="Table 8"/>
          <p:cNvGraphicFramePr>
            <a:graphicFrameLocks noGrp="1"/>
          </p:cNvGraphicFramePr>
          <p:nvPr>
            <p:extLst>
              <p:ext uri="{D42A27DB-BD31-4B8C-83A1-F6EECF244321}">
                <p14:modId xmlns:p14="http://schemas.microsoft.com/office/powerpoint/2010/main" val="3890666077"/>
              </p:ext>
            </p:extLst>
          </p:nvPr>
        </p:nvGraphicFramePr>
        <p:xfrm>
          <a:off x="381000" y="762000"/>
          <a:ext cx="8534400" cy="6032664"/>
        </p:xfrm>
        <a:graphic>
          <a:graphicData uri="http://schemas.openxmlformats.org/drawingml/2006/table">
            <a:tbl>
              <a:tblPr/>
              <a:tblGrid>
                <a:gridCol w="5198936"/>
                <a:gridCol w="1174459"/>
                <a:gridCol w="997224"/>
                <a:gridCol w="1163781"/>
              </a:tblGrid>
              <a:tr h="755093">
                <a:tc>
                  <a:txBody>
                    <a:bodyPr/>
                    <a:lstStyle/>
                    <a:p>
                      <a:pPr algn="l" fontAlgn="b"/>
                      <a:r>
                        <a:rPr lang="en-US" sz="1400" b="1" i="0" u="none" strike="noStrike" dirty="0" smtClean="0">
                          <a:solidFill>
                            <a:srgbClr val="FFFFFF"/>
                          </a:solidFill>
                          <a:effectLst/>
                          <a:latin typeface="+mn-lt"/>
                        </a:rPr>
                        <a:t> Major Occupation </a:t>
                      </a:r>
                      <a:r>
                        <a:rPr lang="en-US" sz="1400" b="1" i="0" u="none" strike="noStrike" dirty="0">
                          <a:solidFill>
                            <a:srgbClr val="FFFFFF"/>
                          </a:solidFill>
                          <a:effectLst/>
                          <a:latin typeface="+mn-lt"/>
                        </a:rPr>
                        <a:t>Title</a:t>
                      </a:r>
                    </a:p>
                  </a:txBody>
                  <a:tcPr marL="9294" marR="9294" marT="9294" marB="0" anchor="b">
                    <a:lnL>
                      <a:noFill/>
                    </a:lnL>
                    <a:lnR>
                      <a:noFill/>
                    </a:lnR>
                    <a:lnT>
                      <a:noFill/>
                    </a:lnT>
                    <a:lnB>
                      <a:noFill/>
                    </a:lnB>
                    <a:solidFill>
                      <a:srgbClr val="632523"/>
                    </a:solidFill>
                  </a:tcPr>
                </a:tc>
                <a:tc>
                  <a:txBody>
                    <a:bodyPr/>
                    <a:lstStyle/>
                    <a:p>
                      <a:pPr algn="ctr" fontAlgn="b"/>
                      <a:r>
                        <a:rPr lang="en-US" sz="1400" b="1" i="0" u="none" strike="noStrike" dirty="0" smtClean="0">
                          <a:solidFill>
                            <a:srgbClr val="FFFFFF"/>
                          </a:solidFill>
                          <a:effectLst/>
                          <a:latin typeface="+mn-lt"/>
                        </a:rPr>
                        <a:t>Projected   2017 Job Openings</a:t>
                      </a:r>
                      <a:endParaRPr lang="en-US" sz="1400" b="1" i="0" u="none" strike="noStrike" dirty="0">
                        <a:solidFill>
                          <a:srgbClr val="FFFFFF"/>
                        </a:solidFill>
                        <a:effectLst/>
                        <a:latin typeface="+mn-lt"/>
                      </a:endParaRPr>
                    </a:p>
                  </a:txBody>
                  <a:tcPr marL="9294" marR="9294" marT="9294" marB="0" anchor="b">
                    <a:lnL>
                      <a:noFill/>
                    </a:lnL>
                    <a:lnR>
                      <a:noFill/>
                    </a:lnR>
                    <a:lnT>
                      <a:noFill/>
                    </a:lnT>
                    <a:lnB>
                      <a:noFill/>
                    </a:lnB>
                    <a:solidFill>
                      <a:srgbClr val="632523"/>
                    </a:solidFill>
                  </a:tcPr>
                </a:tc>
                <a:tc>
                  <a:txBody>
                    <a:bodyPr/>
                    <a:lstStyle/>
                    <a:p>
                      <a:pPr algn="ctr" fontAlgn="b"/>
                      <a:r>
                        <a:rPr lang="en-US" sz="1400" b="1" i="0" u="none" strike="noStrike" dirty="0" smtClean="0">
                          <a:solidFill>
                            <a:srgbClr val="FFFFFF"/>
                          </a:solidFill>
                          <a:effectLst/>
                          <a:latin typeface="+mn-lt"/>
                        </a:rPr>
                        <a:t>Percent that are New </a:t>
                      </a:r>
                      <a:r>
                        <a:rPr lang="en-US" sz="1400" b="1" i="0" u="none" strike="noStrike" dirty="0">
                          <a:solidFill>
                            <a:srgbClr val="FFFFFF"/>
                          </a:solidFill>
                          <a:effectLst/>
                          <a:latin typeface="+mn-lt"/>
                        </a:rPr>
                        <a:t>Jobs</a:t>
                      </a:r>
                    </a:p>
                  </a:txBody>
                  <a:tcPr marL="9294" marR="9294" marT="9294" marB="0" anchor="b">
                    <a:lnL>
                      <a:noFill/>
                    </a:lnL>
                    <a:lnR>
                      <a:noFill/>
                    </a:lnR>
                    <a:lnT>
                      <a:noFill/>
                    </a:lnT>
                    <a:lnB>
                      <a:noFill/>
                    </a:lnB>
                    <a:solidFill>
                      <a:schemeClr val="accent3">
                        <a:lumMod val="50000"/>
                      </a:schemeClr>
                    </a:solidFill>
                  </a:tcPr>
                </a:tc>
                <a:tc>
                  <a:txBody>
                    <a:bodyPr/>
                    <a:lstStyle/>
                    <a:p>
                      <a:pPr algn="ctr" fontAlgn="b"/>
                      <a:r>
                        <a:rPr lang="en-US" sz="1400" b="1" i="0" u="none" strike="noStrike" dirty="0" smtClean="0">
                          <a:solidFill>
                            <a:srgbClr val="FFFFFF"/>
                          </a:solidFill>
                          <a:effectLst/>
                          <a:latin typeface="+mn-lt"/>
                        </a:rPr>
                        <a:t>Percent from </a:t>
                      </a:r>
                      <a:r>
                        <a:rPr lang="en-US" sz="1400" b="1" i="0" u="none" strike="noStrike" dirty="0">
                          <a:solidFill>
                            <a:srgbClr val="FFFFFF"/>
                          </a:solidFill>
                          <a:effectLst/>
                          <a:latin typeface="+mn-lt"/>
                        </a:rPr>
                        <a:t>Turnover</a:t>
                      </a:r>
                    </a:p>
                  </a:txBody>
                  <a:tcPr marL="9294" marR="9294" marT="9294" marB="0" anchor="b">
                    <a:lnL>
                      <a:noFill/>
                    </a:lnL>
                    <a:lnR>
                      <a:noFill/>
                    </a:lnR>
                    <a:lnT>
                      <a:noFill/>
                    </a:lnT>
                    <a:lnB>
                      <a:noFill/>
                    </a:lnB>
                    <a:solidFill>
                      <a:schemeClr val="accent6">
                        <a:lumMod val="50000"/>
                      </a:schemeClr>
                    </a:solidFill>
                  </a:tcPr>
                </a:tc>
              </a:tr>
              <a:tr h="228433">
                <a:tc>
                  <a:txBody>
                    <a:bodyPr/>
                    <a:lstStyle/>
                    <a:p>
                      <a:pPr algn="l" fontAlgn="ctr"/>
                      <a:r>
                        <a:rPr lang="en-US" sz="1400" b="0" i="0" u="none" strike="noStrike" dirty="0">
                          <a:solidFill>
                            <a:schemeClr val="tx1">
                              <a:lumMod val="50000"/>
                              <a:lumOff val="50000"/>
                            </a:schemeClr>
                          </a:solidFill>
                          <a:effectLst/>
                          <a:latin typeface="+mn-lt"/>
                        </a:rPr>
                        <a:t>Sales and related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11,601</a:t>
                      </a:r>
                    </a:p>
                  </a:txBody>
                  <a:tcPr marL="9525" marR="9525" marT="9525"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28%</a:t>
                      </a:r>
                    </a:p>
                  </a:txBody>
                  <a:tcPr marL="9294" marR="9294" marT="9294"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72%</a:t>
                      </a:r>
                    </a:p>
                  </a:txBody>
                  <a:tcPr marL="9294" marR="9294" marT="9294" marB="0">
                    <a:lnL>
                      <a:noFill/>
                    </a:lnL>
                    <a:lnR>
                      <a:noFill/>
                    </a:lnR>
                    <a:lnT>
                      <a:noFill/>
                    </a:lnT>
                    <a:lnB>
                      <a:noFill/>
                    </a:lnB>
                  </a:tcPr>
                </a:tc>
              </a:tr>
              <a:tr h="228433">
                <a:tc>
                  <a:txBody>
                    <a:bodyPr/>
                    <a:lstStyle/>
                    <a:p>
                      <a:pPr algn="l" fontAlgn="ctr"/>
                      <a:r>
                        <a:rPr lang="en-US" sz="1400" b="0" i="0" u="none" strike="noStrike" dirty="0">
                          <a:solidFill>
                            <a:schemeClr val="tx1">
                              <a:lumMod val="50000"/>
                              <a:lumOff val="50000"/>
                            </a:schemeClr>
                          </a:solidFill>
                          <a:effectLst/>
                          <a:latin typeface="+mn-lt"/>
                        </a:rPr>
                        <a:t>Office and administrative support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7,786</a:t>
                      </a:r>
                    </a:p>
                  </a:txBody>
                  <a:tcPr marL="9525" marR="9525" marT="9525"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18%</a:t>
                      </a:r>
                    </a:p>
                  </a:txBody>
                  <a:tcPr marL="9294" marR="9294" marT="9294"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82%</a:t>
                      </a:r>
                    </a:p>
                  </a:txBody>
                  <a:tcPr marL="9294" marR="9294" marT="9294" marB="0">
                    <a:lnL>
                      <a:noFill/>
                    </a:lnL>
                    <a:lnR>
                      <a:noFill/>
                    </a:lnR>
                    <a:lnT>
                      <a:noFill/>
                    </a:lnT>
                    <a:lnB>
                      <a:noFill/>
                    </a:lnB>
                    <a:noFill/>
                  </a:tcPr>
                </a:tc>
              </a:tr>
              <a:tr h="228433">
                <a:tc>
                  <a:txBody>
                    <a:bodyPr/>
                    <a:lstStyle/>
                    <a:p>
                      <a:pPr algn="l" fontAlgn="ctr"/>
                      <a:r>
                        <a:rPr lang="en-US" sz="1400" b="0" i="0" u="none" strike="noStrike" dirty="0">
                          <a:solidFill>
                            <a:schemeClr val="tx1">
                              <a:lumMod val="50000"/>
                              <a:lumOff val="50000"/>
                            </a:schemeClr>
                          </a:solidFill>
                          <a:effectLst/>
                          <a:latin typeface="+mn-lt"/>
                        </a:rPr>
                        <a:t>Management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7,560</a:t>
                      </a:r>
                    </a:p>
                  </a:txBody>
                  <a:tcPr marL="9525" marR="9525" marT="9525"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33%</a:t>
                      </a:r>
                    </a:p>
                  </a:txBody>
                  <a:tcPr marL="9294" marR="9294" marT="9294"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67%</a:t>
                      </a:r>
                    </a:p>
                  </a:txBody>
                  <a:tcPr marL="9294" marR="9294" marT="9294" marB="0">
                    <a:lnL>
                      <a:noFill/>
                    </a:lnL>
                    <a:lnR>
                      <a:noFill/>
                    </a:lnR>
                    <a:lnT>
                      <a:noFill/>
                    </a:lnT>
                    <a:lnB>
                      <a:noFill/>
                    </a:lnB>
                  </a:tcPr>
                </a:tc>
              </a:tr>
              <a:tr h="228433">
                <a:tc>
                  <a:txBody>
                    <a:bodyPr/>
                    <a:lstStyle/>
                    <a:p>
                      <a:pPr algn="l" fontAlgn="ctr"/>
                      <a:r>
                        <a:rPr lang="en-US" sz="1400" b="1" i="0" u="none" strike="noStrike" dirty="0">
                          <a:solidFill>
                            <a:srgbClr val="000000"/>
                          </a:solidFill>
                          <a:effectLst/>
                          <a:latin typeface="+mn-lt"/>
                        </a:rPr>
                        <a:t>Business and financial operations occupations</a:t>
                      </a:r>
                    </a:p>
                  </a:txBody>
                  <a:tcPr marL="9294" marR="9294" marT="9294" marB="0" anchor="ctr">
                    <a:lnL>
                      <a:noFill/>
                    </a:lnL>
                    <a:lnR>
                      <a:noFill/>
                    </a:lnR>
                    <a:lnT>
                      <a:noFill/>
                    </a:lnT>
                    <a:lnB>
                      <a:noFill/>
                    </a:lnB>
                    <a:solidFill>
                      <a:schemeClr val="accent3">
                        <a:lumMod val="40000"/>
                        <a:lumOff val="60000"/>
                      </a:schemeClr>
                    </a:solidFill>
                  </a:tcPr>
                </a:tc>
                <a:tc>
                  <a:txBody>
                    <a:bodyPr/>
                    <a:lstStyle/>
                    <a:p>
                      <a:pPr algn="ctr" fontAlgn="t"/>
                      <a:r>
                        <a:rPr lang="en-US" sz="1400" b="1" i="0" u="none" strike="noStrike" dirty="0">
                          <a:solidFill>
                            <a:srgbClr val="000000"/>
                          </a:solidFill>
                          <a:effectLst/>
                          <a:latin typeface="+mn-lt"/>
                        </a:rPr>
                        <a:t>7,510</a:t>
                      </a:r>
                    </a:p>
                  </a:txBody>
                  <a:tcPr marL="9525" marR="9525" marT="9525" marB="0">
                    <a:lnL>
                      <a:noFill/>
                    </a:lnL>
                    <a:lnR>
                      <a:noFill/>
                    </a:lnR>
                    <a:lnT>
                      <a:noFill/>
                    </a:lnT>
                    <a:lnB>
                      <a:noFill/>
                    </a:lnB>
                    <a:solidFill>
                      <a:schemeClr val="accent3">
                        <a:lumMod val="40000"/>
                        <a:lumOff val="60000"/>
                      </a:schemeClr>
                    </a:solidFill>
                  </a:tcPr>
                </a:tc>
                <a:tc>
                  <a:txBody>
                    <a:bodyPr/>
                    <a:lstStyle/>
                    <a:p>
                      <a:pPr algn="ctr" fontAlgn="t"/>
                      <a:r>
                        <a:rPr lang="en-US" sz="1400" b="1" i="0" u="none" strike="noStrike">
                          <a:solidFill>
                            <a:srgbClr val="000000"/>
                          </a:solidFill>
                          <a:effectLst/>
                          <a:latin typeface="+mn-lt"/>
                        </a:rPr>
                        <a:t>54%</a:t>
                      </a:r>
                    </a:p>
                  </a:txBody>
                  <a:tcPr marL="9294" marR="9294" marT="9294" marB="0">
                    <a:lnL>
                      <a:noFill/>
                    </a:lnL>
                    <a:lnR>
                      <a:noFill/>
                    </a:lnR>
                    <a:lnT>
                      <a:noFill/>
                    </a:lnT>
                    <a:lnB>
                      <a:noFill/>
                    </a:lnB>
                    <a:solidFill>
                      <a:schemeClr val="accent3">
                        <a:lumMod val="40000"/>
                        <a:lumOff val="60000"/>
                      </a:schemeClr>
                    </a:solidFill>
                  </a:tcPr>
                </a:tc>
                <a:tc>
                  <a:txBody>
                    <a:bodyPr/>
                    <a:lstStyle/>
                    <a:p>
                      <a:pPr algn="ctr" fontAlgn="t"/>
                      <a:r>
                        <a:rPr lang="en-US" sz="1400" b="1" i="0" u="none" strike="noStrike" dirty="0">
                          <a:solidFill>
                            <a:srgbClr val="000000"/>
                          </a:solidFill>
                          <a:effectLst/>
                          <a:latin typeface="+mn-lt"/>
                        </a:rPr>
                        <a:t>46%</a:t>
                      </a:r>
                    </a:p>
                  </a:txBody>
                  <a:tcPr marL="9294" marR="9294" marT="9294" marB="0">
                    <a:lnL>
                      <a:noFill/>
                    </a:lnL>
                    <a:lnR>
                      <a:noFill/>
                    </a:lnR>
                    <a:lnT>
                      <a:noFill/>
                    </a:lnT>
                    <a:lnB>
                      <a:noFill/>
                    </a:lnB>
                    <a:solidFill>
                      <a:schemeClr val="accent3">
                        <a:lumMod val="40000"/>
                        <a:lumOff val="60000"/>
                      </a:schemeClr>
                    </a:solidFill>
                  </a:tcPr>
                </a:tc>
              </a:tr>
              <a:tr h="228433">
                <a:tc>
                  <a:txBody>
                    <a:bodyPr/>
                    <a:lstStyle/>
                    <a:p>
                      <a:pPr algn="l" fontAlgn="ctr"/>
                      <a:r>
                        <a:rPr lang="en-US" sz="1400" b="0" i="0" u="none" strike="noStrike" dirty="0">
                          <a:solidFill>
                            <a:schemeClr val="tx1">
                              <a:lumMod val="50000"/>
                              <a:lumOff val="50000"/>
                            </a:schemeClr>
                          </a:solidFill>
                          <a:effectLst/>
                          <a:latin typeface="+mn-lt"/>
                        </a:rPr>
                        <a:t>Food preparation and serving related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6,818</a:t>
                      </a:r>
                    </a:p>
                  </a:txBody>
                  <a:tcPr marL="9525" marR="9525" marT="9525"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22%</a:t>
                      </a:r>
                    </a:p>
                  </a:txBody>
                  <a:tcPr marL="9294" marR="9294" marT="9294"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78%</a:t>
                      </a:r>
                    </a:p>
                  </a:txBody>
                  <a:tcPr marL="9294" marR="9294" marT="9294" marB="0">
                    <a:lnL>
                      <a:noFill/>
                    </a:lnL>
                    <a:lnR>
                      <a:noFill/>
                    </a:lnR>
                    <a:lnT>
                      <a:noFill/>
                    </a:lnT>
                    <a:lnB>
                      <a:noFill/>
                    </a:lnB>
                  </a:tcPr>
                </a:tc>
              </a:tr>
              <a:tr h="236342">
                <a:tc>
                  <a:txBody>
                    <a:bodyPr/>
                    <a:lstStyle/>
                    <a:p>
                      <a:pPr algn="l" fontAlgn="ctr"/>
                      <a:r>
                        <a:rPr lang="en-US" sz="1400" b="1" i="0" u="none" strike="noStrike" dirty="0">
                          <a:solidFill>
                            <a:srgbClr val="000000"/>
                          </a:solidFill>
                          <a:effectLst/>
                          <a:latin typeface="+mn-lt"/>
                        </a:rPr>
                        <a:t>Computer and mathematical science occupations</a:t>
                      </a:r>
                    </a:p>
                  </a:txBody>
                  <a:tcPr marL="9294" marR="9294" marT="9294" marB="0" anchor="ctr">
                    <a:lnL>
                      <a:noFill/>
                    </a:lnL>
                    <a:lnR>
                      <a:noFill/>
                    </a:lnR>
                    <a:lnT>
                      <a:noFill/>
                    </a:lnT>
                    <a:lnB>
                      <a:noFill/>
                    </a:lnB>
                    <a:solidFill>
                      <a:schemeClr val="accent3">
                        <a:lumMod val="40000"/>
                        <a:lumOff val="60000"/>
                      </a:schemeClr>
                    </a:solidFill>
                  </a:tcPr>
                </a:tc>
                <a:tc>
                  <a:txBody>
                    <a:bodyPr/>
                    <a:lstStyle/>
                    <a:p>
                      <a:pPr algn="ctr" fontAlgn="t"/>
                      <a:r>
                        <a:rPr lang="en-US" sz="1400" b="1" i="0" u="none" strike="noStrike" dirty="0">
                          <a:solidFill>
                            <a:srgbClr val="000000"/>
                          </a:solidFill>
                          <a:effectLst/>
                          <a:latin typeface="+mn-lt"/>
                        </a:rPr>
                        <a:t>5,505</a:t>
                      </a:r>
                    </a:p>
                  </a:txBody>
                  <a:tcPr marL="9525" marR="9525" marT="9525" marB="0">
                    <a:lnL>
                      <a:noFill/>
                    </a:lnL>
                    <a:lnR>
                      <a:noFill/>
                    </a:lnR>
                    <a:lnT>
                      <a:noFill/>
                    </a:lnT>
                    <a:lnB>
                      <a:noFill/>
                    </a:lnB>
                    <a:solidFill>
                      <a:schemeClr val="accent3">
                        <a:lumMod val="40000"/>
                        <a:lumOff val="60000"/>
                      </a:schemeClr>
                    </a:solidFill>
                  </a:tcPr>
                </a:tc>
                <a:tc>
                  <a:txBody>
                    <a:bodyPr/>
                    <a:lstStyle/>
                    <a:p>
                      <a:pPr algn="ctr" fontAlgn="t"/>
                      <a:r>
                        <a:rPr lang="en-US" sz="1400" b="1" i="0" u="none" strike="noStrike" dirty="0">
                          <a:solidFill>
                            <a:srgbClr val="000000"/>
                          </a:solidFill>
                          <a:effectLst/>
                          <a:latin typeface="+mn-lt"/>
                        </a:rPr>
                        <a:t>62%</a:t>
                      </a:r>
                    </a:p>
                  </a:txBody>
                  <a:tcPr marL="9294" marR="9294" marT="9294" marB="0">
                    <a:lnL>
                      <a:noFill/>
                    </a:lnL>
                    <a:lnR>
                      <a:noFill/>
                    </a:lnR>
                    <a:lnT>
                      <a:noFill/>
                    </a:lnT>
                    <a:lnB>
                      <a:noFill/>
                    </a:lnB>
                    <a:solidFill>
                      <a:schemeClr val="accent3">
                        <a:lumMod val="40000"/>
                        <a:lumOff val="60000"/>
                      </a:schemeClr>
                    </a:solidFill>
                  </a:tcPr>
                </a:tc>
                <a:tc>
                  <a:txBody>
                    <a:bodyPr/>
                    <a:lstStyle/>
                    <a:p>
                      <a:pPr algn="ctr" fontAlgn="t"/>
                      <a:r>
                        <a:rPr lang="en-US" sz="1400" b="1" i="0" u="none" strike="noStrike" dirty="0">
                          <a:solidFill>
                            <a:srgbClr val="000000"/>
                          </a:solidFill>
                          <a:effectLst/>
                          <a:latin typeface="+mn-lt"/>
                        </a:rPr>
                        <a:t>38%</a:t>
                      </a:r>
                    </a:p>
                  </a:txBody>
                  <a:tcPr marL="9294" marR="9294" marT="9294" marB="0">
                    <a:lnL>
                      <a:noFill/>
                    </a:lnL>
                    <a:lnR>
                      <a:noFill/>
                    </a:lnR>
                    <a:lnT>
                      <a:noFill/>
                    </a:lnT>
                    <a:lnB>
                      <a:noFill/>
                    </a:lnB>
                    <a:solidFill>
                      <a:schemeClr val="accent3">
                        <a:lumMod val="40000"/>
                        <a:lumOff val="60000"/>
                      </a:schemeClr>
                    </a:solidFill>
                  </a:tcPr>
                </a:tc>
              </a:tr>
              <a:tr h="228433">
                <a:tc>
                  <a:txBody>
                    <a:bodyPr/>
                    <a:lstStyle/>
                    <a:p>
                      <a:pPr algn="l" fontAlgn="ctr"/>
                      <a:r>
                        <a:rPr lang="en-US" sz="1400" b="0" i="0" u="none" strike="noStrike" dirty="0">
                          <a:solidFill>
                            <a:schemeClr val="tx1">
                              <a:lumMod val="50000"/>
                              <a:lumOff val="50000"/>
                            </a:schemeClr>
                          </a:solidFill>
                          <a:effectLst/>
                          <a:latin typeface="+mn-lt"/>
                        </a:rPr>
                        <a:t>Transportation and material moving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3,999</a:t>
                      </a:r>
                    </a:p>
                  </a:txBody>
                  <a:tcPr marL="9525" marR="9525" marT="9525"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19%</a:t>
                      </a:r>
                    </a:p>
                  </a:txBody>
                  <a:tcPr marL="9294" marR="9294" marT="9294"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81%</a:t>
                      </a:r>
                    </a:p>
                  </a:txBody>
                  <a:tcPr marL="9294" marR="9294" marT="9294" marB="0">
                    <a:lnL>
                      <a:noFill/>
                    </a:lnL>
                    <a:lnR>
                      <a:noFill/>
                    </a:lnR>
                    <a:lnT>
                      <a:noFill/>
                    </a:lnT>
                    <a:lnB>
                      <a:noFill/>
                    </a:lnB>
                    <a:noFill/>
                  </a:tcPr>
                </a:tc>
              </a:tr>
              <a:tr h="228433">
                <a:tc>
                  <a:txBody>
                    <a:bodyPr/>
                    <a:lstStyle/>
                    <a:p>
                      <a:pPr algn="l" fontAlgn="ctr"/>
                      <a:r>
                        <a:rPr lang="en-US" sz="1400" b="0" i="0" u="none" strike="noStrike" dirty="0">
                          <a:solidFill>
                            <a:schemeClr val="tx1">
                              <a:lumMod val="50000"/>
                              <a:lumOff val="50000"/>
                            </a:schemeClr>
                          </a:solidFill>
                          <a:effectLst/>
                          <a:latin typeface="+mn-lt"/>
                        </a:rPr>
                        <a:t>Personal care and service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3,990</a:t>
                      </a:r>
                    </a:p>
                  </a:txBody>
                  <a:tcPr marL="9525" marR="9525" marT="9525"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39%</a:t>
                      </a:r>
                    </a:p>
                  </a:txBody>
                  <a:tcPr marL="9294" marR="9294" marT="9294"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61%</a:t>
                      </a:r>
                    </a:p>
                  </a:txBody>
                  <a:tcPr marL="9294" marR="9294" marT="9294" marB="0">
                    <a:lnL>
                      <a:noFill/>
                    </a:lnL>
                    <a:lnR>
                      <a:noFill/>
                    </a:lnR>
                    <a:lnT>
                      <a:noFill/>
                    </a:lnT>
                    <a:lnB>
                      <a:noFill/>
                    </a:lnB>
                  </a:tcPr>
                </a:tc>
              </a:tr>
              <a:tr h="228433">
                <a:tc>
                  <a:txBody>
                    <a:bodyPr/>
                    <a:lstStyle/>
                    <a:p>
                      <a:pPr algn="l" fontAlgn="ctr"/>
                      <a:r>
                        <a:rPr lang="en-US" sz="1400" b="1" i="0" u="none" strike="noStrike" dirty="0">
                          <a:solidFill>
                            <a:srgbClr val="000000"/>
                          </a:solidFill>
                          <a:effectLst/>
                          <a:latin typeface="+mn-lt"/>
                        </a:rPr>
                        <a:t>Arts, design, entertainment, sports, and media occupations</a:t>
                      </a:r>
                    </a:p>
                  </a:txBody>
                  <a:tcPr marL="9294" marR="9294" marT="9294" marB="0" anchor="ctr">
                    <a:lnL>
                      <a:noFill/>
                    </a:lnL>
                    <a:lnR>
                      <a:noFill/>
                    </a:lnR>
                    <a:lnT>
                      <a:noFill/>
                    </a:lnT>
                    <a:lnB>
                      <a:noFill/>
                    </a:lnB>
                    <a:solidFill>
                      <a:schemeClr val="accent3">
                        <a:lumMod val="40000"/>
                        <a:lumOff val="60000"/>
                      </a:schemeClr>
                    </a:solidFill>
                  </a:tcPr>
                </a:tc>
                <a:tc>
                  <a:txBody>
                    <a:bodyPr/>
                    <a:lstStyle/>
                    <a:p>
                      <a:pPr algn="ctr" fontAlgn="t"/>
                      <a:r>
                        <a:rPr lang="en-US" sz="1400" b="1" i="0" u="none" strike="noStrike" dirty="0">
                          <a:solidFill>
                            <a:srgbClr val="000000"/>
                          </a:solidFill>
                          <a:effectLst/>
                          <a:latin typeface="+mn-lt"/>
                        </a:rPr>
                        <a:t>3,972</a:t>
                      </a:r>
                    </a:p>
                  </a:txBody>
                  <a:tcPr marL="9525" marR="9525" marT="9525" marB="0">
                    <a:lnL>
                      <a:noFill/>
                    </a:lnL>
                    <a:lnR>
                      <a:noFill/>
                    </a:lnR>
                    <a:lnT>
                      <a:noFill/>
                    </a:lnT>
                    <a:lnB>
                      <a:noFill/>
                    </a:lnB>
                    <a:solidFill>
                      <a:schemeClr val="accent3">
                        <a:lumMod val="40000"/>
                        <a:lumOff val="60000"/>
                      </a:schemeClr>
                    </a:solidFill>
                  </a:tcPr>
                </a:tc>
                <a:tc>
                  <a:txBody>
                    <a:bodyPr/>
                    <a:lstStyle/>
                    <a:p>
                      <a:pPr algn="ctr" fontAlgn="t"/>
                      <a:r>
                        <a:rPr lang="en-US" sz="1400" b="1" i="0" u="none" strike="noStrike">
                          <a:solidFill>
                            <a:srgbClr val="000000"/>
                          </a:solidFill>
                          <a:effectLst/>
                          <a:latin typeface="+mn-lt"/>
                        </a:rPr>
                        <a:t>40%</a:t>
                      </a:r>
                    </a:p>
                  </a:txBody>
                  <a:tcPr marL="9294" marR="9294" marT="9294" marB="0">
                    <a:lnL>
                      <a:noFill/>
                    </a:lnL>
                    <a:lnR>
                      <a:noFill/>
                    </a:lnR>
                    <a:lnT>
                      <a:noFill/>
                    </a:lnT>
                    <a:lnB>
                      <a:noFill/>
                    </a:lnB>
                    <a:solidFill>
                      <a:schemeClr val="accent3">
                        <a:lumMod val="40000"/>
                        <a:lumOff val="60000"/>
                      </a:schemeClr>
                    </a:solidFill>
                  </a:tcPr>
                </a:tc>
                <a:tc>
                  <a:txBody>
                    <a:bodyPr/>
                    <a:lstStyle/>
                    <a:p>
                      <a:pPr algn="ctr" fontAlgn="t"/>
                      <a:r>
                        <a:rPr lang="en-US" sz="1400" b="1" i="0" u="none" strike="noStrike">
                          <a:solidFill>
                            <a:srgbClr val="000000"/>
                          </a:solidFill>
                          <a:effectLst/>
                          <a:latin typeface="+mn-lt"/>
                        </a:rPr>
                        <a:t>60%</a:t>
                      </a:r>
                    </a:p>
                  </a:txBody>
                  <a:tcPr marL="9294" marR="9294" marT="9294" marB="0">
                    <a:lnL>
                      <a:noFill/>
                    </a:lnL>
                    <a:lnR>
                      <a:noFill/>
                    </a:lnR>
                    <a:lnT>
                      <a:noFill/>
                    </a:lnT>
                    <a:lnB>
                      <a:noFill/>
                    </a:lnB>
                    <a:solidFill>
                      <a:schemeClr val="accent3">
                        <a:lumMod val="40000"/>
                        <a:lumOff val="60000"/>
                      </a:schemeClr>
                    </a:solidFill>
                  </a:tcPr>
                </a:tc>
              </a:tr>
              <a:tr h="228433">
                <a:tc>
                  <a:txBody>
                    <a:bodyPr/>
                    <a:lstStyle/>
                    <a:p>
                      <a:pPr algn="l" fontAlgn="ctr"/>
                      <a:r>
                        <a:rPr lang="en-US" sz="1400" b="1" i="0" u="none" strike="noStrike" dirty="0">
                          <a:solidFill>
                            <a:srgbClr val="000000"/>
                          </a:solidFill>
                          <a:effectLst/>
                          <a:latin typeface="+mn-lt"/>
                        </a:rPr>
                        <a:t>Life, physical, and social science occupations</a:t>
                      </a:r>
                    </a:p>
                  </a:txBody>
                  <a:tcPr marL="9294" marR="9294" marT="9294" marB="0" anchor="ctr">
                    <a:lnL>
                      <a:noFill/>
                    </a:lnL>
                    <a:lnR>
                      <a:noFill/>
                    </a:lnR>
                    <a:lnT>
                      <a:noFill/>
                    </a:lnT>
                    <a:lnB>
                      <a:noFill/>
                    </a:lnB>
                    <a:solidFill>
                      <a:schemeClr val="accent3">
                        <a:lumMod val="40000"/>
                        <a:lumOff val="60000"/>
                      </a:schemeClr>
                    </a:solidFill>
                  </a:tcPr>
                </a:tc>
                <a:tc>
                  <a:txBody>
                    <a:bodyPr/>
                    <a:lstStyle/>
                    <a:p>
                      <a:pPr algn="ctr" fontAlgn="t"/>
                      <a:r>
                        <a:rPr lang="en-US" sz="1400" b="1" i="0" u="none" strike="noStrike" dirty="0">
                          <a:solidFill>
                            <a:srgbClr val="000000"/>
                          </a:solidFill>
                          <a:effectLst/>
                          <a:latin typeface="+mn-lt"/>
                        </a:rPr>
                        <a:t>3,179</a:t>
                      </a:r>
                    </a:p>
                  </a:txBody>
                  <a:tcPr marL="9525" marR="9525" marT="9525" marB="0">
                    <a:lnL>
                      <a:noFill/>
                    </a:lnL>
                    <a:lnR>
                      <a:noFill/>
                    </a:lnR>
                    <a:lnT>
                      <a:noFill/>
                    </a:lnT>
                    <a:lnB>
                      <a:noFill/>
                    </a:lnB>
                    <a:solidFill>
                      <a:schemeClr val="accent3">
                        <a:lumMod val="40000"/>
                        <a:lumOff val="60000"/>
                      </a:schemeClr>
                    </a:solidFill>
                  </a:tcPr>
                </a:tc>
                <a:tc>
                  <a:txBody>
                    <a:bodyPr/>
                    <a:lstStyle/>
                    <a:p>
                      <a:pPr algn="ctr" fontAlgn="t"/>
                      <a:r>
                        <a:rPr lang="en-US" sz="1400" b="1" i="0" u="none" strike="noStrike">
                          <a:solidFill>
                            <a:srgbClr val="000000"/>
                          </a:solidFill>
                          <a:effectLst/>
                          <a:latin typeface="+mn-lt"/>
                        </a:rPr>
                        <a:t>49%</a:t>
                      </a:r>
                    </a:p>
                  </a:txBody>
                  <a:tcPr marL="9294" marR="9294" marT="9294" marB="0">
                    <a:lnL>
                      <a:noFill/>
                    </a:lnL>
                    <a:lnR>
                      <a:noFill/>
                    </a:lnR>
                    <a:lnT>
                      <a:noFill/>
                    </a:lnT>
                    <a:lnB>
                      <a:noFill/>
                    </a:lnB>
                    <a:solidFill>
                      <a:schemeClr val="accent3">
                        <a:lumMod val="40000"/>
                        <a:lumOff val="60000"/>
                      </a:schemeClr>
                    </a:solidFill>
                  </a:tcPr>
                </a:tc>
                <a:tc>
                  <a:txBody>
                    <a:bodyPr/>
                    <a:lstStyle/>
                    <a:p>
                      <a:pPr algn="ctr" fontAlgn="t"/>
                      <a:r>
                        <a:rPr lang="en-US" sz="1400" b="1" i="0" u="none" strike="noStrike" dirty="0">
                          <a:solidFill>
                            <a:srgbClr val="000000"/>
                          </a:solidFill>
                          <a:effectLst/>
                          <a:latin typeface="+mn-lt"/>
                        </a:rPr>
                        <a:t>51%</a:t>
                      </a:r>
                    </a:p>
                  </a:txBody>
                  <a:tcPr marL="9294" marR="9294" marT="9294" marB="0">
                    <a:lnL>
                      <a:noFill/>
                    </a:lnL>
                    <a:lnR>
                      <a:noFill/>
                    </a:lnR>
                    <a:lnT>
                      <a:noFill/>
                    </a:lnT>
                    <a:lnB>
                      <a:noFill/>
                    </a:lnB>
                    <a:solidFill>
                      <a:schemeClr val="accent3">
                        <a:lumMod val="40000"/>
                        <a:lumOff val="60000"/>
                      </a:schemeClr>
                    </a:solidFill>
                  </a:tcPr>
                </a:tc>
              </a:tr>
              <a:tr h="228433">
                <a:tc>
                  <a:txBody>
                    <a:bodyPr/>
                    <a:lstStyle/>
                    <a:p>
                      <a:pPr algn="l" fontAlgn="ctr"/>
                      <a:r>
                        <a:rPr lang="en-US" sz="1400" b="0" i="0" u="none" strike="noStrike" dirty="0">
                          <a:solidFill>
                            <a:schemeClr val="tx1">
                              <a:lumMod val="50000"/>
                              <a:lumOff val="50000"/>
                            </a:schemeClr>
                          </a:solidFill>
                          <a:effectLst/>
                          <a:latin typeface="+mn-lt"/>
                        </a:rPr>
                        <a:t>Education, training, and library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2,615</a:t>
                      </a:r>
                    </a:p>
                  </a:txBody>
                  <a:tcPr marL="9525" marR="9525" marT="9525"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37%</a:t>
                      </a:r>
                    </a:p>
                  </a:txBody>
                  <a:tcPr marL="9294" marR="9294" marT="9294"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63%</a:t>
                      </a:r>
                    </a:p>
                  </a:txBody>
                  <a:tcPr marL="9294" marR="9294" marT="9294" marB="0">
                    <a:lnL>
                      <a:noFill/>
                    </a:lnL>
                    <a:lnR>
                      <a:noFill/>
                    </a:lnR>
                    <a:lnT>
                      <a:noFill/>
                    </a:lnT>
                    <a:lnB>
                      <a:noFill/>
                    </a:lnB>
                  </a:tcPr>
                </a:tc>
              </a:tr>
              <a:tr h="228433">
                <a:tc>
                  <a:txBody>
                    <a:bodyPr/>
                    <a:lstStyle/>
                    <a:p>
                      <a:pPr algn="l" fontAlgn="ctr"/>
                      <a:r>
                        <a:rPr lang="en-US" sz="1400" b="0" i="0" u="none" strike="noStrike" dirty="0">
                          <a:solidFill>
                            <a:schemeClr val="tx1">
                              <a:lumMod val="50000"/>
                              <a:lumOff val="50000"/>
                            </a:schemeClr>
                          </a:solidFill>
                          <a:effectLst/>
                          <a:latin typeface="+mn-lt"/>
                        </a:rPr>
                        <a:t>Healthcare practitioners and technical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2,504</a:t>
                      </a:r>
                    </a:p>
                  </a:txBody>
                  <a:tcPr marL="9525" marR="9525" marT="9525"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36%</a:t>
                      </a:r>
                    </a:p>
                  </a:txBody>
                  <a:tcPr marL="9294" marR="9294" marT="9294"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64%</a:t>
                      </a:r>
                    </a:p>
                  </a:txBody>
                  <a:tcPr marL="9294" marR="9294" marT="9294" marB="0">
                    <a:lnL>
                      <a:noFill/>
                    </a:lnL>
                    <a:lnR>
                      <a:noFill/>
                    </a:lnR>
                    <a:lnT>
                      <a:noFill/>
                    </a:lnT>
                    <a:lnB>
                      <a:noFill/>
                    </a:lnB>
                  </a:tcPr>
                </a:tc>
              </a:tr>
              <a:tr h="244136">
                <a:tc>
                  <a:txBody>
                    <a:bodyPr/>
                    <a:lstStyle/>
                    <a:p>
                      <a:pPr algn="l" fontAlgn="ctr"/>
                      <a:r>
                        <a:rPr lang="en-US" sz="1400" b="0" i="0" u="none" strike="noStrike" dirty="0">
                          <a:solidFill>
                            <a:schemeClr val="tx1">
                              <a:lumMod val="50000"/>
                              <a:lumOff val="50000"/>
                            </a:schemeClr>
                          </a:solidFill>
                          <a:effectLst/>
                          <a:latin typeface="+mn-lt"/>
                        </a:rPr>
                        <a:t>Building and grounds cleaning and maintenance occupations</a:t>
                      </a:r>
                    </a:p>
                  </a:txBody>
                  <a:tcPr marL="9294" marR="9294" marT="9294"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2,346</a:t>
                      </a:r>
                    </a:p>
                  </a:txBody>
                  <a:tcPr marL="9525" marR="9525" marT="9525"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32%</a:t>
                      </a:r>
                    </a:p>
                  </a:txBody>
                  <a:tcPr marL="9294" marR="9294" marT="9294"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68%</a:t>
                      </a:r>
                    </a:p>
                  </a:txBody>
                  <a:tcPr marL="9294" marR="9294" marT="9294" marB="0">
                    <a:lnL>
                      <a:noFill/>
                    </a:lnL>
                    <a:lnR>
                      <a:noFill/>
                    </a:lnR>
                    <a:lnT>
                      <a:noFill/>
                    </a:lnT>
                    <a:lnB>
                      <a:noFill/>
                    </a:lnB>
                  </a:tcPr>
                </a:tc>
              </a:tr>
              <a:tr h="228433">
                <a:tc>
                  <a:txBody>
                    <a:bodyPr/>
                    <a:lstStyle/>
                    <a:p>
                      <a:pPr algn="l" fontAlgn="ctr"/>
                      <a:r>
                        <a:rPr lang="en-US" sz="1400" b="0" i="0" u="none" strike="noStrike" dirty="0">
                          <a:solidFill>
                            <a:schemeClr val="tx1">
                              <a:lumMod val="50000"/>
                              <a:lumOff val="50000"/>
                            </a:schemeClr>
                          </a:solidFill>
                          <a:effectLst/>
                          <a:latin typeface="+mn-lt"/>
                        </a:rPr>
                        <a:t>Production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2,180</a:t>
                      </a:r>
                    </a:p>
                  </a:txBody>
                  <a:tcPr marL="9525" marR="9525" marT="9525"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8%</a:t>
                      </a:r>
                    </a:p>
                  </a:txBody>
                  <a:tcPr marL="9294" marR="9294" marT="9294"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92%</a:t>
                      </a:r>
                    </a:p>
                  </a:txBody>
                  <a:tcPr marL="9294" marR="9294" marT="9294" marB="0">
                    <a:lnL>
                      <a:noFill/>
                    </a:lnL>
                    <a:lnR>
                      <a:noFill/>
                    </a:lnR>
                    <a:lnT>
                      <a:noFill/>
                    </a:lnT>
                    <a:lnB>
                      <a:noFill/>
                    </a:lnB>
                    <a:noFill/>
                  </a:tcPr>
                </a:tc>
              </a:tr>
              <a:tr h="228433">
                <a:tc>
                  <a:txBody>
                    <a:bodyPr/>
                    <a:lstStyle/>
                    <a:p>
                      <a:pPr algn="l" fontAlgn="ctr"/>
                      <a:r>
                        <a:rPr lang="en-US" sz="1400" b="0" i="0" u="none" strike="noStrike" dirty="0">
                          <a:solidFill>
                            <a:schemeClr val="tx1">
                              <a:lumMod val="50000"/>
                              <a:lumOff val="50000"/>
                            </a:schemeClr>
                          </a:solidFill>
                          <a:effectLst/>
                          <a:latin typeface="+mn-lt"/>
                        </a:rPr>
                        <a:t>Construction and extraction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1,984</a:t>
                      </a:r>
                    </a:p>
                  </a:txBody>
                  <a:tcPr marL="9525" marR="9525" marT="9525"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18%</a:t>
                      </a:r>
                    </a:p>
                  </a:txBody>
                  <a:tcPr marL="9294" marR="9294" marT="9294"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82%</a:t>
                      </a:r>
                    </a:p>
                  </a:txBody>
                  <a:tcPr marL="9294" marR="9294" marT="9294" marB="0">
                    <a:lnL>
                      <a:noFill/>
                    </a:lnL>
                    <a:lnR>
                      <a:noFill/>
                    </a:lnR>
                    <a:lnT>
                      <a:noFill/>
                    </a:lnT>
                    <a:lnB>
                      <a:noFill/>
                    </a:lnB>
                  </a:tcPr>
                </a:tc>
              </a:tr>
              <a:tr h="228433">
                <a:tc>
                  <a:txBody>
                    <a:bodyPr/>
                    <a:lstStyle/>
                    <a:p>
                      <a:pPr algn="l" fontAlgn="ctr"/>
                      <a:r>
                        <a:rPr lang="en-US" sz="1400" b="0" i="0" u="none" strike="noStrike" dirty="0">
                          <a:solidFill>
                            <a:schemeClr val="tx1">
                              <a:lumMod val="50000"/>
                              <a:lumOff val="50000"/>
                            </a:schemeClr>
                          </a:solidFill>
                          <a:effectLst/>
                          <a:latin typeface="+mn-lt"/>
                        </a:rPr>
                        <a:t>Installation, maintenance, and repair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1,799</a:t>
                      </a:r>
                    </a:p>
                  </a:txBody>
                  <a:tcPr marL="9525" marR="9525" marT="9525"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24%</a:t>
                      </a:r>
                    </a:p>
                  </a:txBody>
                  <a:tcPr marL="9294" marR="9294" marT="9294"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76%</a:t>
                      </a:r>
                    </a:p>
                  </a:txBody>
                  <a:tcPr marL="9294" marR="9294" marT="9294" marB="0">
                    <a:lnL>
                      <a:noFill/>
                    </a:lnL>
                    <a:lnR>
                      <a:noFill/>
                    </a:lnR>
                    <a:lnT>
                      <a:noFill/>
                    </a:lnT>
                    <a:lnB>
                      <a:noFill/>
                    </a:lnB>
                  </a:tcPr>
                </a:tc>
              </a:tr>
              <a:tr h="228433">
                <a:tc>
                  <a:txBody>
                    <a:bodyPr/>
                    <a:lstStyle/>
                    <a:p>
                      <a:pPr algn="l" fontAlgn="ctr"/>
                      <a:r>
                        <a:rPr lang="en-US" sz="1400" b="0" i="0" u="none" strike="noStrike">
                          <a:solidFill>
                            <a:schemeClr val="tx1">
                              <a:lumMod val="50000"/>
                              <a:lumOff val="50000"/>
                            </a:schemeClr>
                          </a:solidFill>
                          <a:effectLst/>
                          <a:latin typeface="+mn-lt"/>
                        </a:rPr>
                        <a:t>Architecture and engineering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1,160</a:t>
                      </a:r>
                    </a:p>
                  </a:txBody>
                  <a:tcPr marL="9525" marR="9525" marT="9525"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31%</a:t>
                      </a:r>
                    </a:p>
                  </a:txBody>
                  <a:tcPr marL="9294" marR="9294" marT="9294"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69%</a:t>
                      </a:r>
                    </a:p>
                  </a:txBody>
                  <a:tcPr marL="9294" marR="9294" marT="9294" marB="0">
                    <a:lnL>
                      <a:noFill/>
                    </a:lnL>
                    <a:lnR>
                      <a:noFill/>
                    </a:lnR>
                    <a:lnT>
                      <a:noFill/>
                    </a:lnT>
                    <a:lnB>
                      <a:noFill/>
                    </a:lnB>
                  </a:tcPr>
                </a:tc>
              </a:tr>
              <a:tr h="228433">
                <a:tc>
                  <a:txBody>
                    <a:bodyPr/>
                    <a:lstStyle/>
                    <a:p>
                      <a:pPr algn="l" fontAlgn="ctr"/>
                      <a:r>
                        <a:rPr lang="en-US" sz="1400" b="1" i="0" u="none" strike="noStrike">
                          <a:solidFill>
                            <a:srgbClr val="000000"/>
                          </a:solidFill>
                          <a:effectLst/>
                          <a:latin typeface="+mn-lt"/>
                        </a:rPr>
                        <a:t>Healthcare support occupations</a:t>
                      </a:r>
                    </a:p>
                  </a:txBody>
                  <a:tcPr marL="9294" marR="9294" marT="9294" marB="0" anchor="ctr">
                    <a:lnL>
                      <a:noFill/>
                    </a:lnL>
                    <a:lnR>
                      <a:noFill/>
                    </a:lnR>
                    <a:lnT>
                      <a:noFill/>
                    </a:lnT>
                    <a:lnB>
                      <a:noFill/>
                    </a:lnB>
                    <a:solidFill>
                      <a:schemeClr val="accent3">
                        <a:lumMod val="40000"/>
                        <a:lumOff val="60000"/>
                      </a:schemeClr>
                    </a:solidFill>
                  </a:tcPr>
                </a:tc>
                <a:tc>
                  <a:txBody>
                    <a:bodyPr/>
                    <a:lstStyle/>
                    <a:p>
                      <a:pPr algn="ctr" fontAlgn="t"/>
                      <a:r>
                        <a:rPr lang="en-US" sz="1400" b="1" i="0" u="none" strike="noStrike" dirty="0">
                          <a:solidFill>
                            <a:srgbClr val="000000"/>
                          </a:solidFill>
                          <a:effectLst/>
                          <a:latin typeface="+mn-lt"/>
                        </a:rPr>
                        <a:t>1,152</a:t>
                      </a:r>
                    </a:p>
                  </a:txBody>
                  <a:tcPr marL="9525" marR="9525" marT="9525" marB="0">
                    <a:lnL>
                      <a:noFill/>
                    </a:lnL>
                    <a:lnR>
                      <a:noFill/>
                    </a:lnR>
                    <a:lnT>
                      <a:noFill/>
                    </a:lnT>
                    <a:lnB>
                      <a:noFill/>
                    </a:lnB>
                    <a:solidFill>
                      <a:schemeClr val="accent3">
                        <a:lumMod val="40000"/>
                        <a:lumOff val="60000"/>
                      </a:schemeClr>
                    </a:solidFill>
                  </a:tcPr>
                </a:tc>
                <a:tc>
                  <a:txBody>
                    <a:bodyPr/>
                    <a:lstStyle/>
                    <a:p>
                      <a:pPr algn="ctr" fontAlgn="t"/>
                      <a:r>
                        <a:rPr lang="en-US" sz="1400" b="1" i="0" u="none" strike="noStrike">
                          <a:solidFill>
                            <a:srgbClr val="000000"/>
                          </a:solidFill>
                          <a:effectLst/>
                          <a:latin typeface="+mn-lt"/>
                        </a:rPr>
                        <a:t>54%</a:t>
                      </a:r>
                    </a:p>
                  </a:txBody>
                  <a:tcPr marL="9294" marR="9294" marT="9294" marB="0">
                    <a:lnL>
                      <a:noFill/>
                    </a:lnL>
                    <a:lnR>
                      <a:noFill/>
                    </a:lnR>
                    <a:lnT>
                      <a:noFill/>
                    </a:lnT>
                    <a:lnB>
                      <a:noFill/>
                    </a:lnB>
                    <a:solidFill>
                      <a:schemeClr val="accent3">
                        <a:lumMod val="40000"/>
                        <a:lumOff val="60000"/>
                      </a:schemeClr>
                    </a:solidFill>
                  </a:tcPr>
                </a:tc>
                <a:tc>
                  <a:txBody>
                    <a:bodyPr/>
                    <a:lstStyle/>
                    <a:p>
                      <a:pPr algn="ctr" fontAlgn="t"/>
                      <a:r>
                        <a:rPr lang="en-US" sz="1400" b="1" i="0" u="none" strike="noStrike" dirty="0">
                          <a:solidFill>
                            <a:srgbClr val="000000"/>
                          </a:solidFill>
                          <a:effectLst/>
                          <a:latin typeface="+mn-lt"/>
                        </a:rPr>
                        <a:t>46%</a:t>
                      </a:r>
                    </a:p>
                  </a:txBody>
                  <a:tcPr marL="9294" marR="9294" marT="9294" marB="0">
                    <a:lnL>
                      <a:noFill/>
                    </a:lnL>
                    <a:lnR>
                      <a:noFill/>
                    </a:lnR>
                    <a:lnT>
                      <a:noFill/>
                    </a:lnT>
                    <a:lnB>
                      <a:noFill/>
                    </a:lnB>
                    <a:solidFill>
                      <a:schemeClr val="accent3">
                        <a:lumMod val="40000"/>
                        <a:lumOff val="60000"/>
                      </a:schemeClr>
                    </a:solidFill>
                  </a:tcPr>
                </a:tc>
              </a:tr>
              <a:tr h="228433">
                <a:tc>
                  <a:txBody>
                    <a:bodyPr/>
                    <a:lstStyle/>
                    <a:p>
                      <a:pPr algn="l" fontAlgn="ctr"/>
                      <a:r>
                        <a:rPr lang="en-US" sz="1400" b="0" i="0" u="none" strike="noStrike">
                          <a:solidFill>
                            <a:schemeClr val="tx1">
                              <a:lumMod val="50000"/>
                              <a:lumOff val="50000"/>
                            </a:schemeClr>
                          </a:solidFill>
                          <a:effectLst/>
                          <a:latin typeface="+mn-lt"/>
                        </a:rPr>
                        <a:t>Protective service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1,045</a:t>
                      </a:r>
                    </a:p>
                  </a:txBody>
                  <a:tcPr marL="9525" marR="9525" marT="9525"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20%</a:t>
                      </a:r>
                    </a:p>
                  </a:txBody>
                  <a:tcPr marL="9294" marR="9294" marT="9294"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80%</a:t>
                      </a:r>
                    </a:p>
                  </a:txBody>
                  <a:tcPr marL="9294" marR="9294" marT="9294" marB="0">
                    <a:lnL>
                      <a:noFill/>
                    </a:lnL>
                    <a:lnR>
                      <a:noFill/>
                    </a:lnR>
                    <a:lnT>
                      <a:noFill/>
                    </a:lnT>
                    <a:lnB>
                      <a:noFill/>
                    </a:lnB>
                    <a:noFill/>
                  </a:tcPr>
                </a:tc>
              </a:tr>
              <a:tr h="228433">
                <a:tc>
                  <a:txBody>
                    <a:bodyPr/>
                    <a:lstStyle/>
                    <a:p>
                      <a:pPr algn="l" fontAlgn="ctr"/>
                      <a:r>
                        <a:rPr lang="en-US" sz="1400" b="0" i="0" u="none" strike="noStrike">
                          <a:solidFill>
                            <a:schemeClr val="tx1">
                              <a:lumMod val="50000"/>
                              <a:lumOff val="50000"/>
                            </a:schemeClr>
                          </a:solidFill>
                          <a:effectLst/>
                          <a:latin typeface="+mn-lt"/>
                        </a:rPr>
                        <a:t>Community and social services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697</a:t>
                      </a:r>
                    </a:p>
                  </a:txBody>
                  <a:tcPr marL="9525" marR="9525" marT="9525"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34%</a:t>
                      </a:r>
                    </a:p>
                  </a:txBody>
                  <a:tcPr marL="9294" marR="9294" marT="9294"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66%</a:t>
                      </a:r>
                    </a:p>
                  </a:txBody>
                  <a:tcPr marL="9294" marR="9294" marT="9294" marB="0">
                    <a:lnL>
                      <a:noFill/>
                    </a:lnL>
                    <a:lnR>
                      <a:noFill/>
                    </a:lnR>
                    <a:lnT>
                      <a:noFill/>
                    </a:lnT>
                    <a:lnB>
                      <a:noFill/>
                    </a:lnB>
                  </a:tcPr>
                </a:tc>
              </a:tr>
              <a:tr h="228433">
                <a:tc>
                  <a:txBody>
                    <a:bodyPr/>
                    <a:lstStyle/>
                    <a:p>
                      <a:pPr algn="l" fontAlgn="ctr"/>
                      <a:r>
                        <a:rPr lang="en-US" sz="1400" b="0" i="0" u="none" strike="noStrike">
                          <a:solidFill>
                            <a:schemeClr val="tx1">
                              <a:lumMod val="50000"/>
                              <a:lumOff val="50000"/>
                            </a:schemeClr>
                          </a:solidFill>
                          <a:effectLst/>
                          <a:latin typeface="+mn-lt"/>
                        </a:rPr>
                        <a:t>Legal occupations</a:t>
                      </a:r>
                    </a:p>
                  </a:txBody>
                  <a:tcPr marL="9294" marR="9294" marT="9294"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652</a:t>
                      </a:r>
                    </a:p>
                  </a:txBody>
                  <a:tcPr marL="9525" marR="9525" marT="9525"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39%</a:t>
                      </a:r>
                    </a:p>
                  </a:txBody>
                  <a:tcPr marL="9294" marR="9294" marT="9294"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61%</a:t>
                      </a:r>
                    </a:p>
                  </a:txBody>
                  <a:tcPr marL="9294" marR="9294" marT="9294" marB="0">
                    <a:lnL>
                      <a:noFill/>
                    </a:lnL>
                    <a:lnR>
                      <a:noFill/>
                    </a:lnR>
                    <a:lnT>
                      <a:noFill/>
                    </a:lnT>
                    <a:lnB>
                      <a:noFill/>
                    </a:lnB>
                  </a:tcPr>
                </a:tc>
              </a:tr>
              <a:tr h="228433">
                <a:tc>
                  <a:txBody>
                    <a:bodyPr/>
                    <a:lstStyle/>
                    <a:p>
                      <a:pPr algn="l" fontAlgn="ctr"/>
                      <a:r>
                        <a:rPr lang="en-US" sz="1400" b="0" i="0" u="none" strike="noStrike">
                          <a:solidFill>
                            <a:schemeClr val="tx1">
                              <a:lumMod val="50000"/>
                              <a:lumOff val="50000"/>
                            </a:schemeClr>
                          </a:solidFill>
                          <a:effectLst/>
                          <a:latin typeface="+mn-lt"/>
                        </a:rPr>
                        <a:t>Farming, fishing, and forestry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201</a:t>
                      </a:r>
                    </a:p>
                  </a:txBody>
                  <a:tcPr marL="9525" marR="9525" marT="9525" marB="0">
                    <a:lnL>
                      <a:noFill/>
                    </a:lnL>
                    <a:lnR>
                      <a:noFill/>
                    </a:lnR>
                    <a:lnT>
                      <a:noFill/>
                    </a:lnT>
                    <a:lnB>
                      <a:noFill/>
                    </a:lnB>
                    <a:noFill/>
                  </a:tcPr>
                </a:tc>
                <a:tc>
                  <a:txBody>
                    <a:bodyPr/>
                    <a:lstStyle/>
                    <a:p>
                      <a:pPr algn="ctr" fontAlgn="t"/>
                      <a:r>
                        <a:rPr lang="en-US" sz="1400" b="0" i="0" u="none" strike="noStrike" dirty="0" smtClean="0">
                          <a:solidFill>
                            <a:schemeClr val="tx1">
                              <a:lumMod val="50000"/>
                              <a:lumOff val="50000"/>
                            </a:schemeClr>
                          </a:solidFill>
                          <a:effectLst/>
                          <a:latin typeface="+mn-lt"/>
                        </a:rPr>
                        <a:t>19%</a:t>
                      </a:r>
                      <a:endParaRPr lang="en-US" sz="1400" b="0" i="0" u="none" strike="noStrike" dirty="0">
                        <a:solidFill>
                          <a:schemeClr val="tx1">
                            <a:lumMod val="50000"/>
                            <a:lumOff val="50000"/>
                          </a:schemeClr>
                        </a:solidFill>
                        <a:effectLst/>
                        <a:latin typeface="+mn-lt"/>
                      </a:endParaRPr>
                    </a:p>
                  </a:txBody>
                  <a:tcPr marL="9294" marR="9294" marT="9294" marB="0">
                    <a:lnL>
                      <a:noFill/>
                    </a:lnL>
                    <a:lnR>
                      <a:noFill/>
                    </a:lnR>
                    <a:lnT>
                      <a:noFill/>
                    </a:lnT>
                    <a:lnB>
                      <a:noFill/>
                    </a:lnB>
                    <a:noFill/>
                  </a:tcPr>
                </a:tc>
                <a:tc>
                  <a:txBody>
                    <a:bodyPr/>
                    <a:lstStyle/>
                    <a:p>
                      <a:pPr algn="ctr" fontAlgn="t"/>
                      <a:r>
                        <a:rPr lang="en-US" sz="1400" b="0" i="0" u="none" strike="noStrike" dirty="0" smtClean="0">
                          <a:solidFill>
                            <a:schemeClr val="tx1">
                              <a:lumMod val="50000"/>
                              <a:lumOff val="50000"/>
                            </a:schemeClr>
                          </a:solidFill>
                          <a:effectLst/>
                          <a:latin typeface="+mn-lt"/>
                        </a:rPr>
                        <a:t>81%</a:t>
                      </a:r>
                      <a:endParaRPr lang="en-US" sz="1400" b="0" i="0" u="none" strike="noStrike" dirty="0">
                        <a:solidFill>
                          <a:schemeClr val="tx1">
                            <a:lumMod val="50000"/>
                            <a:lumOff val="50000"/>
                          </a:schemeClr>
                        </a:solidFill>
                        <a:effectLst/>
                        <a:latin typeface="+mn-lt"/>
                      </a:endParaRPr>
                    </a:p>
                  </a:txBody>
                  <a:tcPr marL="9294" marR="9294" marT="9294" marB="0">
                    <a:lnL>
                      <a:noFill/>
                    </a:lnL>
                    <a:lnR>
                      <a:noFill/>
                    </a:lnR>
                    <a:lnT>
                      <a:noFill/>
                    </a:lnT>
                    <a:lnB>
                      <a:noFill/>
                    </a:lnB>
                    <a:noFill/>
                  </a:tcPr>
                </a:tc>
              </a:tr>
              <a:tr h="228433">
                <a:tc>
                  <a:txBody>
                    <a:bodyPr/>
                    <a:lstStyle/>
                    <a:p>
                      <a:pPr algn="l" fontAlgn="ctr"/>
                      <a:r>
                        <a:rPr lang="en-US" sz="1400" b="0" i="0" u="none" strike="noStrike" dirty="0">
                          <a:solidFill>
                            <a:schemeClr val="tx1">
                              <a:lumMod val="50000"/>
                              <a:lumOff val="50000"/>
                            </a:schemeClr>
                          </a:solidFill>
                          <a:effectLst/>
                          <a:latin typeface="+mn-lt"/>
                        </a:rPr>
                        <a:t>Military Occupations</a:t>
                      </a:r>
                    </a:p>
                  </a:txBody>
                  <a:tcPr marL="9294" marR="9294" marT="9294" marB="0" anchor="ctr">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153</a:t>
                      </a:r>
                    </a:p>
                  </a:txBody>
                  <a:tcPr marL="9525" marR="9525" marT="9525"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6%</a:t>
                      </a:r>
                    </a:p>
                  </a:txBody>
                  <a:tcPr marL="9294" marR="9294" marT="9294"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94%</a:t>
                      </a:r>
                    </a:p>
                  </a:txBody>
                  <a:tcPr marL="9294" marR="9294" marT="9294" marB="0">
                    <a:lnL>
                      <a:noFill/>
                    </a:lnL>
                    <a:lnR>
                      <a:noFill/>
                    </a:lnR>
                    <a:lnT>
                      <a:noFill/>
                    </a:lnT>
                    <a:lnB>
                      <a:noFill/>
                    </a:lnB>
                    <a:noFill/>
                  </a:tcPr>
                </a:tc>
              </a:tr>
            </a:tbl>
          </a:graphicData>
        </a:graphic>
      </p:graphicFrame>
    </p:spTree>
    <p:extLst>
      <p:ext uri="{BB962C8B-B14F-4D97-AF65-F5344CB8AC3E}">
        <p14:creationId xmlns:p14="http://schemas.microsoft.com/office/powerpoint/2010/main" val="41120814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57200"/>
            <a:ext cx="8077200" cy="5632311"/>
          </a:xfrm>
          <a:prstGeom prst="rect">
            <a:avLst/>
          </a:prstGeom>
          <a:noFill/>
        </p:spPr>
        <p:txBody>
          <a:bodyPr wrap="square" rtlCol="0">
            <a:spAutoFit/>
          </a:bodyPr>
          <a:lstStyle/>
          <a:p>
            <a:pPr algn="ctr"/>
            <a:r>
              <a:rPr lang="en-US" sz="6000" dirty="0" smtClean="0"/>
              <a:t>Now let’s drill down to the more detailed occupational definitions and incorporate worker wage and skill level information</a:t>
            </a:r>
            <a:endParaRPr lang="en-US" sz="6000" dirty="0"/>
          </a:p>
        </p:txBody>
      </p:sp>
    </p:spTree>
    <p:extLst>
      <p:ext uri="{BB962C8B-B14F-4D97-AF65-F5344CB8AC3E}">
        <p14:creationId xmlns:p14="http://schemas.microsoft.com/office/powerpoint/2010/main" val="11420689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461665"/>
          </a:xfrm>
          <a:prstGeom prst="rect">
            <a:avLst/>
          </a:prstGeom>
          <a:noFill/>
        </p:spPr>
        <p:txBody>
          <a:bodyPr wrap="square" rtlCol="0">
            <a:spAutoFit/>
          </a:bodyPr>
          <a:lstStyle/>
          <a:p>
            <a:r>
              <a:rPr lang="en-US" sz="2400" dirty="0" smtClean="0">
                <a:solidFill>
                  <a:schemeClr val="accent3">
                    <a:lumMod val="50000"/>
                  </a:schemeClr>
                </a:solidFill>
              </a:rPr>
              <a:t>Level 4 occupations with the highest levels of employment  </a:t>
            </a:r>
            <a:r>
              <a:rPr lang="en-US" sz="2000" dirty="0" smtClean="0">
                <a:solidFill>
                  <a:schemeClr val="accent3">
                    <a:lumMod val="50000"/>
                  </a:schemeClr>
                </a:solidFill>
              </a:rPr>
              <a:t>(2012)</a:t>
            </a:r>
          </a:p>
        </p:txBody>
      </p:sp>
      <p:sp>
        <p:nvSpPr>
          <p:cNvPr id="7" name="TextBox 6"/>
          <p:cNvSpPr txBox="1"/>
          <p:nvPr/>
        </p:nvSpPr>
        <p:spPr>
          <a:xfrm>
            <a:off x="0" y="3424535"/>
            <a:ext cx="9220200" cy="461665"/>
          </a:xfrm>
          <a:prstGeom prst="rect">
            <a:avLst/>
          </a:prstGeom>
          <a:noFill/>
        </p:spPr>
        <p:txBody>
          <a:bodyPr wrap="square" rtlCol="0">
            <a:spAutoFit/>
          </a:bodyPr>
          <a:lstStyle/>
          <a:p>
            <a:r>
              <a:rPr lang="en-US" sz="2400" dirty="0" smtClean="0">
                <a:solidFill>
                  <a:schemeClr val="accent1">
                    <a:lumMod val="50000"/>
                  </a:schemeClr>
                </a:solidFill>
              </a:rPr>
              <a:t>Level 4 occupations with the highest projected job openings  </a:t>
            </a:r>
            <a:r>
              <a:rPr lang="en-US" sz="2000" dirty="0" smtClean="0">
                <a:solidFill>
                  <a:schemeClr val="accent1">
                    <a:lumMod val="50000"/>
                  </a:schemeClr>
                </a:solidFill>
              </a:rPr>
              <a:t>(2017)</a:t>
            </a:r>
          </a:p>
        </p:txBody>
      </p:sp>
      <p:graphicFrame>
        <p:nvGraphicFramePr>
          <p:cNvPr id="9" name="Table 8"/>
          <p:cNvGraphicFramePr>
            <a:graphicFrameLocks noGrp="1"/>
          </p:cNvGraphicFramePr>
          <p:nvPr>
            <p:extLst>
              <p:ext uri="{D42A27DB-BD31-4B8C-83A1-F6EECF244321}">
                <p14:modId xmlns:p14="http://schemas.microsoft.com/office/powerpoint/2010/main" val="2865146387"/>
              </p:ext>
            </p:extLst>
          </p:nvPr>
        </p:nvGraphicFramePr>
        <p:xfrm>
          <a:off x="76200" y="581025"/>
          <a:ext cx="8915397" cy="2790825"/>
        </p:xfrm>
        <a:graphic>
          <a:graphicData uri="http://schemas.openxmlformats.org/drawingml/2006/table">
            <a:tbl>
              <a:tblPr>
                <a:tableStyleId>{5C22544A-7EE6-4342-B048-85BDC9FD1C3A}</a:tableStyleId>
              </a:tblPr>
              <a:tblGrid>
                <a:gridCol w="428056"/>
                <a:gridCol w="3534343"/>
                <a:gridCol w="990600"/>
                <a:gridCol w="1219201"/>
                <a:gridCol w="2743197"/>
              </a:tblGrid>
              <a:tr h="409575">
                <a:tc>
                  <a:txBody>
                    <a:bodyPr/>
                    <a:lstStyle/>
                    <a:p>
                      <a:pPr algn="ctr" fontAlgn="t"/>
                      <a:r>
                        <a:rPr lang="en-US" sz="1200" b="1" u="none" strike="noStrike" dirty="0">
                          <a:solidFill>
                            <a:schemeClr val="bg1"/>
                          </a:solidFill>
                          <a:effectLst/>
                          <a:latin typeface="+mn-lt"/>
                        </a:rPr>
                        <a:t>Rank</a:t>
                      </a:r>
                      <a:endParaRPr lang="en-US" sz="1200" b="1" i="0" u="none" strike="noStrike" dirty="0">
                        <a:solidFill>
                          <a:schemeClr val="bg1"/>
                        </a:solidFill>
                        <a:effectLst/>
                        <a:latin typeface="+mn-lt"/>
                      </a:endParaRPr>
                    </a:p>
                  </a:txBody>
                  <a:tcPr marL="9525" marR="9525" marT="9525" marB="0" anchor="b">
                    <a:solidFill>
                      <a:srgbClr val="232C12"/>
                    </a:solidFill>
                  </a:tcPr>
                </a:tc>
                <a:tc>
                  <a:txBody>
                    <a:bodyPr/>
                    <a:lstStyle/>
                    <a:p>
                      <a:pPr algn="l" fontAlgn="ctr"/>
                      <a:r>
                        <a:rPr lang="en-US" sz="1200" b="1" u="none" strike="noStrike" dirty="0" smtClean="0">
                          <a:solidFill>
                            <a:schemeClr val="bg1"/>
                          </a:solidFill>
                          <a:effectLst/>
                          <a:latin typeface="+mn-lt"/>
                        </a:rPr>
                        <a:t> Occupation Title</a:t>
                      </a:r>
                      <a:endParaRPr lang="en-US" sz="1200" b="1" i="0" u="none" strike="noStrike" dirty="0">
                        <a:solidFill>
                          <a:schemeClr val="bg1"/>
                        </a:solidFill>
                        <a:effectLst/>
                        <a:latin typeface="+mn-lt"/>
                      </a:endParaRPr>
                    </a:p>
                  </a:txBody>
                  <a:tcPr marL="9525" marR="9525" marT="9525" marB="0" anchor="b">
                    <a:solidFill>
                      <a:srgbClr val="232C12"/>
                    </a:solidFill>
                  </a:tcPr>
                </a:tc>
                <a:tc>
                  <a:txBody>
                    <a:bodyPr/>
                    <a:lstStyle/>
                    <a:p>
                      <a:pPr algn="ctr" fontAlgn="t"/>
                      <a:r>
                        <a:rPr lang="en-US" sz="1200" b="1" u="none" strike="noStrike" dirty="0" smtClean="0">
                          <a:solidFill>
                            <a:schemeClr val="bg1"/>
                          </a:solidFill>
                          <a:effectLst/>
                          <a:latin typeface="+mn-lt"/>
                        </a:rPr>
                        <a:t>Employed</a:t>
                      </a:r>
                    </a:p>
                  </a:txBody>
                  <a:tcPr marL="9525" marR="9525" marT="9525" marB="0" anchor="b">
                    <a:solidFill>
                      <a:srgbClr val="232C12"/>
                    </a:solidFill>
                  </a:tcPr>
                </a:tc>
                <a:tc>
                  <a:txBody>
                    <a:bodyPr/>
                    <a:lstStyle/>
                    <a:p>
                      <a:pPr algn="ctr" fontAlgn="t"/>
                      <a:r>
                        <a:rPr lang="en-US" sz="1200" b="1" u="none" strike="noStrike" dirty="0" smtClean="0">
                          <a:solidFill>
                            <a:schemeClr val="bg1"/>
                          </a:solidFill>
                          <a:effectLst/>
                          <a:latin typeface="+mn-lt"/>
                        </a:rPr>
                        <a:t>Median Hourly Wage</a:t>
                      </a:r>
                    </a:p>
                  </a:txBody>
                  <a:tcPr marL="9525" marR="9525" marT="9525" marB="0" anchor="b">
                    <a:solidFill>
                      <a:srgbClr val="232C12"/>
                    </a:solidFill>
                  </a:tcPr>
                </a:tc>
                <a:tc>
                  <a:txBody>
                    <a:bodyPr/>
                    <a:lstStyle/>
                    <a:p>
                      <a:pPr algn="l" fontAlgn="t"/>
                      <a:r>
                        <a:rPr lang="en-US" sz="1200" b="1" u="none" strike="noStrike" dirty="0" smtClean="0">
                          <a:solidFill>
                            <a:schemeClr val="bg1"/>
                          </a:solidFill>
                          <a:effectLst/>
                          <a:latin typeface="+mn-lt"/>
                        </a:rPr>
                        <a:t> Education Level</a:t>
                      </a:r>
                    </a:p>
                  </a:txBody>
                  <a:tcPr marL="9525" marR="9525" marT="9525" marB="0" anchor="b">
                    <a:solidFill>
                      <a:srgbClr val="232C12"/>
                    </a:solidFill>
                  </a:tcPr>
                </a:tc>
              </a:tr>
              <a:tr h="161925">
                <a:tc>
                  <a:txBody>
                    <a:bodyPr/>
                    <a:lstStyle/>
                    <a:p>
                      <a:pPr algn="ctr" fontAlgn="t"/>
                      <a:r>
                        <a:rPr lang="en-US" sz="1500" u="none" strike="noStrike" dirty="0">
                          <a:solidFill>
                            <a:srgbClr val="232C12"/>
                          </a:solidFill>
                          <a:effectLst/>
                          <a:latin typeface="+mn-lt"/>
                        </a:rPr>
                        <a:t>1</a:t>
                      </a:r>
                      <a:endParaRPr lang="en-US" sz="1500" b="0" i="0" u="none" strike="noStrike" dirty="0">
                        <a:solidFill>
                          <a:srgbClr val="232C12"/>
                        </a:solidFill>
                        <a:effectLst/>
                        <a:latin typeface="+mn-lt"/>
                      </a:endParaRPr>
                    </a:p>
                  </a:txBody>
                  <a:tcPr marL="9525" marR="9525" marT="9525" marB="0" anchor="b">
                    <a:solidFill>
                      <a:schemeClr val="accent3">
                        <a:lumMod val="20000"/>
                        <a:lumOff val="80000"/>
                      </a:schemeClr>
                    </a:solidFill>
                  </a:tcPr>
                </a:tc>
                <a:tc>
                  <a:txBody>
                    <a:bodyPr/>
                    <a:lstStyle/>
                    <a:p>
                      <a:pPr algn="l" fontAlgn="t"/>
                      <a:r>
                        <a:rPr lang="en-US" sz="1400" b="0" i="0" u="none" strike="noStrike" dirty="0" smtClean="0">
                          <a:solidFill>
                            <a:srgbClr val="232C12"/>
                          </a:solidFill>
                          <a:effectLst/>
                          <a:latin typeface="+mn-lt"/>
                        </a:rPr>
                        <a:t>Retail </a:t>
                      </a:r>
                      <a:r>
                        <a:rPr lang="en-US" sz="1400" b="0" i="0" u="none" strike="noStrike" dirty="0">
                          <a:solidFill>
                            <a:srgbClr val="232C12"/>
                          </a:solidFill>
                          <a:effectLst/>
                          <a:latin typeface="+mn-lt"/>
                        </a:rPr>
                        <a:t>salespersons</a:t>
                      </a:r>
                    </a:p>
                  </a:txBody>
                  <a:tcPr marL="9525" marR="9525" marT="9525" marB="0" anchor="b">
                    <a:solidFill>
                      <a:schemeClr val="accent3">
                        <a:lumMod val="20000"/>
                        <a:lumOff val="80000"/>
                      </a:schemeClr>
                    </a:solidFill>
                  </a:tcPr>
                </a:tc>
                <a:tc>
                  <a:txBody>
                    <a:bodyPr/>
                    <a:lstStyle/>
                    <a:p>
                      <a:pPr algn="ctr" fontAlgn="t"/>
                      <a:r>
                        <a:rPr lang="en-US" sz="1200" b="0" i="0" u="none" strike="noStrike" dirty="0">
                          <a:solidFill>
                            <a:srgbClr val="232C12"/>
                          </a:solidFill>
                          <a:effectLst/>
                          <a:latin typeface="+mn-lt"/>
                        </a:rPr>
                        <a:t>11,037</a:t>
                      </a:r>
                    </a:p>
                  </a:txBody>
                  <a:tcPr marL="9525" marR="9525" marT="9525" marB="0" anchor="b">
                    <a:solidFill>
                      <a:schemeClr val="accent3">
                        <a:lumMod val="20000"/>
                        <a:lumOff val="80000"/>
                      </a:schemeClr>
                    </a:solidFill>
                  </a:tcPr>
                </a:tc>
                <a:tc>
                  <a:txBody>
                    <a:bodyPr/>
                    <a:lstStyle/>
                    <a:p>
                      <a:pPr algn="ctr" fontAlgn="t"/>
                      <a:r>
                        <a:rPr lang="en-US" sz="1200" b="0" i="0" u="none" strike="noStrike" dirty="0">
                          <a:solidFill>
                            <a:srgbClr val="232C12"/>
                          </a:solidFill>
                          <a:effectLst/>
                          <a:latin typeface="+mn-lt"/>
                        </a:rPr>
                        <a:t>$11.14</a:t>
                      </a:r>
                    </a:p>
                  </a:txBody>
                  <a:tcPr marL="9525" marR="9525" marT="9525" marB="0" anchor="b">
                    <a:solidFill>
                      <a:schemeClr val="accent3">
                        <a:lumMod val="20000"/>
                        <a:lumOff val="80000"/>
                      </a:schemeClr>
                    </a:solidFill>
                  </a:tcPr>
                </a:tc>
                <a:tc>
                  <a:txBody>
                    <a:bodyPr/>
                    <a:lstStyle/>
                    <a:p>
                      <a:pPr algn="l" fontAlgn="t"/>
                      <a:r>
                        <a:rPr lang="en-US" sz="1200" b="0" i="0" u="none" strike="noStrike" dirty="0">
                          <a:solidFill>
                            <a:srgbClr val="232C12"/>
                          </a:solidFill>
                          <a:effectLst/>
                          <a:latin typeface="+mn-lt"/>
                        </a:rPr>
                        <a:t>Short-term on-the-job training</a:t>
                      </a:r>
                    </a:p>
                  </a:txBody>
                  <a:tcPr marL="9525" marR="9525" marT="9525" marB="0" anchor="b">
                    <a:solidFill>
                      <a:schemeClr val="accent3">
                        <a:lumMod val="20000"/>
                        <a:lumOff val="80000"/>
                      </a:schemeClr>
                    </a:solidFill>
                  </a:tcPr>
                </a:tc>
              </a:tr>
              <a:tr h="161925">
                <a:tc>
                  <a:txBody>
                    <a:bodyPr/>
                    <a:lstStyle/>
                    <a:p>
                      <a:pPr algn="ctr" fontAlgn="t"/>
                      <a:r>
                        <a:rPr lang="en-US" sz="1500" u="none" strike="noStrike" dirty="0">
                          <a:solidFill>
                            <a:srgbClr val="232C12"/>
                          </a:solidFill>
                          <a:effectLst/>
                          <a:latin typeface="+mn-lt"/>
                        </a:rPr>
                        <a:t>2</a:t>
                      </a:r>
                      <a:endParaRPr lang="en-US" sz="1500" b="0" i="0" u="none" strike="noStrike" dirty="0">
                        <a:solidFill>
                          <a:srgbClr val="232C12"/>
                        </a:solidFill>
                        <a:effectLst/>
                        <a:latin typeface="+mn-lt"/>
                      </a:endParaRPr>
                    </a:p>
                  </a:txBody>
                  <a:tcPr marL="9525" marR="9525" marT="9525" marB="0" anchor="b">
                    <a:solidFill>
                      <a:schemeClr val="accent3">
                        <a:lumMod val="20000"/>
                        <a:lumOff val="80000"/>
                      </a:schemeClr>
                    </a:solidFill>
                  </a:tcPr>
                </a:tc>
                <a:tc>
                  <a:txBody>
                    <a:bodyPr/>
                    <a:lstStyle/>
                    <a:p>
                      <a:pPr algn="l" fontAlgn="t"/>
                      <a:r>
                        <a:rPr lang="en-US" sz="1400" b="0" i="0" u="none" strike="noStrike" dirty="0" smtClean="0">
                          <a:solidFill>
                            <a:srgbClr val="232C12"/>
                          </a:solidFill>
                          <a:effectLst/>
                          <a:latin typeface="+mn-lt"/>
                        </a:rPr>
                        <a:t>Real </a:t>
                      </a:r>
                      <a:r>
                        <a:rPr lang="en-US" sz="1400" b="0" i="0" u="none" strike="noStrike" dirty="0">
                          <a:solidFill>
                            <a:srgbClr val="232C12"/>
                          </a:solidFill>
                          <a:effectLst/>
                          <a:latin typeface="+mn-lt"/>
                        </a:rPr>
                        <a:t>estate sales agents</a:t>
                      </a:r>
                    </a:p>
                  </a:txBody>
                  <a:tcPr marL="9525" marR="9525" marT="9525" marB="0" anchor="b">
                    <a:solidFill>
                      <a:schemeClr val="accent3">
                        <a:lumMod val="20000"/>
                        <a:lumOff val="80000"/>
                      </a:schemeClr>
                    </a:solidFill>
                  </a:tcPr>
                </a:tc>
                <a:tc>
                  <a:txBody>
                    <a:bodyPr/>
                    <a:lstStyle/>
                    <a:p>
                      <a:pPr algn="ctr" fontAlgn="t"/>
                      <a:r>
                        <a:rPr lang="en-US" sz="1200" b="0" i="0" u="none" strike="noStrike" dirty="0">
                          <a:solidFill>
                            <a:srgbClr val="232C12"/>
                          </a:solidFill>
                          <a:effectLst/>
                          <a:latin typeface="+mn-lt"/>
                        </a:rPr>
                        <a:t>10,244</a:t>
                      </a:r>
                    </a:p>
                  </a:txBody>
                  <a:tcPr marL="9525" marR="9525" marT="9525" marB="0" anchor="b">
                    <a:solidFill>
                      <a:schemeClr val="accent3">
                        <a:lumMod val="20000"/>
                        <a:lumOff val="80000"/>
                      </a:schemeClr>
                    </a:solidFill>
                  </a:tcPr>
                </a:tc>
                <a:tc>
                  <a:txBody>
                    <a:bodyPr/>
                    <a:lstStyle/>
                    <a:p>
                      <a:pPr algn="ctr" fontAlgn="t"/>
                      <a:r>
                        <a:rPr lang="en-US" sz="1200" b="0" i="0" u="none" strike="noStrike">
                          <a:solidFill>
                            <a:srgbClr val="232C12"/>
                          </a:solidFill>
                          <a:effectLst/>
                          <a:latin typeface="+mn-lt"/>
                        </a:rPr>
                        <a:t>$8.49</a:t>
                      </a:r>
                    </a:p>
                  </a:txBody>
                  <a:tcPr marL="9525" marR="9525" marT="9525" marB="0" anchor="b">
                    <a:solidFill>
                      <a:schemeClr val="accent3">
                        <a:lumMod val="20000"/>
                        <a:lumOff val="80000"/>
                      </a:schemeClr>
                    </a:solidFill>
                  </a:tcPr>
                </a:tc>
                <a:tc>
                  <a:txBody>
                    <a:bodyPr/>
                    <a:lstStyle/>
                    <a:p>
                      <a:pPr algn="l" fontAlgn="t"/>
                      <a:r>
                        <a:rPr lang="en-US" sz="1200" b="0" i="0" u="none" strike="noStrike" dirty="0">
                          <a:solidFill>
                            <a:srgbClr val="232C12"/>
                          </a:solidFill>
                          <a:effectLst/>
                          <a:latin typeface="+mn-lt"/>
                        </a:rPr>
                        <a:t>Postsecondary vocational award</a:t>
                      </a:r>
                    </a:p>
                  </a:txBody>
                  <a:tcPr marL="9525" marR="9525" marT="9525" marB="0" anchor="b">
                    <a:solidFill>
                      <a:schemeClr val="accent3">
                        <a:lumMod val="20000"/>
                        <a:lumOff val="80000"/>
                      </a:schemeClr>
                    </a:solidFill>
                  </a:tcPr>
                </a:tc>
              </a:tr>
              <a:tr h="161925">
                <a:tc>
                  <a:txBody>
                    <a:bodyPr/>
                    <a:lstStyle/>
                    <a:p>
                      <a:pPr algn="ctr" fontAlgn="t"/>
                      <a:r>
                        <a:rPr lang="en-US" sz="1500" u="none" strike="noStrike">
                          <a:solidFill>
                            <a:srgbClr val="232C12"/>
                          </a:solidFill>
                          <a:effectLst/>
                          <a:latin typeface="+mn-lt"/>
                        </a:rPr>
                        <a:t>3</a:t>
                      </a:r>
                      <a:endParaRPr lang="en-US" sz="1500" b="0" i="0" u="none" strike="noStrike">
                        <a:solidFill>
                          <a:srgbClr val="232C12"/>
                        </a:solidFill>
                        <a:effectLst/>
                        <a:latin typeface="+mn-lt"/>
                      </a:endParaRPr>
                    </a:p>
                  </a:txBody>
                  <a:tcPr marL="9525" marR="9525" marT="9525" marB="0" anchor="b">
                    <a:solidFill>
                      <a:schemeClr val="accent3">
                        <a:lumMod val="20000"/>
                        <a:lumOff val="80000"/>
                      </a:schemeClr>
                    </a:solidFill>
                  </a:tcPr>
                </a:tc>
                <a:tc>
                  <a:txBody>
                    <a:bodyPr/>
                    <a:lstStyle/>
                    <a:p>
                      <a:pPr algn="l" fontAlgn="t"/>
                      <a:r>
                        <a:rPr lang="en-US" sz="1400" b="0" i="0" u="none" strike="noStrike" dirty="0" smtClean="0">
                          <a:solidFill>
                            <a:srgbClr val="232C12"/>
                          </a:solidFill>
                          <a:effectLst/>
                          <a:latin typeface="+mn-lt"/>
                        </a:rPr>
                        <a:t>Managers</a:t>
                      </a:r>
                      <a:r>
                        <a:rPr lang="en-US" sz="1400" b="0" i="0" u="none" strike="noStrike" dirty="0">
                          <a:solidFill>
                            <a:srgbClr val="232C12"/>
                          </a:solidFill>
                          <a:effectLst/>
                          <a:latin typeface="+mn-lt"/>
                        </a:rPr>
                        <a:t>, all other</a:t>
                      </a:r>
                    </a:p>
                  </a:txBody>
                  <a:tcPr marL="9525" marR="9525" marT="9525" marB="0" anchor="b">
                    <a:solidFill>
                      <a:schemeClr val="accent3">
                        <a:lumMod val="20000"/>
                        <a:lumOff val="80000"/>
                      </a:schemeClr>
                    </a:solidFill>
                  </a:tcPr>
                </a:tc>
                <a:tc>
                  <a:txBody>
                    <a:bodyPr/>
                    <a:lstStyle/>
                    <a:p>
                      <a:pPr algn="ctr" fontAlgn="t"/>
                      <a:r>
                        <a:rPr lang="en-US" sz="1200" b="0" i="0" u="none" strike="noStrike" dirty="0">
                          <a:solidFill>
                            <a:srgbClr val="232C12"/>
                          </a:solidFill>
                          <a:effectLst/>
                          <a:latin typeface="+mn-lt"/>
                        </a:rPr>
                        <a:t>7,945</a:t>
                      </a:r>
                    </a:p>
                  </a:txBody>
                  <a:tcPr marL="9525" marR="9525" marT="9525" marB="0" anchor="b">
                    <a:solidFill>
                      <a:schemeClr val="accent3">
                        <a:lumMod val="20000"/>
                        <a:lumOff val="80000"/>
                      </a:schemeClr>
                    </a:solidFill>
                  </a:tcPr>
                </a:tc>
                <a:tc>
                  <a:txBody>
                    <a:bodyPr/>
                    <a:lstStyle/>
                    <a:p>
                      <a:pPr algn="ctr" fontAlgn="t"/>
                      <a:r>
                        <a:rPr lang="en-US" sz="1200" b="0" i="0" u="none" strike="noStrike">
                          <a:solidFill>
                            <a:srgbClr val="232C12"/>
                          </a:solidFill>
                          <a:effectLst/>
                          <a:latin typeface="+mn-lt"/>
                        </a:rPr>
                        <a:t>$25.28</a:t>
                      </a:r>
                    </a:p>
                  </a:txBody>
                  <a:tcPr marL="9525" marR="9525" marT="9525" marB="0" anchor="b">
                    <a:solidFill>
                      <a:schemeClr val="accent3">
                        <a:lumMod val="20000"/>
                        <a:lumOff val="80000"/>
                      </a:schemeClr>
                    </a:solidFill>
                  </a:tcPr>
                </a:tc>
                <a:tc>
                  <a:txBody>
                    <a:bodyPr/>
                    <a:lstStyle/>
                    <a:p>
                      <a:pPr algn="l" fontAlgn="t"/>
                      <a:r>
                        <a:rPr lang="en-US" sz="1200" b="0" i="0" u="none" strike="noStrike" dirty="0">
                          <a:solidFill>
                            <a:srgbClr val="232C12"/>
                          </a:solidFill>
                          <a:effectLst/>
                          <a:latin typeface="+mn-lt"/>
                        </a:rPr>
                        <a:t>Work experience in a related field</a:t>
                      </a:r>
                    </a:p>
                  </a:txBody>
                  <a:tcPr marL="9525" marR="9525" marT="9525" marB="0" anchor="b">
                    <a:solidFill>
                      <a:schemeClr val="accent3">
                        <a:lumMod val="20000"/>
                        <a:lumOff val="80000"/>
                      </a:schemeClr>
                    </a:solidFill>
                  </a:tcPr>
                </a:tc>
              </a:tr>
              <a:tr h="161925">
                <a:tc>
                  <a:txBody>
                    <a:bodyPr/>
                    <a:lstStyle/>
                    <a:p>
                      <a:pPr algn="ctr" fontAlgn="t"/>
                      <a:r>
                        <a:rPr lang="en-US" sz="1500" u="none" strike="noStrike">
                          <a:solidFill>
                            <a:srgbClr val="232C12"/>
                          </a:solidFill>
                          <a:effectLst/>
                          <a:latin typeface="+mn-lt"/>
                        </a:rPr>
                        <a:t>4</a:t>
                      </a:r>
                      <a:endParaRPr lang="en-US" sz="1500" b="0" i="0" u="none" strike="noStrike">
                        <a:solidFill>
                          <a:srgbClr val="232C12"/>
                        </a:solidFill>
                        <a:effectLst/>
                        <a:latin typeface="+mn-lt"/>
                      </a:endParaRPr>
                    </a:p>
                  </a:txBody>
                  <a:tcPr marL="9525" marR="9525" marT="9525" marB="0" anchor="b">
                    <a:solidFill>
                      <a:schemeClr val="accent3">
                        <a:lumMod val="20000"/>
                        <a:lumOff val="80000"/>
                      </a:schemeClr>
                    </a:solidFill>
                  </a:tcPr>
                </a:tc>
                <a:tc>
                  <a:txBody>
                    <a:bodyPr/>
                    <a:lstStyle/>
                    <a:p>
                      <a:pPr algn="l" fontAlgn="t"/>
                      <a:r>
                        <a:rPr lang="en-US" sz="1400" b="0" i="0" u="none" strike="noStrike" dirty="0" smtClean="0">
                          <a:solidFill>
                            <a:srgbClr val="232C12"/>
                          </a:solidFill>
                          <a:effectLst/>
                          <a:latin typeface="+mn-lt"/>
                        </a:rPr>
                        <a:t>Cashiers</a:t>
                      </a:r>
                      <a:r>
                        <a:rPr lang="en-US" sz="1400" b="0" i="0" u="none" strike="noStrike" dirty="0">
                          <a:solidFill>
                            <a:srgbClr val="232C12"/>
                          </a:solidFill>
                          <a:effectLst/>
                          <a:latin typeface="+mn-lt"/>
                        </a:rPr>
                        <a:t>, except gaming</a:t>
                      </a:r>
                    </a:p>
                  </a:txBody>
                  <a:tcPr marL="9525" marR="9525" marT="9525" marB="0" anchor="b">
                    <a:solidFill>
                      <a:schemeClr val="accent3">
                        <a:lumMod val="20000"/>
                        <a:lumOff val="80000"/>
                      </a:schemeClr>
                    </a:solidFill>
                  </a:tcPr>
                </a:tc>
                <a:tc>
                  <a:txBody>
                    <a:bodyPr/>
                    <a:lstStyle/>
                    <a:p>
                      <a:pPr algn="ctr" fontAlgn="t"/>
                      <a:r>
                        <a:rPr lang="en-US" sz="1200" b="0" i="0" u="none" strike="noStrike" dirty="0">
                          <a:solidFill>
                            <a:srgbClr val="232C12"/>
                          </a:solidFill>
                          <a:effectLst/>
                          <a:latin typeface="+mn-lt"/>
                        </a:rPr>
                        <a:t>7,765</a:t>
                      </a:r>
                    </a:p>
                  </a:txBody>
                  <a:tcPr marL="9525" marR="9525" marT="9525" marB="0" anchor="b">
                    <a:solidFill>
                      <a:schemeClr val="accent3">
                        <a:lumMod val="20000"/>
                        <a:lumOff val="80000"/>
                      </a:schemeClr>
                    </a:solidFill>
                  </a:tcPr>
                </a:tc>
                <a:tc>
                  <a:txBody>
                    <a:bodyPr/>
                    <a:lstStyle/>
                    <a:p>
                      <a:pPr algn="ctr" fontAlgn="t"/>
                      <a:r>
                        <a:rPr lang="en-US" sz="1200" b="0" i="0" u="none" strike="noStrike" dirty="0">
                          <a:solidFill>
                            <a:srgbClr val="232C12"/>
                          </a:solidFill>
                          <a:effectLst/>
                          <a:latin typeface="+mn-lt"/>
                        </a:rPr>
                        <a:t>$10.93</a:t>
                      </a:r>
                    </a:p>
                  </a:txBody>
                  <a:tcPr marL="9525" marR="9525" marT="9525" marB="0" anchor="b">
                    <a:solidFill>
                      <a:schemeClr val="accent3">
                        <a:lumMod val="20000"/>
                        <a:lumOff val="80000"/>
                      </a:schemeClr>
                    </a:solidFill>
                  </a:tcPr>
                </a:tc>
                <a:tc>
                  <a:txBody>
                    <a:bodyPr/>
                    <a:lstStyle/>
                    <a:p>
                      <a:pPr algn="l" fontAlgn="t"/>
                      <a:r>
                        <a:rPr lang="en-US" sz="1200" b="0" i="0" u="none" strike="noStrike" dirty="0">
                          <a:solidFill>
                            <a:srgbClr val="232C12"/>
                          </a:solidFill>
                          <a:effectLst/>
                          <a:latin typeface="+mn-lt"/>
                        </a:rPr>
                        <a:t>Short-term on-the-job training</a:t>
                      </a:r>
                    </a:p>
                  </a:txBody>
                  <a:tcPr marL="9525" marR="9525" marT="9525" marB="0" anchor="b">
                    <a:solidFill>
                      <a:schemeClr val="accent3">
                        <a:lumMod val="20000"/>
                        <a:lumOff val="80000"/>
                      </a:schemeClr>
                    </a:solidFill>
                  </a:tcPr>
                </a:tc>
              </a:tr>
              <a:tr h="161925">
                <a:tc>
                  <a:txBody>
                    <a:bodyPr/>
                    <a:lstStyle/>
                    <a:p>
                      <a:pPr algn="ctr" fontAlgn="t"/>
                      <a:r>
                        <a:rPr lang="en-US" sz="1500" u="none" strike="noStrike">
                          <a:solidFill>
                            <a:srgbClr val="232C12"/>
                          </a:solidFill>
                          <a:effectLst/>
                          <a:latin typeface="+mn-lt"/>
                        </a:rPr>
                        <a:t>5</a:t>
                      </a:r>
                      <a:endParaRPr lang="en-US" sz="1500" b="0" i="0" u="none" strike="noStrike">
                        <a:solidFill>
                          <a:srgbClr val="232C12"/>
                        </a:solidFill>
                        <a:effectLst/>
                        <a:latin typeface="+mn-lt"/>
                      </a:endParaRPr>
                    </a:p>
                  </a:txBody>
                  <a:tcPr marL="9525" marR="9525" marT="9525" marB="0" anchor="b">
                    <a:solidFill>
                      <a:schemeClr val="accent3">
                        <a:lumMod val="20000"/>
                        <a:lumOff val="80000"/>
                      </a:schemeClr>
                    </a:solidFill>
                  </a:tcPr>
                </a:tc>
                <a:tc>
                  <a:txBody>
                    <a:bodyPr/>
                    <a:lstStyle/>
                    <a:p>
                      <a:pPr algn="l" fontAlgn="t"/>
                      <a:r>
                        <a:rPr lang="en-US" sz="1400" b="0" i="0" u="none" strike="noStrike" dirty="0" smtClean="0">
                          <a:solidFill>
                            <a:srgbClr val="232C12"/>
                          </a:solidFill>
                          <a:effectLst/>
                          <a:latin typeface="+mn-lt"/>
                        </a:rPr>
                        <a:t>Management </a:t>
                      </a:r>
                      <a:r>
                        <a:rPr lang="en-US" sz="1400" b="0" i="0" u="none" strike="noStrike" dirty="0">
                          <a:solidFill>
                            <a:srgbClr val="232C12"/>
                          </a:solidFill>
                          <a:effectLst/>
                          <a:latin typeface="+mn-lt"/>
                        </a:rPr>
                        <a:t>analysts</a:t>
                      </a:r>
                    </a:p>
                  </a:txBody>
                  <a:tcPr marL="9525" marR="9525" marT="9525" marB="0" anchor="b">
                    <a:solidFill>
                      <a:schemeClr val="accent3">
                        <a:lumMod val="20000"/>
                        <a:lumOff val="80000"/>
                      </a:schemeClr>
                    </a:solidFill>
                  </a:tcPr>
                </a:tc>
                <a:tc>
                  <a:txBody>
                    <a:bodyPr/>
                    <a:lstStyle/>
                    <a:p>
                      <a:pPr algn="ctr" fontAlgn="t"/>
                      <a:r>
                        <a:rPr lang="en-US" sz="1200" b="0" i="0" u="none" strike="noStrike">
                          <a:solidFill>
                            <a:srgbClr val="232C12"/>
                          </a:solidFill>
                          <a:effectLst/>
                          <a:latin typeface="+mn-lt"/>
                        </a:rPr>
                        <a:t>7,391</a:t>
                      </a:r>
                    </a:p>
                  </a:txBody>
                  <a:tcPr marL="9525" marR="9525" marT="9525" marB="0" anchor="b">
                    <a:solidFill>
                      <a:schemeClr val="accent3">
                        <a:lumMod val="20000"/>
                        <a:lumOff val="80000"/>
                      </a:schemeClr>
                    </a:solidFill>
                  </a:tcPr>
                </a:tc>
                <a:tc>
                  <a:txBody>
                    <a:bodyPr/>
                    <a:lstStyle/>
                    <a:p>
                      <a:pPr algn="ctr" fontAlgn="t"/>
                      <a:r>
                        <a:rPr lang="en-US" sz="1200" b="0" i="0" u="none" strike="noStrike" dirty="0">
                          <a:solidFill>
                            <a:srgbClr val="232C12"/>
                          </a:solidFill>
                          <a:effectLst/>
                          <a:latin typeface="+mn-lt"/>
                        </a:rPr>
                        <a:t>$31.11</a:t>
                      </a:r>
                    </a:p>
                  </a:txBody>
                  <a:tcPr marL="9525" marR="9525" marT="9525" marB="0" anchor="b">
                    <a:solidFill>
                      <a:schemeClr val="accent3">
                        <a:lumMod val="20000"/>
                        <a:lumOff val="80000"/>
                      </a:schemeClr>
                    </a:solidFill>
                  </a:tcPr>
                </a:tc>
                <a:tc>
                  <a:txBody>
                    <a:bodyPr/>
                    <a:lstStyle/>
                    <a:p>
                      <a:pPr algn="l" fontAlgn="t"/>
                      <a:r>
                        <a:rPr lang="en-US" sz="1200" b="0" i="0" u="none" strike="noStrike" dirty="0">
                          <a:solidFill>
                            <a:srgbClr val="232C12"/>
                          </a:solidFill>
                          <a:effectLst/>
                          <a:latin typeface="+mn-lt"/>
                        </a:rPr>
                        <a:t>Degree plus work experience</a:t>
                      </a:r>
                    </a:p>
                  </a:txBody>
                  <a:tcPr marL="9525" marR="9525" marT="9525" marB="0" anchor="b">
                    <a:solidFill>
                      <a:schemeClr val="accent3">
                        <a:lumMod val="20000"/>
                        <a:lumOff val="80000"/>
                      </a:schemeClr>
                    </a:solidFill>
                  </a:tcPr>
                </a:tc>
              </a:tr>
              <a:tr h="161925">
                <a:tc>
                  <a:txBody>
                    <a:bodyPr/>
                    <a:lstStyle/>
                    <a:p>
                      <a:pPr algn="ctr" fontAlgn="t"/>
                      <a:r>
                        <a:rPr lang="en-US" sz="1500" u="none" strike="noStrike">
                          <a:solidFill>
                            <a:srgbClr val="232C12"/>
                          </a:solidFill>
                          <a:effectLst/>
                          <a:latin typeface="+mn-lt"/>
                        </a:rPr>
                        <a:t>6</a:t>
                      </a:r>
                      <a:endParaRPr lang="en-US" sz="1500" b="0" i="0" u="none" strike="noStrike">
                        <a:solidFill>
                          <a:srgbClr val="232C12"/>
                        </a:solidFill>
                        <a:effectLst/>
                        <a:latin typeface="+mn-lt"/>
                      </a:endParaRPr>
                    </a:p>
                  </a:txBody>
                  <a:tcPr marL="9525" marR="9525" marT="9525" marB="0" anchor="b">
                    <a:solidFill>
                      <a:schemeClr val="accent3">
                        <a:lumMod val="20000"/>
                        <a:lumOff val="80000"/>
                      </a:schemeClr>
                    </a:solidFill>
                  </a:tcPr>
                </a:tc>
                <a:tc>
                  <a:txBody>
                    <a:bodyPr/>
                    <a:lstStyle/>
                    <a:p>
                      <a:pPr algn="l" fontAlgn="t"/>
                      <a:r>
                        <a:rPr lang="en-US" sz="1400" b="0" i="0" u="none" strike="noStrike" dirty="0" smtClean="0">
                          <a:solidFill>
                            <a:srgbClr val="232C12"/>
                          </a:solidFill>
                          <a:effectLst/>
                          <a:latin typeface="+mn-lt"/>
                        </a:rPr>
                        <a:t>Personal </a:t>
                      </a:r>
                      <a:r>
                        <a:rPr lang="en-US" sz="1400" b="0" i="0" u="none" strike="noStrike" dirty="0">
                          <a:solidFill>
                            <a:srgbClr val="232C12"/>
                          </a:solidFill>
                          <a:effectLst/>
                          <a:latin typeface="+mn-lt"/>
                        </a:rPr>
                        <a:t>financial advisors</a:t>
                      </a:r>
                    </a:p>
                  </a:txBody>
                  <a:tcPr marL="9525" marR="9525" marT="9525" marB="0" anchor="b">
                    <a:solidFill>
                      <a:schemeClr val="accent3">
                        <a:lumMod val="20000"/>
                        <a:lumOff val="80000"/>
                      </a:schemeClr>
                    </a:solidFill>
                  </a:tcPr>
                </a:tc>
                <a:tc>
                  <a:txBody>
                    <a:bodyPr/>
                    <a:lstStyle/>
                    <a:p>
                      <a:pPr algn="ctr" fontAlgn="t"/>
                      <a:r>
                        <a:rPr lang="en-US" sz="1200" b="0" i="0" u="none" strike="noStrike" dirty="0">
                          <a:solidFill>
                            <a:srgbClr val="232C12"/>
                          </a:solidFill>
                          <a:effectLst/>
                          <a:latin typeface="+mn-lt"/>
                        </a:rPr>
                        <a:t>7,279</a:t>
                      </a:r>
                    </a:p>
                  </a:txBody>
                  <a:tcPr marL="9525" marR="9525" marT="9525" marB="0" anchor="b">
                    <a:solidFill>
                      <a:schemeClr val="accent3">
                        <a:lumMod val="20000"/>
                        <a:lumOff val="80000"/>
                      </a:schemeClr>
                    </a:solidFill>
                  </a:tcPr>
                </a:tc>
                <a:tc>
                  <a:txBody>
                    <a:bodyPr/>
                    <a:lstStyle/>
                    <a:p>
                      <a:pPr algn="ctr" fontAlgn="t"/>
                      <a:r>
                        <a:rPr lang="en-US" sz="1200" b="0" i="0" u="none" strike="noStrike" dirty="0">
                          <a:solidFill>
                            <a:srgbClr val="232C12"/>
                          </a:solidFill>
                          <a:effectLst/>
                          <a:latin typeface="+mn-lt"/>
                        </a:rPr>
                        <a:t>$26.35</a:t>
                      </a:r>
                    </a:p>
                  </a:txBody>
                  <a:tcPr marL="9525" marR="9525" marT="9525" marB="0" anchor="b">
                    <a:solidFill>
                      <a:schemeClr val="accent3">
                        <a:lumMod val="20000"/>
                        <a:lumOff val="80000"/>
                      </a:schemeClr>
                    </a:solidFill>
                  </a:tcPr>
                </a:tc>
                <a:tc>
                  <a:txBody>
                    <a:bodyPr/>
                    <a:lstStyle/>
                    <a:p>
                      <a:pPr algn="l" fontAlgn="t"/>
                      <a:r>
                        <a:rPr lang="en-US" sz="1200" b="0" i="0" u="none" strike="noStrike" dirty="0">
                          <a:solidFill>
                            <a:srgbClr val="232C12"/>
                          </a:solidFill>
                          <a:effectLst/>
                          <a:latin typeface="+mn-lt"/>
                        </a:rPr>
                        <a:t>Bachelor's degree</a:t>
                      </a:r>
                    </a:p>
                  </a:txBody>
                  <a:tcPr marL="9525" marR="9525" marT="9525" marB="0" anchor="b">
                    <a:solidFill>
                      <a:schemeClr val="accent3">
                        <a:lumMod val="20000"/>
                        <a:lumOff val="80000"/>
                      </a:schemeClr>
                    </a:solidFill>
                  </a:tcPr>
                </a:tc>
              </a:tr>
              <a:tr h="161925">
                <a:tc>
                  <a:txBody>
                    <a:bodyPr/>
                    <a:lstStyle/>
                    <a:p>
                      <a:pPr algn="ctr" fontAlgn="t"/>
                      <a:r>
                        <a:rPr lang="en-US" sz="1500" u="none" strike="noStrike" dirty="0" smtClean="0">
                          <a:solidFill>
                            <a:srgbClr val="232C12"/>
                          </a:solidFill>
                          <a:effectLst/>
                          <a:latin typeface="+mn-lt"/>
                        </a:rPr>
                        <a:t>7</a:t>
                      </a:r>
                      <a:endParaRPr lang="en-US" sz="1500" b="0" i="0" u="none" strike="noStrike" dirty="0">
                        <a:solidFill>
                          <a:srgbClr val="232C12"/>
                        </a:solidFill>
                        <a:effectLst/>
                        <a:latin typeface="+mn-lt"/>
                      </a:endParaRPr>
                    </a:p>
                  </a:txBody>
                  <a:tcPr marL="9525" marR="9525" marT="9525" marB="0" anchor="b">
                    <a:solidFill>
                      <a:schemeClr val="accent3">
                        <a:lumMod val="20000"/>
                        <a:lumOff val="80000"/>
                      </a:schemeClr>
                    </a:solidFill>
                  </a:tcPr>
                </a:tc>
                <a:tc>
                  <a:txBody>
                    <a:bodyPr/>
                    <a:lstStyle/>
                    <a:p>
                      <a:pPr algn="l" fontAlgn="t"/>
                      <a:r>
                        <a:rPr lang="en-US" sz="1400" b="0" i="0" u="none" strike="noStrike" dirty="0" smtClean="0">
                          <a:solidFill>
                            <a:srgbClr val="232C12"/>
                          </a:solidFill>
                          <a:effectLst/>
                          <a:latin typeface="+mn-lt"/>
                        </a:rPr>
                        <a:t>General </a:t>
                      </a:r>
                      <a:r>
                        <a:rPr lang="en-US" sz="1400" b="0" i="0" u="none" strike="noStrike" dirty="0">
                          <a:solidFill>
                            <a:srgbClr val="232C12"/>
                          </a:solidFill>
                          <a:effectLst/>
                          <a:latin typeface="+mn-lt"/>
                        </a:rPr>
                        <a:t>and operations managers</a:t>
                      </a:r>
                    </a:p>
                  </a:txBody>
                  <a:tcPr marL="9525" marR="9525" marT="9525" marB="0" anchor="b">
                    <a:solidFill>
                      <a:schemeClr val="accent3">
                        <a:lumMod val="20000"/>
                        <a:lumOff val="80000"/>
                      </a:schemeClr>
                    </a:solidFill>
                  </a:tcPr>
                </a:tc>
                <a:tc>
                  <a:txBody>
                    <a:bodyPr/>
                    <a:lstStyle/>
                    <a:p>
                      <a:pPr algn="ctr" fontAlgn="t"/>
                      <a:r>
                        <a:rPr lang="en-US" sz="1200" b="0" i="0" u="none" strike="noStrike">
                          <a:solidFill>
                            <a:srgbClr val="232C12"/>
                          </a:solidFill>
                          <a:effectLst/>
                          <a:latin typeface="+mn-lt"/>
                        </a:rPr>
                        <a:t>6,598</a:t>
                      </a:r>
                    </a:p>
                  </a:txBody>
                  <a:tcPr marL="9525" marR="9525" marT="9525" marB="0" anchor="b">
                    <a:solidFill>
                      <a:schemeClr val="accent3">
                        <a:lumMod val="20000"/>
                        <a:lumOff val="80000"/>
                      </a:schemeClr>
                    </a:solidFill>
                  </a:tcPr>
                </a:tc>
                <a:tc>
                  <a:txBody>
                    <a:bodyPr/>
                    <a:lstStyle/>
                    <a:p>
                      <a:pPr algn="ctr" fontAlgn="t"/>
                      <a:r>
                        <a:rPr lang="en-US" sz="1200" b="0" i="0" u="none" strike="noStrike" dirty="0">
                          <a:solidFill>
                            <a:srgbClr val="232C12"/>
                          </a:solidFill>
                          <a:effectLst/>
                          <a:latin typeface="+mn-lt"/>
                        </a:rPr>
                        <a:t>$57.30</a:t>
                      </a:r>
                    </a:p>
                  </a:txBody>
                  <a:tcPr marL="9525" marR="9525" marT="9525" marB="0" anchor="b">
                    <a:solidFill>
                      <a:schemeClr val="accent3">
                        <a:lumMod val="20000"/>
                        <a:lumOff val="80000"/>
                      </a:schemeClr>
                    </a:solidFill>
                  </a:tcPr>
                </a:tc>
                <a:tc>
                  <a:txBody>
                    <a:bodyPr/>
                    <a:lstStyle/>
                    <a:p>
                      <a:pPr algn="l" fontAlgn="t"/>
                      <a:r>
                        <a:rPr lang="en-US" sz="1200" b="0" i="0" u="none" strike="noStrike" dirty="0">
                          <a:solidFill>
                            <a:srgbClr val="232C12"/>
                          </a:solidFill>
                          <a:effectLst/>
                          <a:latin typeface="+mn-lt"/>
                        </a:rPr>
                        <a:t>Degree plus work experience</a:t>
                      </a:r>
                    </a:p>
                  </a:txBody>
                  <a:tcPr marL="9525" marR="9525" marT="9525" marB="0" anchor="b">
                    <a:solidFill>
                      <a:schemeClr val="accent3">
                        <a:lumMod val="20000"/>
                        <a:lumOff val="80000"/>
                      </a:schemeClr>
                    </a:solidFill>
                  </a:tcPr>
                </a:tc>
              </a:tr>
              <a:tr h="161925">
                <a:tc>
                  <a:txBody>
                    <a:bodyPr/>
                    <a:lstStyle/>
                    <a:p>
                      <a:pPr algn="ctr" fontAlgn="t"/>
                      <a:r>
                        <a:rPr lang="en-US" sz="1500" u="none" strike="noStrike" dirty="0" smtClean="0">
                          <a:solidFill>
                            <a:srgbClr val="232C12"/>
                          </a:solidFill>
                          <a:effectLst/>
                          <a:latin typeface="+mn-lt"/>
                        </a:rPr>
                        <a:t>8</a:t>
                      </a:r>
                      <a:endParaRPr lang="en-US" sz="1500" b="0" i="0" u="none" strike="noStrike" dirty="0">
                        <a:solidFill>
                          <a:srgbClr val="232C12"/>
                        </a:solidFill>
                        <a:effectLst/>
                        <a:latin typeface="+mn-lt"/>
                      </a:endParaRPr>
                    </a:p>
                  </a:txBody>
                  <a:tcPr marL="9525" marR="9525" marT="9525" marB="0" anchor="b">
                    <a:solidFill>
                      <a:schemeClr val="accent3">
                        <a:lumMod val="20000"/>
                        <a:lumOff val="80000"/>
                      </a:schemeClr>
                    </a:solidFill>
                  </a:tcPr>
                </a:tc>
                <a:tc>
                  <a:txBody>
                    <a:bodyPr/>
                    <a:lstStyle/>
                    <a:p>
                      <a:pPr algn="l" fontAlgn="t"/>
                      <a:r>
                        <a:rPr lang="en-US" sz="1400" b="0" i="0" u="none" strike="noStrike" dirty="0" smtClean="0">
                          <a:solidFill>
                            <a:srgbClr val="232C12"/>
                          </a:solidFill>
                          <a:effectLst/>
                          <a:latin typeface="+mn-lt"/>
                        </a:rPr>
                        <a:t>Janitors </a:t>
                      </a:r>
                      <a:r>
                        <a:rPr lang="en-US" sz="1400" b="0" i="0" u="none" strike="noStrike" dirty="0">
                          <a:solidFill>
                            <a:srgbClr val="232C12"/>
                          </a:solidFill>
                          <a:effectLst/>
                          <a:latin typeface="+mn-lt"/>
                        </a:rPr>
                        <a:t>and </a:t>
                      </a:r>
                      <a:r>
                        <a:rPr lang="en-US" sz="1400" b="0" i="0" u="none" strike="noStrike" dirty="0" smtClean="0">
                          <a:solidFill>
                            <a:srgbClr val="232C12"/>
                          </a:solidFill>
                          <a:effectLst/>
                          <a:latin typeface="+mn-lt"/>
                        </a:rPr>
                        <a:t>cleaners</a:t>
                      </a:r>
                      <a:endParaRPr lang="en-US" sz="1400" b="0" i="0" u="none" strike="noStrike" dirty="0">
                        <a:solidFill>
                          <a:srgbClr val="232C12"/>
                        </a:solidFill>
                        <a:effectLst/>
                        <a:latin typeface="+mn-lt"/>
                      </a:endParaRPr>
                    </a:p>
                  </a:txBody>
                  <a:tcPr marL="9525" marR="9525" marT="9525" marB="0" anchor="b">
                    <a:solidFill>
                      <a:schemeClr val="accent3">
                        <a:lumMod val="20000"/>
                        <a:lumOff val="80000"/>
                      </a:schemeClr>
                    </a:solidFill>
                  </a:tcPr>
                </a:tc>
                <a:tc>
                  <a:txBody>
                    <a:bodyPr/>
                    <a:lstStyle/>
                    <a:p>
                      <a:pPr algn="ctr" fontAlgn="t"/>
                      <a:r>
                        <a:rPr lang="en-US" sz="1200" b="0" i="0" u="none" strike="noStrike">
                          <a:solidFill>
                            <a:srgbClr val="232C12"/>
                          </a:solidFill>
                          <a:effectLst/>
                          <a:latin typeface="+mn-lt"/>
                        </a:rPr>
                        <a:t>6,236</a:t>
                      </a:r>
                    </a:p>
                  </a:txBody>
                  <a:tcPr marL="9525" marR="9525" marT="9525" marB="0" anchor="b">
                    <a:solidFill>
                      <a:schemeClr val="accent3">
                        <a:lumMod val="20000"/>
                        <a:lumOff val="80000"/>
                      </a:schemeClr>
                    </a:solidFill>
                  </a:tcPr>
                </a:tc>
                <a:tc>
                  <a:txBody>
                    <a:bodyPr/>
                    <a:lstStyle/>
                    <a:p>
                      <a:pPr algn="ctr" fontAlgn="t"/>
                      <a:r>
                        <a:rPr lang="en-US" sz="1200" b="0" i="0" u="none" strike="noStrike" dirty="0">
                          <a:solidFill>
                            <a:srgbClr val="232C12"/>
                          </a:solidFill>
                          <a:effectLst/>
                          <a:latin typeface="+mn-lt"/>
                        </a:rPr>
                        <a:t>$12.06</a:t>
                      </a:r>
                    </a:p>
                  </a:txBody>
                  <a:tcPr marL="9525" marR="9525" marT="9525" marB="0" anchor="b">
                    <a:solidFill>
                      <a:schemeClr val="accent3">
                        <a:lumMod val="20000"/>
                        <a:lumOff val="80000"/>
                      </a:schemeClr>
                    </a:solidFill>
                  </a:tcPr>
                </a:tc>
                <a:tc>
                  <a:txBody>
                    <a:bodyPr/>
                    <a:lstStyle/>
                    <a:p>
                      <a:pPr algn="l" fontAlgn="t"/>
                      <a:r>
                        <a:rPr lang="en-US" sz="1200" b="0" i="0" u="none" strike="noStrike" dirty="0">
                          <a:solidFill>
                            <a:srgbClr val="232C12"/>
                          </a:solidFill>
                          <a:effectLst/>
                          <a:latin typeface="+mn-lt"/>
                        </a:rPr>
                        <a:t>Short-term on-the-job training</a:t>
                      </a:r>
                    </a:p>
                  </a:txBody>
                  <a:tcPr marL="9525" marR="9525" marT="9525" marB="0" anchor="b">
                    <a:solidFill>
                      <a:schemeClr val="accent3">
                        <a:lumMod val="20000"/>
                        <a:lumOff val="80000"/>
                      </a:schemeClr>
                    </a:solidFill>
                  </a:tcPr>
                </a:tc>
              </a:tr>
              <a:tr h="161925">
                <a:tc>
                  <a:txBody>
                    <a:bodyPr/>
                    <a:lstStyle/>
                    <a:p>
                      <a:pPr algn="ctr" fontAlgn="t"/>
                      <a:r>
                        <a:rPr lang="en-US" sz="1500" u="none" strike="noStrike" dirty="0" smtClean="0">
                          <a:solidFill>
                            <a:srgbClr val="232C12"/>
                          </a:solidFill>
                          <a:effectLst/>
                          <a:latin typeface="+mn-lt"/>
                        </a:rPr>
                        <a:t>9</a:t>
                      </a:r>
                      <a:endParaRPr lang="en-US" sz="1500" b="0" i="0" u="none" strike="noStrike" dirty="0">
                        <a:solidFill>
                          <a:srgbClr val="232C12"/>
                        </a:solidFill>
                        <a:effectLst/>
                        <a:latin typeface="+mn-lt"/>
                      </a:endParaRPr>
                    </a:p>
                  </a:txBody>
                  <a:tcPr marL="9525" marR="9525" marT="9525" marB="0" anchor="b">
                    <a:solidFill>
                      <a:schemeClr val="accent3">
                        <a:lumMod val="20000"/>
                        <a:lumOff val="80000"/>
                      </a:schemeClr>
                    </a:solidFill>
                  </a:tcPr>
                </a:tc>
                <a:tc>
                  <a:txBody>
                    <a:bodyPr/>
                    <a:lstStyle/>
                    <a:p>
                      <a:pPr algn="l" fontAlgn="t"/>
                      <a:r>
                        <a:rPr lang="en-US" sz="1400" b="0" i="0" u="none" strike="noStrike" dirty="0" smtClean="0">
                          <a:solidFill>
                            <a:srgbClr val="232C12"/>
                          </a:solidFill>
                          <a:effectLst/>
                          <a:latin typeface="+mn-lt"/>
                        </a:rPr>
                        <a:t>Office </a:t>
                      </a:r>
                      <a:r>
                        <a:rPr lang="en-US" sz="1400" b="0" i="0" u="none" strike="noStrike" dirty="0">
                          <a:solidFill>
                            <a:srgbClr val="232C12"/>
                          </a:solidFill>
                          <a:effectLst/>
                          <a:latin typeface="+mn-lt"/>
                        </a:rPr>
                        <a:t>clerks, general</a:t>
                      </a:r>
                    </a:p>
                  </a:txBody>
                  <a:tcPr marL="9525" marR="9525" marT="9525" marB="0" anchor="b">
                    <a:solidFill>
                      <a:schemeClr val="accent3">
                        <a:lumMod val="20000"/>
                        <a:lumOff val="80000"/>
                      </a:schemeClr>
                    </a:solidFill>
                  </a:tcPr>
                </a:tc>
                <a:tc>
                  <a:txBody>
                    <a:bodyPr/>
                    <a:lstStyle/>
                    <a:p>
                      <a:pPr algn="ctr" fontAlgn="t"/>
                      <a:r>
                        <a:rPr lang="en-US" sz="1200" b="0" i="0" u="none" strike="noStrike">
                          <a:solidFill>
                            <a:srgbClr val="232C12"/>
                          </a:solidFill>
                          <a:effectLst/>
                          <a:latin typeface="+mn-lt"/>
                        </a:rPr>
                        <a:t>6,137</a:t>
                      </a:r>
                    </a:p>
                  </a:txBody>
                  <a:tcPr marL="9525" marR="9525" marT="9525" marB="0" anchor="b">
                    <a:solidFill>
                      <a:schemeClr val="accent3">
                        <a:lumMod val="20000"/>
                        <a:lumOff val="80000"/>
                      </a:schemeClr>
                    </a:solidFill>
                  </a:tcPr>
                </a:tc>
                <a:tc>
                  <a:txBody>
                    <a:bodyPr/>
                    <a:lstStyle/>
                    <a:p>
                      <a:pPr algn="ctr" fontAlgn="t"/>
                      <a:r>
                        <a:rPr lang="en-US" sz="1200" b="0" i="0" u="none" strike="noStrike">
                          <a:solidFill>
                            <a:srgbClr val="232C12"/>
                          </a:solidFill>
                          <a:effectLst/>
                          <a:latin typeface="+mn-lt"/>
                        </a:rPr>
                        <a:t>$15.00</a:t>
                      </a:r>
                    </a:p>
                  </a:txBody>
                  <a:tcPr marL="9525" marR="9525" marT="9525" marB="0" anchor="b">
                    <a:solidFill>
                      <a:schemeClr val="accent3">
                        <a:lumMod val="20000"/>
                        <a:lumOff val="80000"/>
                      </a:schemeClr>
                    </a:solidFill>
                  </a:tcPr>
                </a:tc>
                <a:tc>
                  <a:txBody>
                    <a:bodyPr/>
                    <a:lstStyle/>
                    <a:p>
                      <a:pPr algn="l" fontAlgn="t"/>
                      <a:r>
                        <a:rPr lang="en-US" sz="1200" b="0" i="0" u="none" strike="noStrike" dirty="0">
                          <a:solidFill>
                            <a:srgbClr val="232C12"/>
                          </a:solidFill>
                          <a:effectLst/>
                          <a:latin typeface="+mn-lt"/>
                        </a:rPr>
                        <a:t>Short-term on-the-job training</a:t>
                      </a:r>
                    </a:p>
                  </a:txBody>
                  <a:tcPr marL="9525" marR="9525" marT="9525" marB="0" anchor="b">
                    <a:solidFill>
                      <a:schemeClr val="accent3">
                        <a:lumMod val="20000"/>
                        <a:lumOff val="80000"/>
                      </a:schemeClr>
                    </a:solidFill>
                  </a:tcPr>
                </a:tc>
              </a:tr>
              <a:tr h="161925">
                <a:tc>
                  <a:txBody>
                    <a:bodyPr/>
                    <a:lstStyle/>
                    <a:p>
                      <a:pPr algn="ctr" fontAlgn="t"/>
                      <a:r>
                        <a:rPr lang="en-US" sz="1500" b="0" i="0" u="none" strike="noStrike" dirty="0" smtClean="0">
                          <a:solidFill>
                            <a:srgbClr val="232C12"/>
                          </a:solidFill>
                          <a:effectLst/>
                          <a:latin typeface="+mn-lt"/>
                        </a:rPr>
                        <a:t>10</a:t>
                      </a:r>
                      <a:endParaRPr lang="en-US" sz="1500" b="0" i="0" u="none" strike="noStrike" dirty="0">
                        <a:solidFill>
                          <a:srgbClr val="232C12"/>
                        </a:solidFill>
                        <a:effectLst/>
                        <a:latin typeface="+mn-lt"/>
                      </a:endParaRPr>
                    </a:p>
                  </a:txBody>
                  <a:tcPr marL="9525" marR="9525" marT="9525" marB="0" anchor="b">
                    <a:solidFill>
                      <a:schemeClr val="accent3">
                        <a:lumMod val="20000"/>
                        <a:lumOff val="80000"/>
                      </a:schemeClr>
                    </a:solidFill>
                  </a:tcPr>
                </a:tc>
                <a:tc>
                  <a:txBody>
                    <a:bodyPr/>
                    <a:lstStyle/>
                    <a:p>
                      <a:pPr algn="l" fontAlgn="t"/>
                      <a:r>
                        <a:rPr lang="en-US" sz="1400" b="0" i="0" u="none" strike="noStrike" dirty="0" smtClean="0">
                          <a:solidFill>
                            <a:srgbClr val="232C12"/>
                          </a:solidFill>
                          <a:effectLst/>
                          <a:latin typeface="+mn-lt"/>
                        </a:rPr>
                        <a:t>Executive </a:t>
                      </a:r>
                      <a:r>
                        <a:rPr lang="en-US" sz="1400" b="0" i="0" u="none" strike="noStrike" dirty="0">
                          <a:solidFill>
                            <a:srgbClr val="232C12"/>
                          </a:solidFill>
                          <a:effectLst/>
                          <a:latin typeface="+mn-lt"/>
                        </a:rPr>
                        <a:t>secretaries </a:t>
                      </a:r>
                      <a:r>
                        <a:rPr lang="en-US" sz="1400" b="0" i="0" u="none" strike="noStrike" dirty="0" smtClean="0">
                          <a:solidFill>
                            <a:srgbClr val="232C12"/>
                          </a:solidFill>
                          <a:effectLst/>
                          <a:latin typeface="+mn-lt"/>
                        </a:rPr>
                        <a:t>&amp; admin </a:t>
                      </a:r>
                      <a:r>
                        <a:rPr lang="en-US" sz="1400" b="0" i="0" u="none" strike="noStrike" dirty="0">
                          <a:solidFill>
                            <a:srgbClr val="232C12"/>
                          </a:solidFill>
                          <a:effectLst/>
                          <a:latin typeface="+mn-lt"/>
                        </a:rPr>
                        <a:t>assistants</a:t>
                      </a:r>
                    </a:p>
                  </a:txBody>
                  <a:tcPr marL="9525" marR="9525" marT="9525" marB="0" anchor="b">
                    <a:solidFill>
                      <a:schemeClr val="accent3">
                        <a:lumMod val="20000"/>
                        <a:lumOff val="80000"/>
                      </a:schemeClr>
                    </a:solidFill>
                  </a:tcPr>
                </a:tc>
                <a:tc>
                  <a:txBody>
                    <a:bodyPr/>
                    <a:lstStyle/>
                    <a:p>
                      <a:pPr algn="ctr" fontAlgn="t"/>
                      <a:r>
                        <a:rPr lang="en-US" sz="1200" b="0" i="0" u="none" strike="noStrike" dirty="0">
                          <a:solidFill>
                            <a:srgbClr val="232C12"/>
                          </a:solidFill>
                          <a:effectLst/>
                          <a:latin typeface="+mn-lt"/>
                        </a:rPr>
                        <a:t>5,874</a:t>
                      </a:r>
                    </a:p>
                  </a:txBody>
                  <a:tcPr marL="9525" marR="9525" marT="9525" marB="0" anchor="b">
                    <a:solidFill>
                      <a:schemeClr val="accent3">
                        <a:lumMod val="20000"/>
                        <a:lumOff val="80000"/>
                      </a:schemeClr>
                    </a:solidFill>
                  </a:tcPr>
                </a:tc>
                <a:tc>
                  <a:txBody>
                    <a:bodyPr/>
                    <a:lstStyle/>
                    <a:p>
                      <a:pPr algn="ctr" fontAlgn="t"/>
                      <a:r>
                        <a:rPr lang="en-US" sz="1200" b="0" i="0" u="none" strike="noStrike" dirty="0">
                          <a:solidFill>
                            <a:srgbClr val="232C12"/>
                          </a:solidFill>
                          <a:effectLst/>
                          <a:latin typeface="+mn-lt"/>
                        </a:rPr>
                        <a:t>$25.06</a:t>
                      </a:r>
                    </a:p>
                  </a:txBody>
                  <a:tcPr marL="9525" marR="9525" marT="9525" marB="0" anchor="b">
                    <a:solidFill>
                      <a:schemeClr val="accent3">
                        <a:lumMod val="20000"/>
                        <a:lumOff val="80000"/>
                      </a:schemeClr>
                    </a:solidFill>
                  </a:tcPr>
                </a:tc>
                <a:tc>
                  <a:txBody>
                    <a:bodyPr/>
                    <a:lstStyle/>
                    <a:p>
                      <a:pPr algn="l" fontAlgn="t"/>
                      <a:r>
                        <a:rPr lang="en-US" sz="1200" b="0" i="0" u="none" strike="noStrike" dirty="0">
                          <a:solidFill>
                            <a:srgbClr val="232C12"/>
                          </a:solidFill>
                          <a:effectLst/>
                          <a:latin typeface="+mn-lt"/>
                        </a:rPr>
                        <a:t>Work experience in a related field</a:t>
                      </a:r>
                    </a:p>
                  </a:txBody>
                  <a:tcPr marL="9525" marR="9525" marT="9525" marB="0" anchor="b">
                    <a:solidFill>
                      <a:schemeClr val="accent3">
                        <a:lumMod val="20000"/>
                        <a:lumOff val="80000"/>
                      </a:schemeClr>
                    </a:solid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517248422"/>
              </p:ext>
            </p:extLst>
          </p:nvPr>
        </p:nvGraphicFramePr>
        <p:xfrm>
          <a:off x="76200" y="4038600"/>
          <a:ext cx="8915400" cy="2604135"/>
        </p:xfrm>
        <a:graphic>
          <a:graphicData uri="http://schemas.openxmlformats.org/drawingml/2006/table">
            <a:tbl>
              <a:tblPr>
                <a:tableStyleId>{5C22544A-7EE6-4342-B048-85BDC9FD1C3A}</a:tableStyleId>
              </a:tblPr>
              <a:tblGrid>
                <a:gridCol w="495729"/>
                <a:gridCol w="3466671"/>
                <a:gridCol w="1087581"/>
                <a:gridCol w="1198419"/>
                <a:gridCol w="2667000"/>
              </a:tblGrid>
              <a:tr h="161925">
                <a:tc>
                  <a:txBody>
                    <a:bodyPr/>
                    <a:lstStyle/>
                    <a:p>
                      <a:pPr algn="ctr" fontAlgn="t"/>
                      <a:r>
                        <a:rPr lang="en-US" sz="1200" b="1" u="none" strike="noStrike" dirty="0">
                          <a:solidFill>
                            <a:schemeClr val="bg1"/>
                          </a:solidFill>
                          <a:effectLst/>
                          <a:latin typeface="+mn-lt"/>
                        </a:rPr>
                        <a:t>Rank</a:t>
                      </a:r>
                      <a:endParaRPr lang="en-US" sz="1200" b="1" i="0" u="none" strike="noStrike" dirty="0">
                        <a:solidFill>
                          <a:schemeClr val="bg1"/>
                        </a:solidFill>
                        <a:effectLst/>
                        <a:latin typeface="+mn-lt"/>
                      </a:endParaRPr>
                    </a:p>
                  </a:txBody>
                  <a:tcPr marL="9525" marR="9525" marT="9525" marB="0" anchor="b">
                    <a:solidFill>
                      <a:schemeClr val="tx2">
                        <a:lumMod val="50000"/>
                      </a:schemeClr>
                    </a:solidFill>
                  </a:tcPr>
                </a:tc>
                <a:tc>
                  <a:txBody>
                    <a:bodyPr/>
                    <a:lstStyle/>
                    <a:p>
                      <a:pPr algn="l" fontAlgn="ctr"/>
                      <a:r>
                        <a:rPr lang="en-US" sz="1200" b="1" u="none" strike="noStrike" dirty="0" smtClean="0">
                          <a:solidFill>
                            <a:schemeClr val="bg1"/>
                          </a:solidFill>
                          <a:effectLst/>
                          <a:latin typeface="+mn-lt"/>
                        </a:rPr>
                        <a:t> Occupation Title</a:t>
                      </a:r>
                      <a:endParaRPr lang="en-US" sz="1200" b="1" i="0" u="none" strike="noStrike" dirty="0">
                        <a:solidFill>
                          <a:schemeClr val="bg1"/>
                        </a:solidFill>
                        <a:effectLst/>
                        <a:latin typeface="+mn-lt"/>
                      </a:endParaRPr>
                    </a:p>
                  </a:txBody>
                  <a:tcPr marL="9525" marR="9525" marT="9525" marB="0" anchor="b">
                    <a:solidFill>
                      <a:schemeClr val="tx2">
                        <a:lumMod val="50000"/>
                      </a:schemeClr>
                    </a:solidFill>
                  </a:tcPr>
                </a:tc>
                <a:tc>
                  <a:txBody>
                    <a:bodyPr/>
                    <a:lstStyle/>
                    <a:p>
                      <a:pPr algn="ctr" fontAlgn="t"/>
                      <a:r>
                        <a:rPr lang="en-US" sz="1200" b="1" u="none" strike="noStrike" dirty="0" smtClean="0">
                          <a:solidFill>
                            <a:schemeClr val="bg1"/>
                          </a:solidFill>
                          <a:effectLst/>
                          <a:latin typeface="+mn-lt"/>
                        </a:rPr>
                        <a:t>Projected Openings</a:t>
                      </a:r>
                      <a:endParaRPr lang="en-US" sz="1200" b="1" i="0" u="none" strike="noStrike" dirty="0">
                        <a:solidFill>
                          <a:schemeClr val="bg1"/>
                        </a:solidFill>
                        <a:effectLst/>
                        <a:latin typeface="+mn-lt"/>
                      </a:endParaRPr>
                    </a:p>
                  </a:txBody>
                  <a:tcPr marL="9525" marR="9525" marT="9525" marB="0" anchor="b">
                    <a:solidFill>
                      <a:schemeClr val="tx2">
                        <a:lumMod val="50000"/>
                      </a:schemeClr>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sz="1200" b="1" u="none" strike="noStrike" dirty="0" smtClean="0">
                          <a:solidFill>
                            <a:schemeClr val="bg1"/>
                          </a:solidFill>
                          <a:effectLst/>
                          <a:latin typeface="+mn-lt"/>
                        </a:rPr>
                        <a:t>Median Hourly Wage</a:t>
                      </a:r>
                    </a:p>
                  </a:txBody>
                  <a:tcPr marL="9525" marR="9525" marT="9525" marB="0" anchor="b">
                    <a:solidFill>
                      <a:schemeClr val="tx2">
                        <a:lumMod val="50000"/>
                      </a:schemeClr>
                    </a:solidFill>
                  </a:tcPr>
                </a:tc>
                <a:tc>
                  <a:txBody>
                    <a:bodyPr/>
                    <a:lstStyle/>
                    <a:p>
                      <a:pPr algn="l" fontAlgn="t"/>
                      <a:r>
                        <a:rPr lang="en-US" sz="1200" b="1" i="0" u="none" strike="noStrike" dirty="0" smtClean="0">
                          <a:solidFill>
                            <a:schemeClr val="bg1"/>
                          </a:solidFill>
                          <a:effectLst/>
                          <a:latin typeface="+mn-lt"/>
                        </a:rPr>
                        <a:t> Educational Level</a:t>
                      </a:r>
                      <a:endParaRPr lang="en-US" sz="1200" b="1" i="0" u="none" strike="noStrike" dirty="0">
                        <a:solidFill>
                          <a:schemeClr val="bg1"/>
                        </a:solidFill>
                        <a:effectLst/>
                        <a:latin typeface="+mn-lt"/>
                      </a:endParaRPr>
                    </a:p>
                  </a:txBody>
                  <a:tcPr marL="9525" marR="9525" marT="9525" marB="0" anchor="b">
                    <a:solidFill>
                      <a:schemeClr val="tx2">
                        <a:lumMod val="50000"/>
                      </a:schemeClr>
                    </a:solidFill>
                  </a:tcPr>
                </a:tc>
              </a:tr>
              <a:tr h="161925">
                <a:tc>
                  <a:txBody>
                    <a:bodyPr/>
                    <a:lstStyle/>
                    <a:p>
                      <a:pPr algn="ctr" fontAlgn="t"/>
                      <a:r>
                        <a:rPr lang="en-US" sz="1400" u="none" strike="noStrike" dirty="0">
                          <a:solidFill>
                            <a:schemeClr val="tx2">
                              <a:lumMod val="50000"/>
                            </a:schemeClr>
                          </a:solidFill>
                          <a:effectLst/>
                          <a:latin typeface="+mn-lt"/>
                        </a:rPr>
                        <a:t>1</a:t>
                      </a:r>
                      <a:endParaRPr lang="en-US" sz="1400" b="0" i="0" u="none" strike="noStrike" dirty="0">
                        <a:solidFill>
                          <a:schemeClr val="tx2">
                            <a:lumMod val="50000"/>
                          </a:schemeClr>
                        </a:solidFill>
                        <a:effectLst/>
                        <a:latin typeface="+mn-lt"/>
                      </a:endParaRPr>
                    </a:p>
                  </a:txBody>
                  <a:tcPr marL="9525" marR="9525" marT="9525" marB="0" anchor="b">
                    <a:solidFill>
                      <a:schemeClr val="accent1">
                        <a:lumMod val="20000"/>
                        <a:lumOff val="80000"/>
                      </a:schemeClr>
                    </a:solidFill>
                  </a:tcPr>
                </a:tc>
                <a:tc>
                  <a:txBody>
                    <a:bodyPr/>
                    <a:lstStyle/>
                    <a:p>
                      <a:pPr algn="l" fontAlgn="ctr"/>
                      <a:r>
                        <a:rPr lang="en-US" sz="1400" b="0" i="0" u="none" strike="noStrike" dirty="0" smtClean="0">
                          <a:solidFill>
                            <a:schemeClr val="tx2">
                              <a:lumMod val="50000"/>
                            </a:schemeClr>
                          </a:solidFill>
                          <a:effectLst/>
                          <a:latin typeface="+mn-lt"/>
                        </a:rPr>
                        <a:t>Retail </a:t>
                      </a:r>
                      <a:r>
                        <a:rPr lang="en-US" sz="1400" b="0" i="0" u="none" strike="noStrike" dirty="0">
                          <a:solidFill>
                            <a:schemeClr val="tx2">
                              <a:lumMod val="50000"/>
                            </a:schemeClr>
                          </a:solidFill>
                          <a:effectLst/>
                          <a:latin typeface="+mn-lt"/>
                        </a:rPr>
                        <a:t>salespersons</a:t>
                      </a:r>
                    </a:p>
                  </a:txBody>
                  <a:tcPr marL="9525" marR="9525" marT="9525" marB="0" anchor="b">
                    <a:solidFill>
                      <a:schemeClr val="accent1">
                        <a:lumMod val="20000"/>
                        <a:lumOff val="80000"/>
                      </a:schemeClr>
                    </a:solidFill>
                  </a:tcPr>
                </a:tc>
                <a:tc>
                  <a:txBody>
                    <a:bodyPr/>
                    <a:lstStyle/>
                    <a:p>
                      <a:pPr algn="ctr" fontAlgn="t"/>
                      <a:r>
                        <a:rPr lang="en-US" sz="1400" b="0" i="0" u="none" strike="noStrike">
                          <a:solidFill>
                            <a:schemeClr val="tx2">
                              <a:lumMod val="50000"/>
                            </a:schemeClr>
                          </a:solidFill>
                          <a:effectLst/>
                          <a:latin typeface="+mn-lt"/>
                        </a:rPr>
                        <a:t>1,913</a:t>
                      </a:r>
                    </a:p>
                  </a:txBody>
                  <a:tcPr marL="9525" marR="9525" marT="9525" marB="0" anchor="b">
                    <a:solidFill>
                      <a:schemeClr val="accent1">
                        <a:lumMod val="20000"/>
                        <a:lumOff val="80000"/>
                      </a:schemeClr>
                    </a:solidFill>
                  </a:tcPr>
                </a:tc>
                <a:tc>
                  <a:txBody>
                    <a:bodyPr/>
                    <a:lstStyle/>
                    <a:p>
                      <a:pPr algn="ctr" fontAlgn="t"/>
                      <a:r>
                        <a:rPr lang="en-US" sz="1200" b="0" i="0" u="none" strike="noStrike" dirty="0">
                          <a:solidFill>
                            <a:schemeClr val="tx2">
                              <a:lumMod val="50000"/>
                            </a:schemeClr>
                          </a:solidFill>
                          <a:effectLst/>
                          <a:latin typeface="+mn-lt"/>
                        </a:rPr>
                        <a:t>$11.14</a:t>
                      </a:r>
                    </a:p>
                  </a:txBody>
                  <a:tcPr marL="9525" marR="9525" marT="9525" marB="0" anchor="b">
                    <a:solidFill>
                      <a:schemeClr val="accent1">
                        <a:lumMod val="20000"/>
                        <a:lumOff val="80000"/>
                      </a:schemeClr>
                    </a:solidFill>
                  </a:tcPr>
                </a:tc>
                <a:tc>
                  <a:txBody>
                    <a:bodyPr/>
                    <a:lstStyle/>
                    <a:p>
                      <a:pPr algn="l" fontAlgn="t"/>
                      <a:r>
                        <a:rPr lang="en-US" sz="1200" b="0" i="0" u="none" strike="noStrike" dirty="0">
                          <a:solidFill>
                            <a:schemeClr val="tx2">
                              <a:lumMod val="50000"/>
                            </a:schemeClr>
                          </a:solidFill>
                          <a:effectLst/>
                          <a:latin typeface="+mn-lt"/>
                        </a:rPr>
                        <a:t>Short-term on-the-job training</a:t>
                      </a:r>
                    </a:p>
                  </a:txBody>
                  <a:tcPr marL="9525" marR="9525" marT="9525" marB="0" anchor="b">
                    <a:solidFill>
                      <a:schemeClr val="accent1">
                        <a:lumMod val="20000"/>
                        <a:lumOff val="80000"/>
                      </a:schemeClr>
                    </a:solidFill>
                  </a:tcPr>
                </a:tc>
              </a:tr>
              <a:tr h="161925">
                <a:tc>
                  <a:txBody>
                    <a:bodyPr/>
                    <a:lstStyle/>
                    <a:p>
                      <a:pPr algn="ctr" fontAlgn="t"/>
                      <a:r>
                        <a:rPr lang="en-US" sz="1400" u="none" strike="noStrike" dirty="0">
                          <a:solidFill>
                            <a:schemeClr val="tx2">
                              <a:lumMod val="50000"/>
                            </a:schemeClr>
                          </a:solidFill>
                          <a:effectLst/>
                          <a:latin typeface="+mn-lt"/>
                        </a:rPr>
                        <a:t>2</a:t>
                      </a:r>
                      <a:endParaRPr lang="en-US" sz="1400" b="0" i="0" u="none" strike="noStrike" dirty="0">
                        <a:solidFill>
                          <a:schemeClr val="tx2">
                            <a:lumMod val="50000"/>
                          </a:schemeClr>
                        </a:solidFill>
                        <a:effectLst/>
                        <a:latin typeface="+mn-lt"/>
                      </a:endParaRPr>
                    </a:p>
                  </a:txBody>
                  <a:tcPr marL="9525" marR="9525" marT="9525" marB="0" anchor="b">
                    <a:solidFill>
                      <a:schemeClr val="accent1">
                        <a:lumMod val="20000"/>
                        <a:lumOff val="80000"/>
                      </a:schemeClr>
                    </a:solidFill>
                  </a:tcPr>
                </a:tc>
                <a:tc>
                  <a:txBody>
                    <a:bodyPr/>
                    <a:lstStyle/>
                    <a:p>
                      <a:pPr algn="l" fontAlgn="ctr"/>
                      <a:r>
                        <a:rPr lang="en-US" sz="1400" b="0" i="0" u="none" strike="noStrike" dirty="0" smtClean="0">
                          <a:solidFill>
                            <a:schemeClr val="tx2">
                              <a:lumMod val="50000"/>
                            </a:schemeClr>
                          </a:solidFill>
                          <a:effectLst/>
                          <a:latin typeface="+mn-lt"/>
                        </a:rPr>
                        <a:t>Real </a:t>
                      </a:r>
                      <a:r>
                        <a:rPr lang="en-US" sz="1400" b="0" i="0" u="none" strike="noStrike" dirty="0">
                          <a:solidFill>
                            <a:schemeClr val="tx2">
                              <a:lumMod val="50000"/>
                            </a:schemeClr>
                          </a:solidFill>
                          <a:effectLst/>
                          <a:latin typeface="+mn-lt"/>
                        </a:rPr>
                        <a:t>estate sales agents</a:t>
                      </a:r>
                    </a:p>
                  </a:txBody>
                  <a:tcPr marL="9525" marR="9525" marT="9525" marB="0" anchor="b">
                    <a:solidFill>
                      <a:schemeClr val="accent1">
                        <a:lumMod val="20000"/>
                        <a:lumOff val="80000"/>
                      </a:schemeClr>
                    </a:solidFill>
                  </a:tcPr>
                </a:tc>
                <a:tc>
                  <a:txBody>
                    <a:bodyPr/>
                    <a:lstStyle/>
                    <a:p>
                      <a:pPr algn="ctr" fontAlgn="t"/>
                      <a:r>
                        <a:rPr lang="en-US" sz="1400" b="0" i="0" u="none" strike="noStrike">
                          <a:solidFill>
                            <a:schemeClr val="tx2">
                              <a:lumMod val="50000"/>
                            </a:schemeClr>
                          </a:solidFill>
                          <a:effectLst/>
                          <a:latin typeface="+mn-lt"/>
                        </a:rPr>
                        <a:t>1,913</a:t>
                      </a:r>
                    </a:p>
                  </a:txBody>
                  <a:tcPr marL="9525" marR="9525" marT="9525" marB="0" anchor="b">
                    <a:solidFill>
                      <a:schemeClr val="accent1">
                        <a:lumMod val="20000"/>
                        <a:lumOff val="80000"/>
                      </a:schemeClr>
                    </a:solidFill>
                  </a:tcPr>
                </a:tc>
                <a:tc>
                  <a:txBody>
                    <a:bodyPr/>
                    <a:lstStyle/>
                    <a:p>
                      <a:pPr algn="ctr" fontAlgn="t"/>
                      <a:r>
                        <a:rPr lang="en-US" sz="1200" b="0" i="0" u="none" strike="noStrike" dirty="0">
                          <a:solidFill>
                            <a:schemeClr val="tx2">
                              <a:lumMod val="50000"/>
                            </a:schemeClr>
                          </a:solidFill>
                          <a:effectLst/>
                          <a:latin typeface="+mn-lt"/>
                        </a:rPr>
                        <a:t>$8.49</a:t>
                      </a:r>
                    </a:p>
                  </a:txBody>
                  <a:tcPr marL="9525" marR="9525" marT="9525" marB="0" anchor="b">
                    <a:solidFill>
                      <a:schemeClr val="accent1">
                        <a:lumMod val="20000"/>
                        <a:lumOff val="80000"/>
                      </a:schemeClr>
                    </a:solidFill>
                  </a:tcPr>
                </a:tc>
                <a:tc>
                  <a:txBody>
                    <a:bodyPr/>
                    <a:lstStyle/>
                    <a:p>
                      <a:pPr algn="l" fontAlgn="t"/>
                      <a:r>
                        <a:rPr lang="en-US" sz="1200" b="0" i="0" u="none" strike="noStrike" dirty="0">
                          <a:solidFill>
                            <a:schemeClr val="tx2">
                              <a:lumMod val="50000"/>
                            </a:schemeClr>
                          </a:solidFill>
                          <a:effectLst/>
                          <a:latin typeface="+mn-lt"/>
                        </a:rPr>
                        <a:t>Postsecondary vocational award</a:t>
                      </a:r>
                    </a:p>
                  </a:txBody>
                  <a:tcPr marL="9525" marR="9525" marT="9525" marB="0" anchor="b">
                    <a:solidFill>
                      <a:schemeClr val="accent1">
                        <a:lumMod val="20000"/>
                        <a:lumOff val="80000"/>
                      </a:schemeClr>
                    </a:solidFill>
                  </a:tcPr>
                </a:tc>
              </a:tr>
              <a:tr h="161925">
                <a:tc>
                  <a:txBody>
                    <a:bodyPr/>
                    <a:lstStyle/>
                    <a:p>
                      <a:pPr algn="ctr" fontAlgn="t"/>
                      <a:r>
                        <a:rPr lang="en-US" sz="1400" u="none" strike="noStrike" dirty="0">
                          <a:solidFill>
                            <a:schemeClr val="tx2">
                              <a:lumMod val="50000"/>
                            </a:schemeClr>
                          </a:solidFill>
                          <a:effectLst/>
                          <a:latin typeface="+mn-lt"/>
                        </a:rPr>
                        <a:t>3</a:t>
                      </a:r>
                      <a:endParaRPr lang="en-US" sz="1400" b="0" i="0" u="none" strike="noStrike" dirty="0">
                        <a:solidFill>
                          <a:schemeClr val="tx2">
                            <a:lumMod val="50000"/>
                          </a:schemeClr>
                        </a:solidFill>
                        <a:effectLst/>
                        <a:latin typeface="+mn-lt"/>
                      </a:endParaRPr>
                    </a:p>
                  </a:txBody>
                  <a:tcPr marL="9525" marR="9525" marT="9525" marB="0" anchor="b">
                    <a:solidFill>
                      <a:schemeClr val="accent1">
                        <a:lumMod val="20000"/>
                        <a:lumOff val="80000"/>
                      </a:schemeClr>
                    </a:solidFill>
                  </a:tcPr>
                </a:tc>
                <a:tc>
                  <a:txBody>
                    <a:bodyPr/>
                    <a:lstStyle/>
                    <a:p>
                      <a:pPr algn="l" fontAlgn="ctr"/>
                      <a:r>
                        <a:rPr lang="en-US" sz="1400" b="0" i="0" u="none" strike="noStrike" dirty="0" smtClean="0">
                          <a:solidFill>
                            <a:schemeClr val="tx2">
                              <a:lumMod val="50000"/>
                            </a:schemeClr>
                          </a:solidFill>
                          <a:effectLst/>
                          <a:latin typeface="+mn-lt"/>
                        </a:rPr>
                        <a:t>Cashiers</a:t>
                      </a:r>
                      <a:r>
                        <a:rPr lang="en-US" sz="1400" b="0" i="0" u="none" strike="noStrike" dirty="0">
                          <a:solidFill>
                            <a:schemeClr val="tx2">
                              <a:lumMod val="50000"/>
                            </a:schemeClr>
                          </a:solidFill>
                          <a:effectLst/>
                          <a:latin typeface="+mn-lt"/>
                        </a:rPr>
                        <a:t>, except gaming</a:t>
                      </a:r>
                    </a:p>
                  </a:txBody>
                  <a:tcPr marL="9525" marR="9525" marT="9525" marB="0" anchor="b">
                    <a:solidFill>
                      <a:schemeClr val="accent1">
                        <a:lumMod val="20000"/>
                        <a:lumOff val="80000"/>
                      </a:schemeClr>
                    </a:solidFill>
                  </a:tcPr>
                </a:tc>
                <a:tc>
                  <a:txBody>
                    <a:bodyPr/>
                    <a:lstStyle/>
                    <a:p>
                      <a:pPr algn="ctr" fontAlgn="t"/>
                      <a:r>
                        <a:rPr lang="en-US" sz="1400" b="0" i="0" u="none" strike="noStrike">
                          <a:solidFill>
                            <a:schemeClr val="tx2">
                              <a:lumMod val="50000"/>
                            </a:schemeClr>
                          </a:solidFill>
                          <a:effectLst/>
                          <a:latin typeface="+mn-lt"/>
                        </a:rPr>
                        <a:t>1,870</a:t>
                      </a:r>
                    </a:p>
                  </a:txBody>
                  <a:tcPr marL="9525" marR="9525" marT="9525" marB="0" anchor="b">
                    <a:solidFill>
                      <a:schemeClr val="accent1">
                        <a:lumMod val="20000"/>
                        <a:lumOff val="80000"/>
                      </a:schemeClr>
                    </a:solidFill>
                  </a:tcPr>
                </a:tc>
                <a:tc>
                  <a:txBody>
                    <a:bodyPr/>
                    <a:lstStyle/>
                    <a:p>
                      <a:pPr algn="ctr" fontAlgn="t"/>
                      <a:r>
                        <a:rPr lang="en-US" sz="1200" b="0" i="0" u="none" strike="noStrike" dirty="0">
                          <a:solidFill>
                            <a:schemeClr val="tx2">
                              <a:lumMod val="50000"/>
                            </a:schemeClr>
                          </a:solidFill>
                          <a:effectLst/>
                          <a:latin typeface="+mn-lt"/>
                        </a:rPr>
                        <a:t>$10.93</a:t>
                      </a:r>
                    </a:p>
                  </a:txBody>
                  <a:tcPr marL="9525" marR="9525" marT="9525" marB="0" anchor="b">
                    <a:solidFill>
                      <a:schemeClr val="accent1">
                        <a:lumMod val="20000"/>
                        <a:lumOff val="80000"/>
                      </a:schemeClr>
                    </a:solidFill>
                  </a:tcPr>
                </a:tc>
                <a:tc>
                  <a:txBody>
                    <a:bodyPr/>
                    <a:lstStyle/>
                    <a:p>
                      <a:pPr algn="l" fontAlgn="t"/>
                      <a:r>
                        <a:rPr lang="en-US" sz="1200" b="0" i="0" u="none" strike="noStrike" dirty="0">
                          <a:solidFill>
                            <a:schemeClr val="tx2">
                              <a:lumMod val="50000"/>
                            </a:schemeClr>
                          </a:solidFill>
                          <a:effectLst/>
                          <a:latin typeface="+mn-lt"/>
                        </a:rPr>
                        <a:t>Short-term on-the-job training</a:t>
                      </a:r>
                    </a:p>
                  </a:txBody>
                  <a:tcPr marL="9525" marR="9525" marT="9525" marB="0" anchor="b">
                    <a:solidFill>
                      <a:schemeClr val="accent1">
                        <a:lumMod val="20000"/>
                        <a:lumOff val="80000"/>
                      </a:schemeClr>
                    </a:solidFill>
                  </a:tcPr>
                </a:tc>
              </a:tr>
              <a:tr h="161925">
                <a:tc>
                  <a:txBody>
                    <a:bodyPr/>
                    <a:lstStyle/>
                    <a:p>
                      <a:pPr algn="ctr" fontAlgn="t"/>
                      <a:r>
                        <a:rPr lang="en-US" sz="1400" u="none" strike="noStrike" dirty="0">
                          <a:solidFill>
                            <a:schemeClr val="tx2">
                              <a:lumMod val="50000"/>
                            </a:schemeClr>
                          </a:solidFill>
                          <a:effectLst/>
                          <a:latin typeface="+mn-lt"/>
                        </a:rPr>
                        <a:t>4</a:t>
                      </a:r>
                      <a:endParaRPr lang="en-US" sz="1400" b="0" i="0" u="none" strike="noStrike" dirty="0">
                        <a:solidFill>
                          <a:schemeClr val="tx2">
                            <a:lumMod val="50000"/>
                          </a:schemeClr>
                        </a:solidFill>
                        <a:effectLst/>
                        <a:latin typeface="+mn-lt"/>
                      </a:endParaRPr>
                    </a:p>
                  </a:txBody>
                  <a:tcPr marL="9525" marR="9525" marT="9525" marB="0" anchor="b">
                    <a:solidFill>
                      <a:schemeClr val="accent1">
                        <a:lumMod val="20000"/>
                        <a:lumOff val="80000"/>
                      </a:schemeClr>
                    </a:solidFill>
                  </a:tcPr>
                </a:tc>
                <a:tc>
                  <a:txBody>
                    <a:bodyPr/>
                    <a:lstStyle/>
                    <a:p>
                      <a:pPr algn="l" fontAlgn="ctr"/>
                      <a:r>
                        <a:rPr lang="en-US" sz="1400" b="0" i="0" u="none" strike="noStrike" dirty="0" smtClean="0">
                          <a:solidFill>
                            <a:schemeClr val="tx2">
                              <a:lumMod val="50000"/>
                            </a:schemeClr>
                          </a:solidFill>
                          <a:effectLst/>
                          <a:latin typeface="+mn-lt"/>
                        </a:rPr>
                        <a:t>Waiters </a:t>
                      </a:r>
                      <a:r>
                        <a:rPr lang="en-US" sz="1400" b="0" i="0" u="none" strike="noStrike" dirty="0">
                          <a:solidFill>
                            <a:schemeClr val="tx2">
                              <a:lumMod val="50000"/>
                            </a:schemeClr>
                          </a:solidFill>
                          <a:effectLst/>
                          <a:latin typeface="+mn-lt"/>
                        </a:rPr>
                        <a:t>and waitresses</a:t>
                      </a:r>
                    </a:p>
                  </a:txBody>
                  <a:tcPr marL="9525" marR="9525" marT="9525" marB="0" anchor="b">
                    <a:solidFill>
                      <a:schemeClr val="accent1">
                        <a:lumMod val="20000"/>
                        <a:lumOff val="80000"/>
                      </a:schemeClr>
                    </a:solidFill>
                  </a:tcPr>
                </a:tc>
                <a:tc>
                  <a:txBody>
                    <a:bodyPr/>
                    <a:lstStyle/>
                    <a:p>
                      <a:pPr algn="ctr" fontAlgn="t"/>
                      <a:r>
                        <a:rPr lang="en-US" sz="1400" b="0" i="0" u="none" strike="noStrike" dirty="0">
                          <a:solidFill>
                            <a:schemeClr val="tx2">
                              <a:lumMod val="50000"/>
                            </a:schemeClr>
                          </a:solidFill>
                          <a:effectLst/>
                          <a:latin typeface="+mn-lt"/>
                        </a:rPr>
                        <a:t>1,779</a:t>
                      </a:r>
                    </a:p>
                  </a:txBody>
                  <a:tcPr marL="9525" marR="9525" marT="9525" marB="0" anchor="b">
                    <a:solidFill>
                      <a:schemeClr val="accent1">
                        <a:lumMod val="20000"/>
                        <a:lumOff val="80000"/>
                      </a:schemeClr>
                    </a:solidFill>
                  </a:tcPr>
                </a:tc>
                <a:tc>
                  <a:txBody>
                    <a:bodyPr/>
                    <a:lstStyle/>
                    <a:p>
                      <a:pPr algn="ctr" fontAlgn="t"/>
                      <a:r>
                        <a:rPr lang="en-US" sz="1200" b="0" i="0" u="none" strike="noStrike" dirty="0">
                          <a:solidFill>
                            <a:schemeClr val="tx2">
                              <a:lumMod val="50000"/>
                            </a:schemeClr>
                          </a:solidFill>
                          <a:effectLst/>
                          <a:latin typeface="+mn-lt"/>
                        </a:rPr>
                        <a:t>$9.13</a:t>
                      </a:r>
                    </a:p>
                  </a:txBody>
                  <a:tcPr marL="9525" marR="9525" marT="9525" marB="0" anchor="b">
                    <a:solidFill>
                      <a:schemeClr val="accent1">
                        <a:lumMod val="20000"/>
                        <a:lumOff val="80000"/>
                      </a:schemeClr>
                    </a:solidFill>
                  </a:tcPr>
                </a:tc>
                <a:tc>
                  <a:txBody>
                    <a:bodyPr/>
                    <a:lstStyle/>
                    <a:p>
                      <a:pPr algn="l" fontAlgn="t"/>
                      <a:r>
                        <a:rPr lang="en-US" sz="1200" b="0" i="0" u="none" strike="noStrike" dirty="0">
                          <a:solidFill>
                            <a:schemeClr val="tx2">
                              <a:lumMod val="50000"/>
                            </a:schemeClr>
                          </a:solidFill>
                          <a:effectLst/>
                          <a:latin typeface="+mn-lt"/>
                        </a:rPr>
                        <a:t>Short-term on-the-job training</a:t>
                      </a:r>
                    </a:p>
                  </a:txBody>
                  <a:tcPr marL="9525" marR="9525" marT="9525" marB="0" anchor="b">
                    <a:solidFill>
                      <a:schemeClr val="accent1">
                        <a:lumMod val="20000"/>
                        <a:lumOff val="80000"/>
                      </a:schemeClr>
                    </a:solidFill>
                  </a:tcPr>
                </a:tc>
              </a:tr>
              <a:tr h="161925">
                <a:tc>
                  <a:txBody>
                    <a:bodyPr/>
                    <a:lstStyle/>
                    <a:p>
                      <a:pPr algn="ctr" fontAlgn="t"/>
                      <a:r>
                        <a:rPr lang="en-US" sz="1400" u="none" strike="noStrike" dirty="0">
                          <a:solidFill>
                            <a:schemeClr val="tx2">
                              <a:lumMod val="50000"/>
                            </a:schemeClr>
                          </a:solidFill>
                          <a:effectLst/>
                          <a:latin typeface="+mn-lt"/>
                        </a:rPr>
                        <a:t>5</a:t>
                      </a:r>
                      <a:endParaRPr lang="en-US" sz="1400" b="0" i="0" u="none" strike="noStrike" dirty="0">
                        <a:solidFill>
                          <a:schemeClr val="tx2">
                            <a:lumMod val="50000"/>
                          </a:schemeClr>
                        </a:solidFill>
                        <a:effectLst/>
                        <a:latin typeface="+mn-lt"/>
                      </a:endParaRPr>
                    </a:p>
                  </a:txBody>
                  <a:tcPr marL="9525" marR="9525" marT="9525" marB="0" anchor="b">
                    <a:solidFill>
                      <a:schemeClr val="accent1">
                        <a:lumMod val="20000"/>
                        <a:lumOff val="80000"/>
                      </a:schemeClr>
                    </a:solidFill>
                  </a:tcPr>
                </a:tc>
                <a:tc>
                  <a:txBody>
                    <a:bodyPr/>
                    <a:lstStyle/>
                    <a:p>
                      <a:pPr algn="l" fontAlgn="ctr"/>
                      <a:r>
                        <a:rPr lang="en-US" sz="1400" b="0" i="0" u="none" strike="noStrike" dirty="0" smtClean="0">
                          <a:solidFill>
                            <a:schemeClr val="tx2">
                              <a:lumMod val="50000"/>
                            </a:schemeClr>
                          </a:solidFill>
                          <a:effectLst/>
                          <a:latin typeface="+mn-lt"/>
                        </a:rPr>
                        <a:t>Managers</a:t>
                      </a:r>
                      <a:r>
                        <a:rPr lang="en-US" sz="1400" b="0" i="0" u="none" strike="noStrike" dirty="0">
                          <a:solidFill>
                            <a:schemeClr val="tx2">
                              <a:lumMod val="50000"/>
                            </a:schemeClr>
                          </a:solidFill>
                          <a:effectLst/>
                          <a:latin typeface="+mn-lt"/>
                        </a:rPr>
                        <a:t>, all other</a:t>
                      </a:r>
                    </a:p>
                  </a:txBody>
                  <a:tcPr marL="9525" marR="9525" marT="9525" marB="0" anchor="b">
                    <a:solidFill>
                      <a:schemeClr val="accent1">
                        <a:lumMod val="20000"/>
                        <a:lumOff val="80000"/>
                      </a:schemeClr>
                    </a:solidFill>
                  </a:tcPr>
                </a:tc>
                <a:tc>
                  <a:txBody>
                    <a:bodyPr/>
                    <a:lstStyle/>
                    <a:p>
                      <a:pPr algn="ctr" fontAlgn="t"/>
                      <a:r>
                        <a:rPr lang="en-US" sz="1400" b="0" i="0" u="none" strike="noStrike">
                          <a:solidFill>
                            <a:schemeClr val="tx2">
                              <a:lumMod val="50000"/>
                            </a:schemeClr>
                          </a:solidFill>
                          <a:effectLst/>
                          <a:latin typeface="+mn-lt"/>
                        </a:rPr>
                        <a:t>1,699</a:t>
                      </a:r>
                    </a:p>
                  </a:txBody>
                  <a:tcPr marL="9525" marR="9525" marT="9525" marB="0" anchor="b">
                    <a:solidFill>
                      <a:schemeClr val="accent1">
                        <a:lumMod val="20000"/>
                        <a:lumOff val="80000"/>
                      </a:schemeClr>
                    </a:solidFill>
                  </a:tcPr>
                </a:tc>
                <a:tc>
                  <a:txBody>
                    <a:bodyPr/>
                    <a:lstStyle/>
                    <a:p>
                      <a:pPr algn="ctr" fontAlgn="t"/>
                      <a:r>
                        <a:rPr lang="en-US" sz="1200" b="0" i="0" u="none" strike="noStrike" dirty="0">
                          <a:solidFill>
                            <a:schemeClr val="tx2">
                              <a:lumMod val="50000"/>
                            </a:schemeClr>
                          </a:solidFill>
                          <a:effectLst/>
                          <a:latin typeface="+mn-lt"/>
                        </a:rPr>
                        <a:t>$25.28</a:t>
                      </a:r>
                    </a:p>
                  </a:txBody>
                  <a:tcPr marL="9525" marR="9525" marT="9525" marB="0" anchor="b">
                    <a:solidFill>
                      <a:schemeClr val="accent1">
                        <a:lumMod val="20000"/>
                        <a:lumOff val="80000"/>
                      </a:schemeClr>
                    </a:solidFill>
                  </a:tcPr>
                </a:tc>
                <a:tc>
                  <a:txBody>
                    <a:bodyPr/>
                    <a:lstStyle/>
                    <a:p>
                      <a:pPr algn="l" fontAlgn="t"/>
                      <a:r>
                        <a:rPr lang="en-US" sz="1200" b="0" i="0" u="none" strike="noStrike" dirty="0">
                          <a:solidFill>
                            <a:schemeClr val="tx2">
                              <a:lumMod val="50000"/>
                            </a:schemeClr>
                          </a:solidFill>
                          <a:effectLst/>
                          <a:latin typeface="+mn-lt"/>
                        </a:rPr>
                        <a:t>Work experience in a related field</a:t>
                      </a:r>
                    </a:p>
                  </a:txBody>
                  <a:tcPr marL="9525" marR="9525" marT="9525" marB="0" anchor="b">
                    <a:solidFill>
                      <a:schemeClr val="accent1">
                        <a:lumMod val="20000"/>
                        <a:lumOff val="80000"/>
                      </a:schemeClr>
                    </a:solidFill>
                  </a:tcPr>
                </a:tc>
              </a:tr>
              <a:tr h="161925">
                <a:tc>
                  <a:txBody>
                    <a:bodyPr/>
                    <a:lstStyle/>
                    <a:p>
                      <a:pPr algn="ctr" fontAlgn="t"/>
                      <a:r>
                        <a:rPr lang="en-US" sz="1400" u="none" strike="noStrike" dirty="0">
                          <a:solidFill>
                            <a:schemeClr val="tx2">
                              <a:lumMod val="50000"/>
                            </a:schemeClr>
                          </a:solidFill>
                          <a:effectLst/>
                          <a:latin typeface="+mn-lt"/>
                        </a:rPr>
                        <a:t>6</a:t>
                      </a:r>
                      <a:endParaRPr lang="en-US" sz="1400" b="0" i="0" u="none" strike="noStrike" dirty="0">
                        <a:solidFill>
                          <a:schemeClr val="tx2">
                            <a:lumMod val="50000"/>
                          </a:schemeClr>
                        </a:solidFill>
                        <a:effectLst/>
                        <a:latin typeface="+mn-lt"/>
                      </a:endParaRPr>
                    </a:p>
                  </a:txBody>
                  <a:tcPr marL="9525" marR="9525" marT="9525" marB="0" anchor="b">
                    <a:solidFill>
                      <a:schemeClr val="accent1">
                        <a:lumMod val="20000"/>
                        <a:lumOff val="80000"/>
                      </a:schemeClr>
                    </a:solidFill>
                  </a:tcPr>
                </a:tc>
                <a:tc>
                  <a:txBody>
                    <a:bodyPr/>
                    <a:lstStyle/>
                    <a:p>
                      <a:pPr algn="l" fontAlgn="ctr"/>
                      <a:r>
                        <a:rPr lang="en-US" sz="1400" b="0" i="0" u="none" strike="noStrike" dirty="0" smtClean="0">
                          <a:solidFill>
                            <a:schemeClr val="tx2">
                              <a:lumMod val="50000"/>
                            </a:schemeClr>
                          </a:solidFill>
                          <a:effectLst/>
                          <a:latin typeface="+mn-lt"/>
                        </a:rPr>
                        <a:t>Personal </a:t>
                      </a:r>
                      <a:r>
                        <a:rPr lang="en-US" sz="1400" b="0" i="0" u="none" strike="noStrike" dirty="0">
                          <a:solidFill>
                            <a:schemeClr val="tx2">
                              <a:lumMod val="50000"/>
                            </a:schemeClr>
                          </a:solidFill>
                          <a:effectLst/>
                          <a:latin typeface="+mn-lt"/>
                        </a:rPr>
                        <a:t>financial advisors</a:t>
                      </a:r>
                    </a:p>
                  </a:txBody>
                  <a:tcPr marL="9525" marR="9525" marT="9525" marB="0" anchor="b">
                    <a:solidFill>
                      <a:schemeClr val="accent1">
                        <a:lumMod val="20000"/>
                        <a:lumOff val="80000"/>
                      </a:schemeClr>
                    </a:solidFill>
                  </a:tcPr>
                </a:tc>
                <a:tc>
                  <a:txBody>
                    <a:bodyPr/>
                    <a:lstStyle/>
                    <a:p>
                      <a:pPr algn="ctr" fontAlgn="t"/>
                      <a:r>
                        <a:rPr lang="en-US" sz="1400" b="0" i="0" u="none" strike="noStrike">
                          <a:solidFill>
                            <a:schemeClr val="tx2">
                              <a:lumMod val="50000"/>
                            </a:schemeClr>
                          </a:solidFill>
                          <a:effectLst/>
                          <a:latin typeface="+mn-lt"/>
                        </a:rPr>
                        <a:t>1,671</a:t>
                      </a:r>
                    </a:p>
                  </a:txBody>
                  <a:tcPr marL="9525" marR="9525" marT="9525" marB="0" anchor="b">
                    <a:solidFill>
                      <a:schemeClr val="accent1">
                        <a:lumMod val="20000"/>
                        <a:lumOff val="80000"/>
                      </a:schemeClr>
                    </a:solidFill>
                  </a:tcPr>
                </a:tc>
                <a:tc>
                  <a:txBody>
                    <a:bodyPr/>
                    <a:lstStyle/>
                    <a:p>
                      <a:pPr algn="ctr" fontAlgn="t"/>
                      <a:r>
                        <a:rPr lang="en-US" sz="1200" b="0" i="0" u="none" strike="noStrike" dirty="0">
                          <a:solidFill>
                            <a:schemeClr val="tx2">
                              <a:lumMod val="50000"/>
                            </a:schemeClr>
                          </a:solidFill>
                          <a:effectLst/>
                          <a:latin typeface="+mn-lt"/>
                        </a:rPr>
                        <a:t>$26.35</a:t>
                      </a:r>
                    </a:p>
                  </a:txBody>
                  <a:tcPr marL="9525" marR="9525" marT="9525" marB="0" anchor="b">
                    <a:solidFill>
                      <a:schemeClr val="accent1">
                        <a:lumMod val="20000"/>
                        <a:lumOff val="80000"/>
                      </a:schemeClr>
                    </a:solidFill>
                  </a:tcPr>
                </a:tc>
                <a:tc>
                  <a:txBody>
                    <a:bodyPr/>
                    <a:lstStyle/>
                    <a:p>
                      <a:pPr algn="l" fontAlgn="t"/>
                      <a:r>
                        <a:rPr lang="en-US" sz="1200" b="0" i="0" u="none" strike="noStrike" dirty="0">
                          <a:solidFill>
                            <a:schemeClr val="tx2">
                              <a:lumMod val="50000"/>
                            </a:schemeClr>
                          </a:solidFill>
                          <a:effectLst/>
                          <a:latin typeface="+mn-lt"/>
                        </a:rPr>
                        <a:t>Bachelor's degree</a:t>
                      </a:r>
                    </a:p>
                  </a:txBody>
                  <a:tcPr marL="9525" marR="9525" marT="9525" marB="0" anchor="b">
                    <a:solidFill>
                      <a:schemeClr val="accent1">
                        <a:lumMod val="20000"/>
                        <a:lumOff val="80000"/>
                      </a:schemeClr>
                    </a:solidFill>
                  </a:tcPr>
                </a:tc>
              </a:tr>
              <a:tr h="161925">
                <a:tc>
                  <a:txBody>
                    <a:bodyPr/>
                    <a:lstStyle/>
                    <a:p>
                      <a:pPr algn="ctr" fontAlgn="t"/>
                      <a:r>
                        <a:rPr lang="en-US" sz="1400" u="none" strike="noStrike" dirty="0">
                          <a:solidFill>
                            <a:schemeClr val="tx2">
                              <a:lumMod val="50000"/>
                            </a:schemeClr>
                          </a:solidFill>
                          <a:effectLst/>
                          <a:latin typeface="+mn-lt"/>
                        </a:rPr>
                        <a:t>7</a:t>
                      </a:r>
                      <a:endParaRPr lang="en-US" sz="1400" b="0" i="0" u="none" strike="noStrike" dirty="0">
                        <a:solidFill>
                          <a:schemeClr val="tx2">
                            <a:lumMod val="50000"/>
                          </a:schemeClr>
                        </a:solidFill>
                        <a:effectLst/>
                        <a:latin typeface="+mn-lt"/>
                      </a:endParaRPr>
                    </a:p>
                  </a:txBody>
                  <a:tcPr marL="9525" marR="9525" marT="9525" marB="0" anchor="b">
                    <a:solidFill>
                      <a:schemeClr val="accent1">
                        <a:lumMod val="20000"/>
                        <a:lumOff val="80000"/>
                      </a:schemeClr>
                    </a:solidFill>
                  </a:tcPr>
                </a:tc>
                <a:tc>
                  <a:txBody>
                    <a:bodyPr/>
                    <a:lstStyle/>
                    <a:p>
                      <a:pPr algn="l" fontAlgn="ctr"/>
                      <a:r>
                        <a:rPr lang="en-US" sz="1400" b="0" i="0" u="none" strike="noStrike" dirty="0" smtClean="0">
                          <a:solidFill>
                            <a:schemeClr val="tx2">
                              <a:lumMod val="50000"/>
                            </a:schemeClr>
                          </a:solidFill>
                          <a:effectLst/>
                          <a:latin typeface="+mn-lt"/>
                        </a:rPr>
                        <a:t>Management </a:t>
                      </a:r>
                      <a:r>
                        <a:rPr lang="en-US" sz="1400" b="0" i="0" u="none" strike="noStrike" dirty="0">
                          <a:solidFill>
                            <a:schemeClr val="tx2">
                              <a:lumMod val="50000"/>
                            </a:schemeClr>
                          </a:solidFill>
                          <a:effectLst/>
                          <a:latin typeface="+mn-lt"/>
                        </a:rPr>
                        <a:t>analysts</a:t>
                      </a:r>
                    </a:p>
                  </a:txBody>
                  <a:tcPr marL="9525" marR="9525" marT="9525" marB="0" anchor="b">
                    <a:solidFill>
                      <a:schemeClr val="accent1">
                        <a:lumMod val="20000"/>
                        <a:lumOff val="80000"/>
                      </a:schemeClr>
                    </a:solidFill>
                  </a:tcPr>
                </a:tc>
                <a:tc>
                  <a:txBody>
                    <a:bodyPr/>
                    <a:lstStyle/>
                    <a:p>
                      <a:pPr algn="ctr" fontAlgn="t"/>
                      <a:r>
                        <a:rPr lang="en-US" sz="1400" b="0" i="0" u="none" strike="noStrike">
                          <a:solidFill>
                            <a:schemeClr val="tx2">
                              <a:lumMod val="50000"/>
                            </a:schemeClr>
                          </a:solidFill>
                          <a:effectLst/>
                          <a:latin typeface="+mn-lt"/>
                        </a:rPr>
                        <a:t>1,612</a:t>
                      </a:r>
                    </a:p>
                  </a:txBody>
                  <a:tcPr marL="9525" marR="9525" marT="9525" marB="0" anchor="b">
                    <a:solidFill>
                      <a:schemeClr val="accent1">
                        <a:lumMod val="20000"/>
                        <a:lumOff val="80000"/>
                      </a:schemeClr>
                    </a:solidFill>
                  </a:tcPr>
                </a:tc>
                <a:tc>
                  <a:txBody>
                    <a:bodyPr/>
                    <a:lstStyle/>
                    <a:p>
                      <a:pPr algn="ctr" fontAlgn="t"/>
                      <a:r>
                        <a:rPr lang="en-US" sz="1200" b="0" i="0" u="none" strike="noStrike" dirty="0">
                          <a:solidFill>
                            <a:schemeClr val="tx2">
                              <a:lumMod val="50000"/>
                            </a:schemeClr>
                          </a:solidFill>
                          <a:effectLst/>
                          <a:latin typeface="+mn-lt"/>
                        </a:rPr>
                        <a:t>$31.11</a:t>
                      </a:r>
                    </a:p>
                  </a:txBody>
                  <a:tcPr marL="9525" marR="9525" marT="9525" marB="0" anchor="b">
                    <a:solidFill>
                      <a:schemeClr val="accent1">
                        <a:lumMod val="20000"/>
                        <a:lumOff val="80000"/>
                      </a:schemeClr>
                    </a:solidFill>
                  </a:tcPr>
                </a:tc>
                <a:tc>
                  <a:txBody>
                    <a:bodyPr/>
                    <a:lstStyle/>
                    <a:p>
                      <a:pPr algn="l" fontAlgn="t"/>
                      <a:r>
                        <a:rPr lang="en-US" sz="1200" b="0" i="0" u="none" strike="noStrike" dirty="0">
                          <a:solidFill>
                            <a:schemeClr val="tx2">
                              <a:lumMod val="50000"/>
                            </a:schemeClr>
                          </a:solidFill>
                          <a:effectLst/>
                          <a:latin typeface="+mn-lt"/>
                        </a:rPr>
                        <a:t>Degree plus work experience</a:t>
                      </a:r>
                    </a:p>
                  </a:txBody>
                  <a:tcPr marL="9525" marR="9525" marT="9525" marB="0" anchor="b">
                    <a:solidFill>
                      <a:schemeClr val="accent1">
                        <a:lumMod val="20000"/>
                        <a:lumOff val="80000"/>
                      </a:schemeClr>
                    </a:solidFill>
                  </a:tcPr>
                </a:tc>
              </a:tr>
              <a:tr h="161925">
                <a:tc>
                  <a:txBody>
                    <a:bodyPr/>
                    <a:lstStyle/>
                    <a:p>
                      <a:pPr algn="ctr" fontAlgn="t"/>
                      <a:r>
                        <a:rPr lang="en-US" sz="1400" u="none" strike="noStrike" dirty="0">
                          <a:solidFill>
                            <a:schemeClr val="tx2">
                              <a:lumMod val="50000"/>
                            </a:schemeClr>
                          </a:solidFill>
                          <a:effectLst/>
                          <a:latin typeface="+mn-lt"/>
                        </a:rPr>
                        <a:t>8</a:t>
                      </a:r>
                      <a:endParaRPr lang="en-US" sz="1400" b="0" i="0" u="none" strike="noStrike" dirty="0">
                        <a:solidFill>
                          <a:schemeClr val="tx2">
                            <a:lumMod val="50000"/>
                          </a:schemeClr>
                        </a:solidFill>
                        <a:effectLst/>
                        <a:latin typeface="+mn-lt"/>
                      </a:endParaRPr>
                    </a:p>
                  </a:txBody>
                  <a:tcPr marL="9525" marR="9525" marT="9525" marB="0" anchor="b">
                    <a:solidFill>
                      <a:schemeClr val="accent1">
                        <a:lumMod val="20000"/>
                        <a:lumOff val="80000"/>
                      </a:schemeClr>
                    </a:solidFill>
                  </a:tcPr>
                </a:tc>
                <a:tc>
                  <a:txBody>
                    <a:bodyPr/>
                    <a:lstStyle/>
                    <a:p>
                      <a:pPr algn="l" fontAlgn="ctr"/>
                      <a:r>
                        <a:rPr lang="en-US" sz="1400" b="0" i="0" u="none" strike="noStrike" dirty="0" smtClean="0">
                          <a:solidFill>
                            <a:schemeClr val="tx2">
                              <a:lumMod val="50000"/>
                            </a:schemeClr>
                          </a:solidFill>
                          <a:effectLst/>
                          <a:latin typeface="+mn-lt"/>
                        </a:rPr>
                        <a:t>Securities</a:t>
                      </a:r>
                      <a:r>
                        <a:rPr lang="en-US" sz="1400" b="0" i="0" u="none" strike="noStrike" dirty="0">
                          <a:solidFill>
                            <a:schemeClr val="tx2">
                              <a:lumMod val="50000"/>
                            </a:schemeClr>
                          </a:solidFill>
                          <a:effectLst/>
                          <a:latin typeface="+mn-lt"/>
                        </a:rPr>
                        <a:t>, commodities, and </a:t>
                      </a:r>
                      <a:r>
                        <a:rPr lang="en-US" sz="1400" b="0" i="0" u="none" strike="noStrike" dirty="0" smtClean="0">
                          <a:solidFill>
                            <a:schemeClr val="tx2">
                              <a:lumMod val="50000"/>
                            </a:schemeClr>
                          </a:solidFill>
                          <a:effectLst/>
                          <a:latin typeface="+mn-lt"/>
                        </a:rPr>
                        <a:t>sales </a:t>
                      </a:r>
                      <a:r>
                        <a:rPr lang="en-US" sz="1400" b="0" i="0" u="none" strike="noStrike" dirty="0">
                          <a:solidFill>
                            <a:schemeClr val="tx2">
                              <a:lumMod val="50000"/>
                            </a:schemeClr>
                          </a:solidFill>
                          <a:effectLst/>
                          <a:latin typeface="+mn-lt"/>
                        </a:rPr>
                        <a:t>agents</a:t>
                      </a:r>
                    </a:p>
                  </a:txBody>
                  <a:tcPr marL="9525" marR="9525" marT="9525" marB="0" anchor="b">
                    <a:solidFill>
                      <a:schemeClr val="accent1">
                        <a:lumMod val="20000"/>
                        <a:lumOff val="80000"/>
                      </a:schemeClr>
                    </a:solidFill>
                  </a:tcPr>
                </a:tc>
                <a:tc>
                  <a:txBody>
                    <a:bodyPr/>
                    <a:lstStyle/>
                    <a:p>
                      <a:pPr algn="ctr" fontAlgn="t"/>
                      <a:r>
                        <a:rPr lang="en-US" sz="1400" b="0" i="0" u="none" strike="noStrike">
                          <a:solidFill>
                            <a:schemeClr val="tx2">
                              <a:lumMod val="50000"/>
                            </a:schemeClr>
                          </a:solidFill>
                          <a:effectLst/>
                          <a:latin typeface="+mn-lt"/>
                        </a:rPr>
                        <a:t>1,560</a:t>
                      </a:r>
                    </a:p>
                  </a:txBody>
                  <a:tcPr marL="9525" marR="9525" marT="9525" marB="0" anchor="b">
                    <a:solidFill>
                      <a:schemeClr val="accent1">
                        <a:lumMod val="20000"/>
                        <a:lumOff val="80000"/>
                      </a:schemeClr>
                    </a:solidFill>
                  </a:tcPr>
                </a:tc>
                <a:tc>
                  <a:txBody>
                    <a:bodyPr/>
                    <a:lstStyle/>
                    <a:p>
                      <a:pPr algn="ctr" fontAlgn="t"/>
                      <a:r>
                        <a:rPr lang="en-US" sz="1200" b="0" i="0" u="none" strike="noStrike" dirty="0">
                          <a:solidFill>
                            <a:schemeClr val="tx2">
                              <a:lumMod val="50000"/>
                            </a:schemeClr>
                          </a:solidFill>
                          <a:effectLst/>
                          <a:latin typeface="+mn-lt"/>
                        </a:rPr>
                        <a:t>$28.32</a:t>
                      </a:r>
                    </a:p>
                  </a:txBody>
                  <a:tcPr marL="9525" marR="9525" marT="9525" marB="0" anchor="b">
                    <a:solidFill>
                      <a:schemeClr val="accent1">
                        <a:lumMod val="20000"/>
                        <a:lumOff val="80000"/>
                      </a:schemeClr>
                    </a:solidFill>
                  </a:tcPr>
                </a:tc>
                <a:tc>
                  <a:txBody>
                    <a:bodyPr/>
                    <a:lstStyle/>
                    <a:p>
                      <a:pPr algn="l" fontAlgn="t"/>
                      <a:r>
                        <a:rPr lang="en-US" sz="1200" b="0" i="0" u="none" strike="noStrike" dirty="0">
                          <a:solidFill>
                            <a:schemeClr val="tx2">
                              <a:lumMod val="50000"/>
                            </a:schemeClr>
                          </a:solidFill>
                          <a:effectLst/>
                          <a:latin typeface="+mn-lt"/>
                        </a:rPr>
                        <a:t>Bachelor's degree</a:t>
                      </a:r>
                    </a:p>
                  </a:txBody>
                  <a:tcPr marL="9525" marR="9525" marT="9525" marB="0" anchor="b">
                    <a:solidFill>
                      <a:schemeClr val="accent1">
                        <a:lumMod val="20000"/>
                        <a:lumOff val="80000"/>
                      </a:schemeClr>
                    </a:solidFill>
                  </a:tcPr>
                </a:tc>
              </a:tr>
              <a:tr h="161925">
                <a:tc>
                  <a:txBody>
                    <a:bodyPr/>
                    <a:lstStyle/>
                    <a:p>
                      <a:pPr algn="ctr" fontAlgn="t"/>
                      <a:r>
                        <a:rPr lang="en-US" sz="1400" u="none" strike="noStrike" dirty="0" smtClean="0">
                          <a:solidFill>
                            <a:schemeClr val="tx2">
                              <a:lumMod val="50000"/>
                            </a:schemeClr>
                          </a:solidFill>
                          <a:effectLst/>
                          <a:latin typeface="+mn-lt"/>
                        </a:rPr>
                        <a:t>9</a:t>
                      </a:r>
                      <a:endParaRPr lang="en-US" sz="1400" b="0" i="0" u="none" strike="noStrike" dirty="0">
                        <a:solidFill>
                          <a:schemeClr val="tx2">
                            <a:lumMod val="50000"/>
                          </a:schemeClr>
                        </a:solidFill>
                        <a:effectLst/>
                        <a:latin typeface="+mn-lt"/>
                      </a:endParaRPr>
                    </a:p>
                  </a:txBody>
                  <a:tcPr marL="9525" marR="9525" marT="9525" marB="0" anchor="b">
                    <a:solidFill>
                      <a:schemeClr val="accent1">
                        <a:lumMod val="20000"/>
                        <a:lumOff val="80000"/>
                      </a:schemeClr>
                    </a:solidFill>
                  </a:tcPr>
                </a:tc>
                <a:tc>
                  <a:txBody>
                    <a:bodyPr/>
                    <a:lstStyle/>
                    <a:p>
                      <a:pPr algn="l" fontAlgn="ctr"/>
                      <a:r>
                        <a:rPr lang="en-US" sz="1400" b="0" i="0" u="none" strike="noStrike" dirty="0" smtClean="0">
                          <a:solidFill>
                            <a:schemeClr val="tx2">
                              <a:lumMod val="50000"/>
                            </a:schemeClr>
                          </a:solidFill>
                          <a:effectLst/>
                          <a:latin typeface="+mn-lt"/>
                        </a:rPr>
                        <a:t>Computer </a:t>
                      </a:r>
                      <a:r>
                        <a:rPr lang="en-US" sz="1400" b="0" i="0" u="none" strike="noStrike" dirty="0">
                          <a:solidFill>
                            <a:schemeClr val="tx2">
                              <a:lumMod val="50000"/>
                            </a:schemeClr>
                          </a:solidFill>
                          <a:effectLst/>
                          <a:latin typeface="+mn-lt"/>
                        </a:rPr>
                        <a:t>software engineers, applications</a:t>
                      </a:r>
                    </a:p>
                  </a:txBody>
                  <a:tcPr marL="9525" marR="9525" marT="9525" marB="0" anchor="b">
                    <a:solidFill>
                      <a:schemeClr val="accent1">
                        <a:lumMod val="20000"/>
                        <a:lumOff val="80000"/>
                      </a:schemeClr>
                    </a:solidFill>
                  </a:tcPr>
                </a:tc>
                <a:tc>
                  <a:txBody>
                    <a:bodyPr/>
                    <a:lstStyle/>
                    <a:p>
                      <a:pPr algn="ctr" fontAlgn="t"/>
                      <a:r>
                        <a:rPr lang="en-US" sz="1400" b="0" i="0" u="none" strike="noStrike">
                          <a:solidFill>
                            <a:schemeClr val="tx2">
                              <a:lumMod val="50000"/>
                            </a:schemeClr>
                          </a:solidFill>
                          <a:effectLst/>
                          <a:latin typeface="+mn-lt"/>
                        </a:rPr>
                        <a:t>1,168</a:t>
                      </a:r>
                    </a:p>
                  </a:txBody>
                  <a:tcPr marL="9525" marR="9525" marT="9525" marB="0" anchor="b">
                    <a:solidFill>
                      <a:schemeClr val="accent1">
                        <a:lumMod val="20000"/>
                        <a:lumOff val="80000"/>
                      </a:schemeClr>
                    </a:solidFill>
                  </a:tcPr>
                </a:tc>
                <a:tc>
                  <a:txBody>
                    <a:bodyPr/>
                    <a:lstStyle/>
                    <a:p>
                      <a:pPr algn="ctr" fontAlgn="t"/>
                      <a:r>
                        <a:rPr lang="en-US" sz="1200" b="0" i="0" u="none" strike="noStrike" dirty="0">
                          <a:solidFill>
                            <a:schemeClr val="tx2">
                              <a:lumMod val="50000"/>
                            </a:schemeClr>
                          </a:solidFill>
                          <a:effectLst/>
                          <a:latin typeface="+mn-lt"/>
                        </a:rPr>
                        <a:t>$48.80</a:t>
                      </a:r>
                    </a:p>
                  </a:txBody>
                  <a:tcPr marL="9525" marR="9525" marT="9525" marB="0" anchor="b">
                    <a:solidFill>
                      <a:schemeClr val="accent1">
                        <a:lumMod val="20000"/>
                        <a:lumOff val="80000"/>
                      </a:schemeClr>
                    </a:solidFill>
                  </a:tcPr>
                </a:tc>
                <a:tc>
                  <a:txBody>
                    <a:bodyPr/>
                    <a:lstStyle/>
                    <a:p>
                      <a:pPr algn="l" fontAlgn="t"/>
                      <a:r>
                        <a:rPr lang="en-US" sz="1200" b="0" i="0" u="none" strike="noStrike" dirty="0">
                          <a:solidFill>
                            <a:schemeClr val="tx2">
                              <a:lumMod val="50000"/>
                            </a:schemeClr>
                          </a:solidFill>
                          <a:effectLst/>
                          <a:latin typeface="+mn-lt"/>
                        </a:rPr>
                        <a:t>Bachelor's degree</a:t>
                      </a:r>
                    </a:p>
                  </a:txBody>
                  <a:tcPr marL="9525" marR="9525" marT="9525" marB="0" anchor="b">
                    <a:solidFill>
                      <a:schemeClr val="accent1">
                        <a:lumMod val="20000"/>
                        <a:lumOff val="80000"/>
                      </a:schemeClr>
                    </a:solidFill>
                  </a:tcPr>
                </a:tc>
              </a:tr>
              <a:tr h="161925">
                <a:tc>
                  <a:txBody>
                    <a:bodyPr/>
                    <a:lstStyle/>
                    <a:p>
                      <a:pPr algn="ctr" fontAlgn="t"/>
                      <a:r>
                        <a:rPr lang="en-US" sz="1400" b="0" i="0" u="none" strike="noStrike" dirty="0" smtClean="0">
                          <a:solidFill>
                            <a:schemeClr val="tx2">
                              <a:lumMod val="50000"/>
                            </a:schemeClr>
                          </a:solidFill>
                          <a:effectLst/>
                          <a:latin typeface="+mn-lt"/>
                        </a:rPr>
                        <a:t>10</a:t>
                      </a:r>
                    </a:p>
                  </a:txBody>
                  <a:tcPr marL="9525" marR="9525" marT="9525" marB="0" anchor="b">
                    <a:solidFill>
                      <a:schemeClr val="accent1">
                        <a:lumMod val="20000"/>
                        <a:lumOff val="80000"/>
                      </a:schemeClr>
                    </a:solidFill>
                  </a:tcPr>
                </a:tc>
                <a:tc>
                  <a:txBody>
                    <a:bodyPr/>
                    <a:lstStyle/>
                    <a:p>
                      <a:pPr algn="l" fontAlgn="ctr"/>
                      <a:r>
                        <a:rPr lang="en-US" sz="1400" b="0" i="0" u="none" strike="noStrike" dirty="0" smtClean="0">
                          <a:solidFill>
                            <a:schemeClr val="tx2">
                              <a:lumMod val="50000"/>
                            </a:schemeClr>
                          </a:solidFill>
                          <a:effectLst/>
                          <a:latin typeface="+mn-lt"/>
                        </a:rPr>
                        <a:t>Child </a:t>
                      </a:r>
                      <a:r>
                        <a:rPr lang="en-US" sz="1400" b="0" i="0" u="none" strike="noStrike" dirty="0">
                          <a:solidFill>
                            <a:schemeClr val="tx2">
                              <a:lumMod val="50000"/>
                            </a:schemeClr>
                          </a:solidFill>
                          <a:effectLst/>
                          <a:latin typeface="+mn-lt"/>
                        </a:rPr>
                        <a:t>care workers</a:t>
                      </a:r>
                    </a:p>
                  </a:txBody>
                  <a:tcPr marL="9525" marR="9525" marT="9525" marB="0" anchor="b">
                    <a:solidFill>
                      <a:schemeClr val="accent1">
                        <a:lumMod val="20000"/>
                        <a:lumOff val="80000"/>
                      </a:schemeClr>
                    </a:solidFill>
                  </a:tcPr>
                </a:tc>
                <a:tc>
                  <a:txBody>
                    <a:bodyPr/>
                    <a:lstStyle/>
                    <a:p>
                      <a:pPr algn="ctr" fontAlgn="t"/>
                      <a:r>
                        <a:rPr lang="en-US" sz="1400" b="0" i="0" u="none" strike="noStrike" dirty="0">
                          <a:solidFill>
                            <a:schemeClr val="tx2">
                              <a:lumMod val="50000"/>
                            </a:schemeClr>
                          </a:solidFill>
                          <a:effectLst/>
                          <a:latin typeface="+mn-lt"/>
                        </a:rPr>
                        <a:t>1,081</a:t>
                      </a:r>
                    </a:p>
                  </a:txBody>
                  <a:tcPr marL="9525" marR="9525" marT="9525" marB="0" anchor="b">
                    <a:solidFill>
                      <a:schemeClr val="accent1">
                        <a:lumMod val="20000"/>
                        <a:lumOff val="80000"/>
                      </a:schemeClr>
                    </a:solidFill>
                  </a:tcPr>
                </a:tc>
                <a:tc>
                  <a:txBody>
                    <a:bodyPr/>
                    <a:lstStyle/>
                    <a:p>
                      <a:pPr algn="ctr" fontAlgn="t"/>
                      <a:r>
                        <a:rPr lang="en-US" sz="1200" b="0" i="0" u="none" strike="noStrike" dirty="0">
                          <a:solidFill>
                            <a:schemeClr val="tx2">
                              <a:lumMod val="50000"/>
                            </a:schemeClr>
                          </a:solidFill>
                          <a:effectLst/>
                          <a:latin typeface="+mn-lt"/>
                        </a:rPr>
                        <a:t>$11.71</a:t>
                      </a:r>
                    </a:p>
                  </a:txBody>
                  <a:tcPr marL="9525" marR="9525" marT="9525" marB="0" anchor="b">
                    <a:solidFill>
                      <a:schemeClr val="accent1">
                        <a:lumMod val="20000"/>
                        <a:lumOff val="80000"/>
                      </a:schemeClr>
                    </a:solidFill>
                  </a:tcPr>
                </a:tc>
                <a:tc>
                  <a:txBody>
                    <a:bodyPr/>
                    <a:lstStyle/>
                    <a:p>
                      <a:pPr algn="l" fontAlgn="t"/>
                      <a:r>
                        <a:rPr lang="en-US" sz="1200" b="0" i="0" u="none" strike="noStrike" dirty="0">
                          <a:solidFill>
                            <a:schemeClr val="tx2">
                              <a:lumMod val="50000"/>
                            </a:schemeClr>
                          </a:solidFill>
                          <a:effectLst/>
                          <a:latin typeface="+mn-lt"/>
                        </a:rPr>
                        <a:t>Short-term on-the-job training</a:t>
                      </a:r>
                    </a:p>
                  </a:txBody>
                  <a:tcPr marL="9525" marR="9525" marT="9525" marB="0" anchor="b">
                    <a:solidFill>
                      <a:schemeClr val="accent1">
                        <a:lumMod val="20000"/>
                        <a:lumOff val="80000"/>
                      </a:schemeClr>
                    </a:solidFill>
                  </a:tcPr>
                </a:tc>
              </a:tr>
            </a:tbl>
          </a:graphicData>
        </a:graphic>
      </p:graphicFrame>
    </p:spTree>
    <p:extLst>
      <p:ext uri="{BB962C8B-B14F-4D97-AF65-F5344CB8AC3E}">
        <p14:creationId xmlns:p14="http://schemas.microsoft.com/office/powerpoint/2010/main" val="2804162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
            <a:ext cx="9144000" cy="923330"/>
          </a:xfrm>
          <a:prstGeom prst="rect">
            <a:avLst/>
          </a:prstGeom>
          <a:noFill/>
        </p:spPr>
        <p:txBody>
          <a:bodyPr wrap="square" rtlCol="0">
            <a:spAutoFit/>
          </a:bodyPr>
          <a:lstStyle/>
          <a:p>
            <a:pPr algn="ctr"/>
            <a:r>
              <a:rPr lang="en-US" sz="5400" dirty="0" smtClean="0"/>
              <a:t>Level 4 Summary</a:t>
            </a:r>
            <a:endParaRPr lang="en-US" sz="5400" dirty="0"/>
          </a:p>
        </p:txBody>
      </p:sp>
      <p:sp>
        <p:nvSpPr>
          <p:cNvPr id="3" name="TextBox 2"/>
          <p:cNvSpPr txBox="1"/>
          <p:nvPr/>
        </p:nvSpPr>
        <p:spPr>
          <a:xfrm>
            <a:off x="457200" y="1308318"/>
            <a:ext cx="8305800" cy="1692771"/>
          </a:xfrm>
          <a:prstGeom prst="rect">
            <a:avLst/>
          </a:prstGeom>
          <a:noFill/>
        </p:spPr>
        <p:txBody>
          <a:bodyPr wrap="square" rtlCol="0">
            <a:spAutoFit/>
          </a:bodyPr>
          <a:lstStyle/>
          <a:p>
            <a:pPr marL="342900" indent="-342900">
              <a:buFont typeface="+mj-lt"/>
              <a:buAutoNum type="arabicPeriod"/>
            </a:pPr>
            <a:r>
              <a:rPr lang="en-US" sz="2400" dirty="0" smtClean="0"/>
              <a:t>Once again we see that growth is largely a function of size (the largest </a:t>
            </a:r>
            <a:r>
              <a:rPr lang="en-US" sz="2400" dirty="0" err="1" smtClean="0"/>
              <a:t>occs</a:t>
            </a:r>
            <a:r>
              <a:rPr lang="en-US" sz="2400" dirty="0" smtClean="0"/>
              <a:t> have the most openings) </a:t>
            </a:r>
          </a:p>
          <a:p>
            <a:pPr marL="342900" indent="-342900">
              <a:buFont typeface="+mj-lt"/>
              <a:buAutoNum type="arabicPeriod"/>
            </a:pPr>
            <a:r>
              <a:rPr lang="en-US" sz="2400" dirty="0" smtClean="0"/>
              <a:t>Both </a:t>
            </a:r>
            <a:r>
              <a:rPr lang="en-US" sz="2400" smtClean="0"/>
              <a:t>top 10 lists </a:t>
            </a:r>
            <a:r>
              <a:rPr lang="en-US" sz="2400" dirty="0" smtClean="0"/>
              <a:t>have a mix of low skill/wage and high skill/wage jobs </a:t>
            </a:r>
          </a:p>
          <a:p>
            <a:pPr marL="342900" indent="-342900">
              <a:buFont typeface="+mj-lt"/>
              <a:buAutoNum type="arabicPeriod"/>
            </a:pPr>
            <a:endParaRPr lang="en-US" sz="800" dirty="0" smtClean="0"/>
          </a:p>
        </p:txBody>
      </p:sp>
      <p:sp>
        <p:nvSpPr>
          <p:cNvPr id="8" name="TextBox 7"/>
          <p:cNvSpPr txBox="1"/>
          <p:nvPr/>
        </p:nvSpPr>
        <p:spPr>
          <a:xfrm>
            <a:off x="0" y="3897630"/>
            <a:ext cx="9144000" cy="769441"/>
          </a:xfrm>
          <a:prstGeom prst="rect">
            <a:avLst/>
          </a:prstGeom>
          <a:noFill/>
        </p:spPr>
        <p:txBody>
          <a:bodyPr wrap="square" rtlCol="0">
            <a:spAutoFit/>
          </a:bodyPr>
          <a:lstStyle/>
          <a:p>
            <a:pPr algn="ctr"/>
            <a:r>
              <a:rPr lang="en-US" sz="4400" dirty="0" smtClean="0"/>
              <a:t>Next Step</a:t>
            </a:r>
            <a:endParaRPr lang="en-US" sz="4400" dirty="0"/>
          </a:p>
        </p:txBody>
      </p:sp>
      <p:sp>
        <p:nvSpPr>
          <p:cNvPr id="11" name="TextBox 10"/>
          <p:cNvSpPr txBox="1"/>
          <p:nvPr/>
        </p:nvSpPr>
        <p:spPr>
          <a:xfrm>
            <a:off x="609600" y="4819471"/>
            <a:ext cx="7772400" cy="1200329"/>
          </a:xfrm>
          <a:prstGeom prst="rect">
            <a:avLst/>
          </a:prstGeom>
          <a:noFill/>
        </p:spPr>
        <p:txBody>
          <a:bodyPr wrap="square" rtlCol="0">
            <a:spAutoFit/>
          </a:bodyPr>
          <a:lstStyle/>
          <a:p>
            <a:r>
              <a:rPr lang="en-US" sz="2400" dirty="0" smtClean="0"/>
              <a:t>Can we use the education and  skill level information to help us group the occupations into meaningful cohorts?</a:t>
            </a:r>
          </a:p>
          <a:p>
            <a:pPr marL="800100" lvl="1" indent="-342900">
              <a:buFont typeface="+mj-lt"/>
              <a:buAutoNum type="alphaUcPeriod"/>
            </a:pPr>
            <a:endParaRPr lang="en-US" sz="2400" dirty="0"/>
          </a:p>
        </p:txBody>
      </p:sp>
    </p:spTree>
    <p:extLst>
      <p:ext uri="{BB962C8B-B14F-4D97-AF65-F5344CB8AC3E}">
        <p14:creationId xmlns:p14="http://schemas.microsoft.com/office/powerpoint/2010/main" val="186193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518020749"/>
              </p:ext>
            </p:extLst>
          </p:nvPr>
        </p:nvGraphicFramePr>
        <p:xfrm>
          <a:off x="304800" y="1371600"/>
          <a:ext cx="8458200" cy="4038600"/>
        </p:xfrm>
        <a:graphic>
          <a:graphicData uri="http://schemas.openxmlformats.org/drawingml/2006/table">
            <a:tbl>
              <a:tblPr/>
              <a:tblGrid>
                <a:gridCol w="2597400"/>
                <a:gridCol w="1172160"/>
                <a:gridCol w="1172160"/>
                <a:gridCol w="1172160"/>
                <a:gridCol w="1172160"/>
                <a:gridCol w="1172160"/>
              </a:tblGrid>
              <a:tr h="1346200">
                <a:tc>
                  <a:txBody>
                    <a:bodyPr/>
                    <a:lstStyle/>
                    <a:p>
                      <a:pPr algn="l" fontAlgn="b"/>
                      <a:r>
                        <a:rPr lang="en-US" sz="1600" b="1" i="0" u="none" strike="noStrike" dirty="0">
                          <a:solidFill>
                            <a:srgbClr val="FFFFFF"/>
                          </a:solidFill>
                          <a:effectLst/>
                          <a:latin typeface="+mn-lt"/>
                        </a:rPr>
                        <a:t>Worker Education Level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244062"/>
                    </a:solidFill>
                  </a:tcPr>
                </a:tc>
                <a:tc>
                  <a:txBody>
                    <a:bodyPr/>
                    <a:lstStyle/>
                    <a:p>
                      <a:pPr algn="ctr" fontAlgn="b"/>
                      <a:r>
                        <a:rPr lang="en-US" sz="1400" b="1" i="0" u="none" strike="noStrike" dirty="0">
                          <a:solidFill>
                            <a:srgbClr val="FFFFFF"/>
                          </a:solidFill>
                          <a:effectLst/>
                          <a:latin typeface="+mn-lt"/>
                        </a:rPr>
                        <a:t>Total </a:t>
                      </a:r>
                      <a:endParaRPr lang="en-US" sz="1400" b="1" i="0" u="none" strike="noStrike" dirty="0" smtClean="0">
                        <a:solidFill>
                          <a:srgbClr val="FFFFFF"/>
                        </a:solidFill>
                        <a:effectLst/>
                        <a:latin typeface="+mn-lt"/>
                      </a:endParaRPr>
                    </a:p>
                    <a:p>
                      <a:pPr algn="ctr" fontAlgn="b"/>
                      <a:r>
                        <a:rPr lang="en-US" sz="1400" b="1" i="0" u="none" strike="noStrike" dirty="0" smtClean="0">
                          <a:solidFill>
                            <a:srgbClr val="FFFFFF"/>
                          </a:solidFill>
                          <a:effectLst/>
                          <a:latin typeface="+mn-lt"/>
                        </a:rPr>
                        <a:t>Current </a:t>
                      </a:r>
                    </a:p>
                    <a:p>
                      <a:pPr algn="ctr" fontAlgn="b"/>
                      <a:r>
                        <a:rPr lang="en-US" sz="1400" b="1" i="0" u="none" strike="noStrike" dirty="0" smtClean="0">
                          <a:solidFill>
                            <a:srgbClr val="FFFFFF"/>
                          </a:solidFill>
                          <a:effectLst/>
                          <a:latin typeface="+mn-lt"/>
                        </a:rPr>
                        <a:t>2012</a:t>
                      </a:r>
                    </a:p>
                    <a:p>
                      <a:pPr algn="ctr" fontAlgn="b"/>
                      <a:r>
                        <a:rPr lang="en-US" sz="1400" b="1" i="0" u="none" strike="noStrike" dirty="0" smtClean="0">
                          <a:solidFill>
                            <a:srgbClr val="FFFFFF"/>
                          </a:solidFill>
                          <a:effectLst/>
                          <a:latin typeface="+mn-lt"/>
                        </a:rPr>
                        <a:t>Employment</a:t>
                      </a:r>
                      <a:endParaRPr lang="en-US" sz="1400" b="1" i="0" u="none" strike="noStrike" dirty="0">
                        <a:solidFill>
                          <a:srgbClr val="FFFFFF"/>
                        </a:solidFill>
                        <a:effectLst/>
                        <a:latin typeface="+mn-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244062"/>
                    </a:solidFill>
                  </a:tcPr>
                </a:tc>
                <a:tc>
                  <a:txBody>
                    <a:bodyPr/>
                    <a:lstStyle/>
                    <a:p>
                      <a:pPr algn="ctr" fontAlgn="b"/>
                      <a:r>
                        <a:rPr lang="en-US" sz="1400" b="1" i="0" u="none" strike="noStrike" dirty="0">
                          <a:solidFill>
                            <a:srgbClr val="FFFFFF"/>
                          </a:solidFill>
                          <a:effectLst/>
                          <a:latin typeface="+mn-lt"/>
                        </a:rPr>
                        <a:t>Percent of </a:t>
                      </a:r>
                      <a:endParaRPr lang="en-US" sz="1400" b="1" i="0" u="none" strike="noStrike" dirty="0" smtClean="0">
                        <a:solidFill>
                          <a:srgbClr val="FFFFFF"/>
                        </a:solidFill>
                        <a:effectLst/>
                        <a:latin typeface="+mn-lt"/>
                      </a:endParaRPr>
                    </a:p>
                    <a:p>
                      <a:pPr algn="ctr" fontAlgn="b"/>
                      <a:r>
                        <a:rPr lang="en-US" sz="1400" b="1" i="0" u="none" strike="noStrike" dirty="0" smtClean="0">
                          <a:solidFill>
                            <a:srgbClr val="FFFFFF"/>
                          </a:solidFill>
                          <a:effectLst/>
                          <a:latin typeface="+mn-lt"/>
                        </a:rPr>
                        <a:t>Total </a:t>
                      </a:r>
                    </a:p>
                    <a:p>
                      <a:pPr algn="ctr" fontAlgn="b"/>
                      <a:r>
                        <a:rPr lang="en-US" sz="1400" b="1" i="0" u="none" strike="noStrike" dirty="0" smtClean="0">
                          <a:solidFill>
                            <a:srgbClr val="FFFFFF"/>
                          </a:solidFill>
                          <a:effectLst/>
                          <a:latin typeface="+mn-lt"/>
                        </a:rPr>
                        <a:t>Current </a:t>
                      </a:r>
                    </a:p>
                    <a:p>
                      <a:pPr algn="ctr" fontAlgn="b"/>
                      <a:r>
                        <a:rPr lang="en-US" sz="1400" b="1" i="0" u="none" strike="noStrike" dirty="0" smtClean="0">
                          <a:solidFill>
                            <a:srgbClr val="FFFFFF"/>
                          </a:solidFill>
                          <a:effectLst/>
                          <a:latin typeface="+mn-lt"/>
                        </a:rPr>
                        <a:t>2012</a:t>
                      </a:r>
                    </a:p>
                    <a:p>
                      <a:pPr algn="ctr" fontAlgn="b"/>
                      <a:r>
                        <a:rPr lang="en-US" sz="1400" b="1" i="0" u="none" strike="noStrike" dirty="0" smtClean="0">
                          <a:solidFill>
                            <a:srgbClr val="FFFFFF"/>
                          </a:solidFill>
                          <a:effectLst/>
                          <a:latin typeface="+mn-lt"/>
                        </a:rPr>
                        <a:t>Employment</a:t>
                      </a:r>
                      <a:endParaRPr lang="en-US" sz="1400" b="1" i="0" u="none" strike="noStrike" dirty="0">
                        <a:solidFill>
                          <a:srgbClr val="FFFFFF"/>
                        </a:solidFill>
                        <a:effectLst/>
                        <a:latin typeface="+mn-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244062"/>
                    </a:solidFill>
                  </a:tcPr>
                </a:tc>
                <a:tc>
                  <a:txBody>
                    <a:bodyPr/>
                    <a:lstStyle/>
                    <a:p>
                      <a:pPr algn="ctr" fontAlgn="b"/>
                      <a:r>
                        <a:rPr lang="en-US" sz="1400" b="1" i="0" u="none" strike="noStrike" dirty="0">
                          <a:solidFill>
                            <a:srgbClr val="FFFFFF"/>
                          </a:solidFill>
                          <a:effectLst/>
                          <a:latin typeface="+mn-lt"/>
                        </a:rPr>
                        <a:t>Total </a:t>
                      </a:r>
                      <a:endParaRPr lang="en-US" sz="1400" b="1" i="0" u="none" strike="noStrike" dirty="0" smtClean="0">
                        <a:solidFill>
                          <a:srgbClr val="FFFFFF"/>
                        </a:solidFill>
                        <a:effectLst/>
                        <a:latin typeface="+mn-lt"/>
                      </a:endParaRPr>
                    </a:p>
                    <a:p>
                      <a:pPr algn="ctr" fontAlgn="b"/>
                      <a:r>
                        <a:rPr lang="en-US" sz="1400" b="1" i="0" u="none" strike="noStrike" dirty="0" smtClean="0">
                          <a:solidFill>
                            <a:srgbClr val="FFFFFF"/>
                          </a:solidFill>
                          <a:effectLst/>
                          <a:latin typeface="+mn-lt"/>
                        </a:rPr>
                        <a:t>Projected </a:t>
                      </a:r>
                    </a:p>
                    <a:p>
                      <a:pPr algn="ctr" fontAlgn="b"/>
                      <a:r>
                        <a:rPr lang="en-US" sz="1400" b="1" i="0" u="none" strike="noStrike" dirty="0" smtClean="0">
                          <a:solidFill>
                            <a:srgbClr val="FFFFFF"/>
                          </a:solidFill>
                          <a:effectLst/>
                          <a:latin typeface="+mn-lt"/>
                        </a:rPr>
                        <a:t>2017</a:t>
                      </a:r>
                    </a:p>
                    <a:p>
                      <a:pPr algn="ctr" fontAlgn="b"/>
                      <a:r>
                        <a:rPr lang="en-US" sz="1400" b="1" i="0" u="none" strike="noStrike" dirty="0" smtClean="0">
                          <a:solidFill>
                            <a:srgbClr val="FFFFFF"/>
                          </a:solidFill>
                          <a:effectLst/>
                          <a:latin typeface="+mn-lt"/>
                        </a:rPr>
                        <a:t>Openings</a:t>
                      </a:r>
                      <a:endParaRPr lang="en-US" sz="1400" b="1" i="0" u="none" strike="noStrike" dirty="0">
                        <a:solidFill>
                          <a:srgbClr val="FFFFFF"/>
                        </a:solidFill>
                        <a:effectLst/>
                        <a:latin typeface="+mn-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403151"/>
                    </a:solidFill>
                  </a:tcPr>
                </a:tc>
                <a:tc>
                  <a:txBody>
                    <a:bodyPr/>
                    <a:lstStyle/>
                    <a:p>
                      <a:pPr algn="ctr" fontAlgn="b"/>
                      <a:r>
                        <a:rPr lang="en-US" sz="1400" b="1" i="0" u="none" strike="noStrike" dirty="0">
                          <a:solidFill>
                            <a:srgbClr val="FFFFFF"/>
                          </a:solidFill>
                          <a:effectLst/>
                          <a:latin typeface="+mn-lt"/>
                        </a:rPr>
                        <a:t>Percent of </a:t>
                      </a:r>
                      <a:endParaRPr lang="en-US" sz="1400" b="1" i="0" u="none" strike="noStrike" dirty="0" smtClean="0">
                        <a:solidFill>
                          <a:srgbClr val="FFFFFF"/>
                        </a:solidFill>
                        <a:effectLst/>
                        <a:latin typeface="+mn-lt"/>
                      </a:endParaRPr>
                    </a:p>
                    <a:p>
                      <a:pPr algn="ctr" fontAlgn="b"/>
                      <a:r>
                        <a:rPr lang="en-US" sz="1400" b="1" i="0" u="none" strike="noStrike" dirty="0" smtClean="0">
                          <a:solidFill>
                            <a:srgbClr val="FFFFFF"/>
                          </a:solidFill>
                          <a:effectLst/>
                          <a:latin typeface="+mn-lt"/>
                        </a:rPr>
                        <a:t>Total </a:t>
                      </a:r>
                    </a:p>
                    <a:p>
                      <a:pPr algn="ctr" fontAlgn="b"/>
                      <a:r>
                        <a:rPr lang="en-US" sz="1400" b="1" i="0" u="none" strike="noStrike" dirty="0" smtClean="0">
                          <a:solidFill>
                            <a:srgbClr val="FFFFFF"/>
                          </a:solidFill>
                          <a:effectLst/>
                          <a:latin typeface="+mn-lt"/>
                        </a:rPr>
                        <a:t>Projected </a:t>
                      </a:r>
                    </a:p>
                    <a:p>
                      <a:pPr algn="ctr" fontAlgn="b"/>
                      <a:r>
                        <a:rPr lang="en-US" sz="1400" b="1" i="0" u="none" strike="noStrike" dirty="0" smtClean="0">
                          <a:solidFill>
                            <a:srgbClr val="FFFFFF"/>
                          </a:solidFill>
                          <a:effectLst/>
                          <a:latin typeface="+mn-lt"/>
                        </a:rPr>
                        <a:t>2017</a:t>
                      </a:r>
                    </a:p>
                    <a:p>
                      <a:pPr algn="ctr" fontAlgn="b"/>
                      <a:r>
                        <a:rPr lang="en-US" sz="1400" b="1" i="0" u="none" strike="noStrike" dirty="0" smtClean="0">
                          <a:solidFill>
                            <a:srgbClr val="FFFFFF"/>
                          </a:solidFill>
                          <a:effectLst/>
                          <a:latin typeface="+mn-lt"/>
                        </a:rPr>
                        <a:t>Openings</a:t>
                      </a:r>
                      <a:endParaRPr lang="en-US" sz="1400" b="1" i="0" u="none" strike="noStrike" dirty="0">
                        <a:solidFill>
                          <a:srgbClr val="FFFFFF"/>
                        </a:solidFill>
                        <a:effectLst/>
                        <a:latin typeface="+mn-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403151"/>
                    </a:solidFill>
                  </a:tcPr>
                </a:tc>
                <a:tc>
                  <a:txBody>
                    <a:bodyPr/>
                    <a:lstStyle/>
                    <a:p>
                      <a:pPr algn="ctr" fontAlgn="b"/>
                      <a:r>
                        <a:rPr lang="en-US" sz="1400" b="1" i="0" u="none" strike="noStrike" dirty="0" smtClean="0">
                          <a:solidFill>
                            <a:srgbClr val="FFFFFF"/>
                          </a:solidFill>
                          <a:effectLst/>
                          <a:latin typeface="+mn-lt"/>
                        </a:rPr>
                        <a:t>Current </a:t>
                      </a:r>
                    </a:p>
                    <a:p>
                      <a:pPr algn="ctr" fontAlgn="b"/>
                      <a:r>
                        <a:rPr lang="en-US" sz="1400" b="1" i="0" u="none" strike="noStrike" dirty="0" smtClean="0">
                          <a:solidFill>
                            <a:srgbClr val="FFFFFF"/>
                          </a:solidFill>
                          <a:effectLst/>
                          <a:latin typeface="+mn-lt"/>
                        </a:rPr>
                        <a:t>Median </a:t>
                      </a:r>
                    </a:p>
                    <a:p>
                      <a:pPr algn="ctr" fontAlgn="b"/>
                      <a:r>
                        <a:rPr lang="en-US" sz="1400" b="1" i="0" u="none" strike="noStrike" dirty="0" smtClean="0">
                          <a:solidFill>
                            <a:srgbClr val="FFFFFF"/>
                          </a:solidFill>
                          <a:effectLst/>
                          <a:latin typeface="+mn-lt"/>
                        </a:rPr>
                        <a:t>Hourly </a:t>
                      </a:r>
                    </a:p>
                    <a:p>
                      <a:pPr algn="ctr" fontAlgn="b"/>
                      <a:r>
                        <a:rPr lang="en-US" sz="1400" b="1" i="0" u="none" strike="noStrike" dirty="0" smtClean="0">
                          <a:solidFill>
                            <a:srgbClr val="FFFFFF"/>
                          </a:solidFill>
                          <a:effectLst/>
                          <a:latin typeface="+mn-lt"/>
                        </a:rPr>
                        <a:t>Wage</a:t>
                      </a:r>
                      <a:endParaRPr lang="en-US" sz="1400" b="1" i="0" u="none" strike="noStrike" dirty="0">
                        <a:solidFill>
                          <a:srgbClr val="FFFFFF"/>
                        </a:solidFill>
                        <a:effectLst/>
                        <a:latin typeface="+mn-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974706"/>
                    </a:solidFill>
                  </a:tcPr>
                </a:tc>
              </a:tr>
              <a:tr h="336550">
                <a:tc>
                  <a:txBody>
                    <a:bodyPr/>
                    <a:lstStyle/>
                    <a:p>
                      <a:pPr algn="l" fontAlgn="b"/>
                      <a:r>
                        <a:rPr lang="en-US" sz="1600" b="0" i="0" u="none" strike="noStrike">
                          <a:solidFill>
                            <a:srgbClr val="000000"/>
                          </a:solidFill>
                          <a:effectLst/>
                          <a:latin typeface="+mn-lt"/>
                        </a:rPr>
                        <a:t>Short Term Training</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a:solidFill>
                            <a:srgbClr val="000000"/>
                          </a:solidFill>
                          <a:effectLst/>
                          <a:latin typeface="+mn-lt"/>
                        </a:rPr>
                        <a:t>134,147</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DCE6F1"/>
                    </a:solidFill>
                  </a:tcPr>
                </a:tc>
                <a:tc>
                  <a:txBody>
                    <a:bodyPr/>
                    <a:lstStyle/>
                    <a:p>
                      <a:pPr algn="ctr" fontAlgn="b"/>
                      <a:r>
                        <a:rPr lang="en-US" sz="1600" b="0" i="0" u="none" strike="noStrike">
                          <a:solidFill>
                            <a:srgbClr val="000000"/>
                          </a:solidFill>
                          <a:effectLst/>
                          <a:latin typeface="+mn-lt"/>
                        </a:rPr>
                        <a:t>31%</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DCE6F1"/>
                    </a:solidFill>
                  </a:tcPr>
                </a:tc>
                <a:tc>
                  <a:txBody>
                    <a:bodyPr/>
                    <a:lstStyle/>
                    <a:p>
                      <a:pPr algn="ctr" fontAlgn="b"/>
                      <a:r>
                        <a:rPr lang="en-US" sz="1600" b="0" i="0" u="none" strike="noStrike">
                          <a:solidFill>
                            <a:srgbClr val="000000"/>
                          </a:solidFill>
                          <a:effectLst/>
                          <a:latin typeface="+mn-lt"/>
                        </a:rPr>
                        <a:t>24,006</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2DCDB"/>
                    </a:solidFill>
                  </a:tcPr>
                </a:tc>
                <a:tc>
                  <a:txBody>
                    <a:bodyPr/>
                    <a:lstStyle/>
                    <a:p>
                      <a:pPr algn="ctr" fontAlgn="b"/>
                      <a:r>
                        <a:rPr lang="en-US" sz="1600" b="0" i="0" u="none" strike="noStrike">
                          <a:solidFill>
                            <a:srgbClr val="000000"/>
                          </a:solidFill>
                          <a:effectLst/>
                          <a:latin typeface="+mn-lt"/>
                        </a:rPr>
                        <a:t>32%</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2DCDB"/>
                    </a:solidFill>
                  </a:tcPr>
                </a:tc>
                <a:tc>
                  <a:txBody>
                    <a:bodyPr/>
                    <a:lstStyle/>
                    <a:p>
                      <a:pPr algn="ctr" fontAlgn="b"/>
                      <a:r>
                        <a:rPr lang="en-US" sz="1600" b="0" i="0" u="none" strike="noStrike">
                          <a:solidFill>
                            <a:srgbClr val="000000"/>
                          </a:solidFill>
                          <a:effectLst/>
                          <a:latin typeface="+mn-lt"/>
                        </a:rPr>
                        <a:t>$14.90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DE9D9"/>
                    </a:solidFill>
                  </a:tcPr>
                </a:tc>
              </a:tr>
              <a:tr h="336550">
                <a:tc>
                  <a:txBody>
                    <a:bodyPr/>
                    <a:lstStyle/>
                    <a:p>
                      <a:pPr algn="l" fontAlgn="b"/>
                      <a:r>
                        <a:rPr lang="en-US" sz="1600" b="0" i="0" u="none" strike="noStrike">
                          <a:solidFill>
                            <a:srgbClr val="000000"/>
                          </a:solidFill>
                          <a:effectLst/>
                          <a:latin typeface="+mn-lt"/>
                        </a:rPr>
                        <a:t>Moderate Training</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mn-lt"/>
                        </a:rPr>
                        <a:t>49,740</a:t>
                      </a:r>
                    </a:p>
                  </a:txBody>
                  <a:tcPr marL="9525" marR="9525" marT="9525" marB="0" anchor="b">
                    <a:lnL>
                      <a:noFill/>
                    </a:lnL>
                    <a:lnR>
                      <a:noFill/>
                    </a:lnR>
                    <a:lnT>
                      <a:noFill/>
                    </a:lnT>
                    <a:lnB>
                      <a:noFill/>
                    </a:lnB>
                    <a:solidFill>
                      <a:srgbClr val="DCE6F1"/>
                    </a:solidFill>
                  </a:tcPr>
                </a:tc>
                <a:tc>
                  <a:txBody>
                    <a:bodyPr/>
                    <a:lstStyle/>
                    <a:p>
                      <a:pPr algn="ctr" fontAlgn="b"/>
                      <a:r>
                        <a:rPr lang="en-US" sz="1600" b="0" i="0" u="none" strike="noStrike">
                          <a:solidFill>
                            <a:srgbClr val="000000"/>
                          </a:solidFill>
                          <a:effectLst/>
                          <a:latin typeface="+mn-lt"/>
                        </a:rPr>
                        <a:t>11%</a:t>
                      </a:r>
                    </a:p>
                  </a:txBody>
                  <a:tcPr marL="9525" marR="9525" marT="9525" marB="0" anchor="b">
                    <a:lnL>
                      <a:noFill/>
                    </a:lnL>
                    <a:lnR>
                      <a:noFill/>
                    </a:lnR>
                    <a:lnT>
                      <a:noFill/>
                    </a:lnT>
                    <a:lnB>
                      <a:noFill/>
                    </a:lnB>
                    <a:solidFill>
                      <a:srgbClr val="DCE6F1"/>
                    </a:solidFill>
                  </a:tcPr>
                </a:tc>
                <a:tc>
                  <a:txBody>
                    <a:bodyPr/>
                    <a:lstStyle/>
                    <a:p>
                      <a:pPr algn="ctr" fontAlgn="b"/>
                      <a:r>
                        <a:rPr lang="en-US" sz="1600" b="0" i="0" u="none" strike="noStrike">
                          <a:solidFill>
                            <a:srgbClr val="000000"/>
                          </a:solidFill>
                          <a:effectLst/>
                          <a:latin typeface="+mn-lt"/>
                        </a:rPr>
                        <a:t>6,602</a:t>
                      </a:r>
                    </a:p>
                  </a:txBody>
                  <a:tcPr marL="9525" marR="9525" marT="9525" marB="0" anchor="b">
                    <a:lnL>
                      <a:noFill/>
                    </a:lnL>
                    <a:lnR>
                      <a:noFill/>
                    </a:lnR>
                    <a:lnT>
                      <a:noFill/>
                    </a:lnT>
                    <a:lnB>
                      <a:noFill/>
                    </a:lnB>
                    <a:solidFill>
                      <a:srgbClr val="F2DCDB"/>
                    </a:solidFill>
                  </a:tcPr>
                </a:tc>
                <a:tc>
                  <a:txBody>
                    <a:bodyPr/>
                    <a:lstStyle/>
                    <a:p>
                      <a:pPr algn="ctr" fontAlgn="b"/>
                      <a:r>
                        <a:rPr lang="en-US" sz="1600" b="0" i="0" u="none" strike="noStrike">
                          <a:solidFill>
                            <a:srgbClr val="000000"/>
                          </a:solidFill>
                          <a:effectLst/>
                          <a:latin typeface="+mn-lt"/>
                        </a:rPr>
                        <a:t>9%</a:t>
                      </a:r>
                    </a:p>
                  </a:txBody>
                  <a:tcPr marL="9525" marR="9525" marT="9525" marB="0" anchor="b">
                    <a:lnL>
                      <a:noFill/>
                    </a:lnL>
                    <a:lnR>
                      <a:noFill/>
                    </a:lnR>
                    <a:lnT>
                      <a:noFill/>
                    </a:lnT>
                    <a:lnB>
                      <a:noFill/>
                    </a:lnB>
                    <a:solidFill>
                      <a:srgbClr val="F2DCDB"/>
                    </a:solidFill>
                  </a:tcPr>
                </a:tc>
                <a:tc>
                  <a:txBody>
                    <a:bodyPr/>
                    <a:lstStyle/>
                    <a:p>
                      <a:pPr algn="ctr" fontAlgn="b"/>
                      <a:r>
                        <a:rPr lang="en-US" sz="1600" b="0" i="0" u="none" strike="noStrike">
                          <a:solidFill>
                            <a:srgbClr val="000000"/>
                          </a:solidFill>
                          <a:effectLst/>
                          <a:latin typeface="+mn-lt"/>
                        </a:rPr>
                        <a:t>$15.00</a:t>
                      </a:r>
                    </a:p>
                  </a:txBody>
                  <a:tcPr marL="9525" marR="9525" marT="9525" marB="0" anchor="b">
                    <a:lnL>
                      <a:noFill/>
                    </a:lnL>
                    <a:lnR>
                      <a:noFill/>
                    </a:lnR>
                    <a:lnT>
                      <a:noFill/>
                    </a:lnT>
                    <a:lnB>
                      <a:noFill/>
                    </a:lnB>
                    <a:solidFill>
                      <a:srgbClr val="FDE9D9"/>
                    </a:solidFill>
                  </a:tcPr>
                </a:tc>
              </a:tr>
              <a:tr h="336550">
                <a:tc>
                  <a:txBody>
                    <a:bodyPr/>
                    <a:lstStyle/>
                    <a:p>
                      <a:pPr algn="l" fontAlgn="b"/>
                      <a:r>
                        <a:rPr lang="en-US" sz="1600" b="0" i="0" u="none" strike="noStrike">
                          <a:solidFill>
                            <a:srgbClr val="000000"/>
                          </a:solidFill>
                          <a:effectLst/>
                          <a:latin typeface="+mn-lt"/>
                        </a:rPr>
                        <a:t>Long Term Training</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mn-lt"/>
                        </a:rPr>
                        <a:t>32,274</a:t>
                      </a:r>
                    </a:p>
                  </a:txBody>
                  <a:tcPr marL="9525" marR="9525" marT="9525" marB="0" anchor="b">
                    <a:lnL>
                      <a:noFill/>
                    </a:lnL>
                    <a:lnR>
                      <a:noFill/>
                    </a:lnR>
                    <a:lnT>
                      <a:noFill/>
                    </a:lnT>
                    <a:lnB>
                      <a:noFill/>
                    </a:lnB>
                    <a:solidFill>
                      <a:srgbClr val="DCE6F1"/>
                    </a:solidFill>
                  </a:tcPr>
                </a:tc>
                <a:tc>
                  <a:txBody>
                    <a:bodyPr/>
                    <a:lstStyle/>
                    <a:p>
                      <a:pPr algn="ctr" fontAlgn="b"/>
                      <a:r>
                        <a:rPr lang="en-US" sz="1600" b="0" i="0" u="none" strike="noStrike">
                          <a:solidFill>
                            <a:srgbClr val="000000"/>
                          </a:solidFill>
                          <a:effectLst/>
                          <a:latin typeface="+mn-lt"/>
                        </a:rPr>
                        <a:t>7%</a:t>
                      </a:r>
                    </a:p>
                  </a:txBody>
                  <a:tcPr marL="9525" marR="9525" marT="9525" marB="0" anchor="b">
                    <a:lnL>
                      <a:noFill/>
                    </a:lnL>
                    <a:lnR>
                      <a:noFill/>
                    </a:lnR>
                    <a:lnT>
                      <a:noFill/>
                    </a:lnT>
                    <a:lnB>
                      <a:noFill/>
                    </a:lnB>
                    <a:solidFill>
                      <a:srgbClr val="DCE6F1"/>
                    </a:solidFill>
                  </a:tcPr>
                </a:tc>
                <a:tc>
                  <a:txBody>
                    <a:bodyPr/>
                    <a:lstStyle/>
                    <a:p>
                      <a:pPr algn="ctr" fontAlgn="b"/>
                      <a:r>
                        <a:rPr lang="en-US" sz="1600" b="0" i="0" u="none" strike="noStrike">
                          <a:solidFill>
                            <a:srgbClr val="000000"/>
                          </a:solidFill>
                          <a:effectLst/>
                          <a:latin typeface="+mn-lt"/>
                        </a:rPr>
                        <a:t>5,094</a:t>
                      </a:r>
                    </a:p>
                  </a:txBody>
                  <a:tcPr marL="9525" marR="9525" marT="9525" marB="0" anchor="b">
                    <a:lnL>
                      <a:noFill/>
                    </a:lnL>
                    <a:lnR>
                      <a:noFill/>
                    </a:lnR>
                    <a:lnT>
                      <a:noFill/>
                    </a:lnT>
                    <a:lnB>
                      <a:noFill/>
                    </a:lnB>
                    <a:solidFill>
                      <a:srgbClr val="F2DCDB"/>
                    </a:solidFill>
                  </a:tcPr>
                </a:tc>
                <a:tc>
                  <a:txBody>
                    <a:bodyPr/>
                    <a:lstStyle/>
                    <a:p>
                      <a:pPr algn="ctr" fontAlgn="b"/>
                      <a:r>
                        <a:rPr lang="en-US" sz="1600" b="0" i="0" u="none" strike="noStrike">
                          <a:solidFill>
                            <a:srgbClr val="000000"/>
                          </a:solidFill>
                          <a:effectLst/>
                          <a:latin typeface="+mn-lt"/>
                        </a:rPr>
                        <a:t>7%</a:t>
                      </a:r>
                    </a:p>
                  </a:txBody>
                  <a:tcPr marL="9525" marR="9525" marT="9525" marB="0" anchor="b">
                    <a:lnL>
                      <a:noFill/>
                    </a:lnL>
                    <a:lnR>
                      <a:noFill/>
                    </a:lnR>
                    <a:lnT>
                      <a:noFill/>
                    </a:lnT>
                    <a:lnB>
                      <a:noFill/>
                    </a:lnB>
                    <a:solidFill>
                      <a:srgbClr val="F2DCDB"/>
                    </a:solidFill>
                  </a:tcPr>
                </a:tc>
                <a:tc>
                  <a:txBody>
                    <a:bodyPr/>
                    <a:lstStyle/>
                    <a:p>
                      <a:pPr algn="ctr" fontAlgn="b"/>
                      <a:r>
                        <a:rPr lang="en-US" sz="1600" b="0" i="0" u="none" strike="noStrike">
                          <a:solidFill>
                            <a:srgbClr val="000000"/>
                          </a:solidFill>
                          <a:effectLst/>
                          <a:latin typeface="+mn-lt"/>
                        </a:rPr>
                        <a:t>$21.80</a:t>
                      </a:r>
                    </a:p>
                  </a:txBody>
                  <a:tcPr marL="9525" marR="9525" marT="9525" marB="0" anchor="b">
                    <a:lnL>
                      <a:noFill/>
                    </a:lnL>
                    <a:lnR>
                      <a:noFill/>
                    </a:lnR>
                    <a:lnT>
                      <a:noFill/>
                    </a:lnT>
                    <a:lnB>
                      <a:noFill/>
                    </a:lnB>
                    <a:solidFill>
                      <a:srgbClr val="FDE9D9"/>
                    </a:solidFill>
                  </a:tcPr>
                </a:tc>
              </a:tr>
              <a:tr h="336550">
                <a:tc>
                  <a:txBody>
                    <a:bodyPr/>
                    <a:lstStyle/>
                    <a:p>
                      <a:pPr algn="l" fontAlgn="b"/>
                      <a:r>
                        <a:rPr lang="en-US" sz="1600" b="0" i="0" u="none" strike="noStrike">
                          <a:solidFill>
                            <a:srgbClr val="000000"/>
                          </a:solidFill>
                          <a:effectLst/>
                          <a:latin typeface="+mn-lt"/>
                        </a:rPr>
                        <a:t>Related Work Exp</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mn-lt"/>
                        </a:rPr>
                        <a:t>54,315</a:t>
                      </a:r>
                    </a:p>
                  </a:txBody>
                  <a:tcPr marL="9525" marR="9525" marT="9525" marB="0" anchor="b">
                    <a:lnL>
                      <a:noFill/>
                    </a:lnL>
                    <a:lnR>
                      <a:noFill/>
                    </a:lnR>
                    <a:lnT>
                      <a:noFill/>
                    </a:lnT>
                    <a:lnB>
                      <a:noFill/>
                    </a:lnB>
                    <a:solidFill>
                      <a:srgbClr val="DCE6F1"/>
                    </a:solidFill>
                  </a:tcPr>
                </a:tc>
                <a:tc>
                  <a:txBody>
                    <a:bodyPr/>
                    <a:lstStyle/>
                    <a:p>
                      <a:pPr algn="ctr" fontAlgn="b"/>
                      <a:r>
                        <a:rPr lang="en-US" sz="1600" b="0" i="0" u="none" strike="noStrike">
                          <a:solidFill>
                            <a:srgbClr val="000000"/>
                          </a:solidFill>
                          <a:effectLst/>
                          <a:latin typeface="+mn-lt"/>
                        </a:rPr>
                        <a:t>12%</a:t>
                      </a:r>
                    </a:p>
                  </a:txBody>
                  <a:tcPr marL="9525" marR="9525" marT="9525" marB="0" anchor="b">
                    <a:lnL>
                      <a:noFill/>
                    </a:lnL>
                    <a:lnR>
                      <a:noFill/>
                    </a:lnR>
                    <a:lnT>
                      <a:noFill/>
                    </a:lnT>
                    <a:lnB>
                      <a:noFill/>
                    </a:lnB>
                    <a:solidFill>
                      <a:srgbClr val="DCE6F1"/>
                    </a:solidFill>
                  </a:tcPr>
                </a:tc>
                <a:tc>
                  <a:txBody>
                    <a:bodyPr/>
                    <a:lstStyle/>
                    <a:p>
                      <a:pPr algn="ctr" fontAlgn="b"/>
                      <a:r>
                        <a:rPr lang="en-US" sz="1600" b="0" i="0" u="none" strike="noStrike">
                          <a:solidFill>
                            <a:srgbClr val="000000"/>
                          </a:solidFill>
                          <a:effectLst/>
                          <a:latin typeface="+mn-lt"/>
                        </a:rPr>
                        <a:t>8,316</a:t>
                      </a:r>
                    </a:p>
                  </a:txBody>
                  <a:tcPr marL="9525" marR="9525" marT="9525" marB="0" anchor="b">
                    <a:lnL>
                      <a:noFill/>
                    </a:lnL>
                    <a:lnR>
                      <a:noFill/>
                    </a:lnR>
                    <a:lnT>
                      <a:noFill/>
                    </a:lnT>
                    <a:lnB>
                      <a:noFill/>
                    </a:lnB>
                    <a:solidFill>
                      <a:srgbClr val="F2DCDB"/>
                    </a:solidFill>
                  </a:tcPr>
                </a:tc>
                <a:tc>
                  <a:txBody>
                    <a:bodyPr/>
                    <a:lstStyle/>
                    <a:p>
                      <a:pPr algn="ctr" fontAlgn="b"/>
                      <a:r>
                        <a:rPr lang="en-US" sz="1600" b="0" i="0" u="none" strike="noStrike">
                          <a:solidFill>
                            <a:srgbClr val="000000"/>
                          </a:solidFill>
                          <a:effectLst/>
                          <a:latin typeface="+mn-lt"/>
                        </a:rPr>
                        <a:t>11%</a:t>
                      </a:r>
                    </a:p>
                  </a:txBody>
                  <a:tcPr marL="9525" marR="9525" marT="9525" marB="0" anchor="b">
                    <a:lnL>
                      <a:noFill/>
                    </a:lnL>
                    <a:lnR>
                      <a:noFill/>
                    </a:lnR>
                    <a:lnT>
                      <a:noFill/>
                    </a:lnT>
                    <a:lnB>
                      <a:noFill/>
                    </a:lnB>
                    <a:solidFill>
                      <a:srgbClr val="F2DCDB"/>
                    </a:solidFill>
                  </a:tcPr>
                </a:tc>
                <a:tc>
                  <a:txBody>
                    <a:bodyPr/>
                    <a:lstStyle/>
                    <a:p>
                      <a:pPr algn="ctr" fontAlgn="b"/>
                      <a:r>
                        <a:rPr lang="en-US" sz="1600" b="0" i="0" u="none" strike="noStrike">
                          <a:solidFill>
                            <a:srgbClr val="000000"/>
                          </a:solidFill>
                          <a:effectLst/>
                          <a:latin typeface="+mn-lt"/>
                        </a:rPr>
                        <a:t>$21.90</a:t>
                      </a:r>
                    </a:p>
                  </a:txBody>
                  <a:tcPr marL="9525" marR="9525" marT="9525" marB="0" anchor="b">
                    <a:lnL>
                      <a:noFill/>
                    </a:lnL>
                    <a:lnR>
                      <a:noFill/>
                    </a:lnR>
                    <a:lnT>
                      <a:noFill/>
                    </a:lnT>
                    <a:lnB>
                      <a:noFill/>
                    </a:lnB>
                    <a:solidFill>
                      <a:srgbClr val="FDE9D9"/>
                    </a:solidFill>
                  </a:tcPr>
                </a:tc>
              </a:tr>
              <a:tr h="336550">
                <a:tc>
                  <a:txBody>
                    <a:bodyPr/>
                    <a:lstStyle/>
                    <a:p>
                      <a:pPr algn="l" fontAlgn="b"/>
                      <a:r>
                        <a:rPr lang="en-US" sz="1600" b="0" i="0" u="none" strike="noStrike">
                          <a:solidFill>
                            <a:srgbClr val="000000"/>
                          </a:solidFill>
                          <a:effectLst/>
                          <a:latin typeface="+mn-lt"/>
                        </a:rPr>
                        <a:t>Post Secondary Voc Awared</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mn-lt"/>
                        </a:rPr>
                        <a:t>29,712</a:t>
                      </a:r>
                    </a:p>
                  </a:txBody>
                  <a:tcPr marL="9525" marR="9525" marT="9525" marB="0" anchor="b">
                    <a:lnL>
                      <a:noFill/>
                    </a:lnL>
                    <a:lnR>
                      <a:noFill/>
                    </a:lnR>
                    <a:lnT>
                      <a:noFill/>
                    </a:lnT>
                    <a:lnB>
                      <a:noFill/>
                    </a:lnB>
                    <a:solidFill>
                      <a:srgbClr val="DCE6F1"/>
                    </a:solidFill>
                  </a:tcPr>
                </a:tc>
                <a:tc>
                  <a:txBody>
                    <a:bodyPr/>
                    <a:lstStyle/>
                    <a:p>
                      <a:pPr algn="ctr" fontAlgn="b"/>
                      <a:r>
                        <a:rPr lang="en-US" sz="1600" b="0" i="0" u="none" strike="noStrike">
                          <a:solidFill>
                            <a:srgbClr val="000000"/>
                          </a:solidFill>
                          <a:effectLst/>
                          <a:latin typeface="+mn-lt"/>
                        </a:rPr>
                        <a:t>7%</a:t>
                      </a:r>
                    </a:p>
                  </a:txBody>
                  <a:tcPr marL="9525" marR="9525" marT="9525" marB="0" anchor="b">
                    <a:lnL>
                      <a:noFill/>
                    </a:lnL>
                    <a:lnR>
                      <a:noFill/>
                    </a:lnR>
                    <a:lnT>
                      <a:noFill/>
                    </a:lnT>
                    <a:lnB>
                      <a:noFill/>
                    </a:lnB>
                    <a:solidFill>
                      <a:srgbClr val="DCE6F1"/>
                    </a:solidFill>
                  </a:tcPr>
                </a:tc>
                <a:tc>
                  <a:txBody>
                    <a:bodyPr/>
                    <a:lstStyle/>
                    <a:p>
                      <a:pPr algn="ctr" fontAlgn="b"/>
                      <a:r>
                        <a:rPr lang="en-US" sz="1600" b="0" i="0" u="none" strike="noStrike">
                          <a:solidFill>
                            <a:srgbClr val="000000"/>
                          </a:solidFill>
                          <a:effectLst/>
                          <a:latin typeface="+mn-lt"/>
                        </a:rPr>
                        <a:t>4,795</a:t>
                      </a:r>
                    </a:p>
                  </a:txBody>
                  <a:tcPr marL="9525" marR="9525" marT="9525" marB="0" anchor="b">
                    <a:lnL>
                      <a:noFill/>
                    </a:lnL>
                    <a:lnR>
                      <a:noFill/>
                    </a:lnR>
                    <a:lnT>
                      <a:noFill/>
                    </a:lnT>
                    <a:lnB>
                      <a:noFill/>
                    </a:lnB>
                    <a:solidFill>
                      <a:srgbClr val="F2DCDB"/>
                    </a:solidFill>
                  </a:tcPr>
                </a:tc>
                <a:tc>
                  <a:txBody>
                    <a:bodyPr/>
                    <a:lstStyle/>
                    <a:p>
                      <a:pPr algn="ctr" fontAlgn="b"/>
                      <a:r>
                        <a:rPr lang="en-US" sz="1600" b="0" i="0" u="none" strike="noStrike">
                          <a:solidFill>
                            <a:srgbClr val="000000"/>
                          </a:solidFill>
                          <a:effectLst/>
                          <a:latin typeface="+mn-lt"/>
                        </a:rPr>
                        <a:t>6%</a:t>
                      </a:r>
                    </a:p>
                  </a:txBody>
                  <a:tcPr marL="9525" marR="9525" marT="9525" marB="0" anchor="b">
                    <a:lnL>
                      <a:noFill/>
                    </a:lnL>
                    <a:lnR>
                      <a:noFill/>
                    </a:lnR>
                    <a:lnT>
                      <a:noFill/>
                    </a:lnT>
                    <a:lnB>
                      <a:noFill/>
                    </a:lnB>
                    <a:solidFill>
                      <a:srgbClr val="F2DCDB"/>
                    </a:solidFill>
                  </a:tcPr>
                </a:tc>
                <a:tc>
                  <a:txBody>
                    <a:bodyPr/>
                    <a:lstStyle/>
                    <a:p>
                      <a:pPr algn="ctr" fontAlgn="b"/>
                      <a:r>
                        <a:rPr lang="en-US" sz="1600" b="0" i="0" u="none" strike="noStrike">
                          <a:solidFill>
                            <a:srgbClr val="000000"/>
                          </a:solidFill>
                          <a:effectLst/>
                          <a:latin typeface="+mn-lt"/>
                        </a:rPr>
                        <a:t>$21.64</a:t>
                      </a:r>
                    </a:p>
                  </a:txBody>
                  <a:tcPr marL="9525" marR="9525" marT="9525" marB="0" anchor="b">
                    <a:lnL>
                      <a:noFill/>
                    </a:lnL>
                    <a:lnR>
                      <a:noFill/>
                    </a:lnR>
                    <a:lnT>
                      <a:noFill/>
                    </a:lnT>
                    <a:lnB>
                      <a:noFill/>
                    </a:lnB>
                    <a:solidFill>
                      <a:srgbClr val="FDE9D9"/>
                    </a:solidFill>
                  </a:tcPr>
                </a:tc>
              </a:tr>
              <a:tr h="336550">
                <a:tc>
                  <a:txBody>
                    <a:bodyPr/>
                    <a:lstStyle/>
                    <a:p>
                      <a:pPr algn="l" fontAlgn="b"/>
                      <a:r>
                        <a:rPr lang="en-US" sz="1600" b="0" i="0" u="none" strike="noStrike">
                          <a:solidFill>
                            <a:srgbClr val="000000"/>
                          </a:solidFill>
                          <a:effectLst/>
                          <a:latin typeface="+mn-lt"/>
                        </a:rPr>
                        <a:t>AA Degree</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mn-lt"/>
                        </a:rPr>
                        <a:t>16,579</a:t>
                      </a:r>
                    </a:p>
                  </a:txBody>
                  <a:tcPr marL="9525" marR="9525" marT="9525" marB="0" anchor="b">
                    <a:lnL>
                      <a:noFill/>
                    </a:lnL>
                    <a:lnR>
                      <a:noFill/>
                    </a:lnR>
                    <a:lnT>
                      <a:noFill/>
                    </a:lnT>
                    <a:lnB>
                      <a:noFill/>
                    </a:lnB>
                    <a:solidFill>
                      <a:srgbClr val="DCE6F1"/>
                    </a:solidFill>
                  </a:tcPr>
                </a:tc>
                <a:tc>
                  <a:txBody>
                    <a:bodyPr/>
                    <a:lstStyle/>
                    <a:p>
                      <a:pPr algn="ctr" fontAlgn="b"/>
                      <a:r>
                        <a:rPr lang="en-US" sz="1600" b="0" i="0" u="none" strike="noStrike">
                          <a:solidFill>
                            <a:srgbClr val="000000"/>
                          </a:solidFill>
                          <a:effectLst/>
                          <a:latin typeface="+mn-lt"/>
                        </a:rPr>
                        <a:t>4%</a:t>
                      </a:r>
                    </a:p>
                  </a:txBody>
                  <a:tcPr marL="9525" marR="9525" marT="9525" marB="0" anchor="b">
                    <a:lnL>
                      <a:noFill/>
                    </a:lnL>
                    <a:lnR>
                      <a:noFill/>
                    </a:lnR>
                    <a:lnT>
                      <a:noFill/>
                    </a:lnT>
                    <a:lnB>
                      <a:noFill/>
                    </a:lnB>
                    <a:solidFill>
                      <a:srgbClr val="DCE6F1"/>
                    </a:solidFill>
                  </a:tcPr>
                </a:tc>
                <a:tc>
                  <a:txBody>
                    <a:bodyPr/>
                    <a:lstStyle/>
                    <a:p>
                      <a:pPr algn="ctr" fontAlgn="b"/>
                      <a:r>
                        <a:rPr lang="en-US" sz="1600" b="0" i="0" u="none" strike="noStrike">
                          <a:solidFill>
                            <a:srgbClr val="000000"/>
                          </a:solidFill>
                          <a:effectLst/>
                          <a:latin typeface="+mn-lt"/>
                        </a:rPr>
                        <a:t>3,020</a:t>
                      </a:r>
                    </a:p>
                  </a:txBody>
                  <a:tcPr marL="9525" marR="9525" marT="9525" marB="0" anchor="b">
                    <a:lnL>
                      <a:noFill/>
                    </a:lnL>
                    <a:lnR>
                      <a:noFill/>
                    </a:lnR>
                    <a:lnT>
                      <a:noFill/>
                    </a:lnT>
                    <a:lnB>
                      <a:noFill/>
                    </a:lnB>
                    <a:solidFill>
                      <a:srgbClr val="F2DCDB"/>
                    </a:solidFill>
                  </a:tcPr>
                </a:tc>
                <a:tc>
                  <a:txBody>
                    <a:bodyPr/>
                    <a:lstStyle/>
                    <a:p>
                      <a:pPr algn="ctr" fontAlgn="b"/>
                      <a:r>
                        <a:rPr lang="en-US" sz="1600" b="0" i="0" u="none" strike="noStrike">
                          <a:solidFill>
                            <a:srgbClr val="000000"/>
                          </a:solidFill>
                          <a:effectLst/>
                          <a:latin typeface="+mn-lt"/>
                        </a:rPr>
                        <a:t>4%</a:t>
                      </a:r>
                    </a:p>
                  </a:txBody>
                  <a:tcPr marL="9525" marR="9525" marT="9525" marB="0" anchor="b">
                    <a:lnL>
                      <a:noFill/>
                    </a:lnL>
                    <a:lnR>
                      <a:noFill/>
                    </a:lnR>
                    <a:lnT>
                      <a:noFill/>
                    </a:lnT>
                    <a:lnB>
                      <a:noFill/>
                    </a:lnB>
                    <a:solidFill>
                      <a:srgbClr val="F2DCDB"/>
                    </a:solidFill>
                  </a:tcPr>
                </a:tc>
                <a:tc>
                  <a:txBody>
                    <a:bodyPr/>
                    <a:lstStyle/>
                    <a:p>
                      <a:pPr algn="ctr" fontAlgn="b"/>
                      <a:r>
                        <a:rPr lang="en-US" sz="1600" b="0" i="0" u="none" strike="noStrike" dirty="0">
                          <a:solidFill>
                            <a:srgbClr val="000000"/>
                          </a:solidFill>
                          <a:effectLst/>
                          <a:latin typeface="+mn-lt"/>
                        </a:rPr>
                        <a:t>$28.15</a:t>
                      </a:r>
                    </a:p>
                  </a:txBody>
                  <a:tcPr marL="9525" marR="9525" marT="9525" marB="0" anchor="b">
                    <a:lnL>
                      <a:noFill/>
                    </a:lnL>
                    <a:lnR>
                      <a:noFill/>
                    </a:lnR>
                    <a:lnT>
                      <a:noFill/>
                    </a:lnT>
                    <a:lnB>
                      <a:noFill/>
                    </a:lnB>
                    <a:solidFill>
                      <a:srgbClr val="FDE9D9"/>
                    </a:solidFill>
                  </a:tcPr>
                </a:tc>
              </a:tr>
              <a:tr h="336550">
                <a:tc>
                  <a:txBody>
                    <a:bodyPr/>
                    <a:lstStyle/>
                    <a:p>
                      <a:pPr algn="l" fontAlgn="b"/>
                      <a:r>
                        <a:rPr lang="en-US" sz="1600" b="0" i="0" u="none" strike="noStrike">
                          <a:solidFill>
                            <a:srgbClr val="000000"/>
                          </a:solidFill>
                          <a:effectLst/>
                          <a:latin typeface="+mn-lt"/>
                        </a:rPr>
                        <a:t>BA Degree</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mn-lt"/>
                        </a:rPr>
                        <a:t>93,313</a:t>
                      </a:r>
                    </a:p>
                  </a:txBody>
                  <a:tcPr marL="9525" marR="9525" marT="9525" marB="0" anchor="b">
                    <a:lnL>
                      <a:noFill/>
                    </a:lnL>
                    <a:lnR>
                      <a:noFill/>
                    </a:lnR>
                    <a:lnT>
                      <a:noFill/>
                    </a:lnT>
                    <a:lnB>
                      <a:noFill/>
                    </a:lnB>
                    <a:solidFill>
                      <a:srgbClr val="DCE6F1"/>
                    </a:solidFill>
                  </a:tcPr>
                </a:tc>
                <a:tc>
                  <a:txBody>
                    <a:bodyPr/>
                    <a:lstStyle/>
                    <a:p>
                      <a:pPr algn="ctr" fontAlgn="b"/>
                      <a:r>
                        <a:rPr lang="en-US" sz="1600" b="0" i="0" u="none" strike="noStrike">
                          <a:solidFill>
                            <a:srgbClr val="000000"/>
                          </a:solidFill>
                          <a:effectLst/>
                          <a:latin typeface="+mn-lt"/>
                        </a:rPr>
                        <a:t>21%</a:t>
                      </a:r>
                    </a:p>
                  </a:txBody>
                  <a:tcPr marL="9525" marR="9525" marT="9525" marB="0" anchor="b">
                    <a:lnL>
                      <a:noFill/>
                    </a:lnL>
                    <a:lnR>
                      <a:noFill/>
                    </a:lnR>
                    <a:lnT>
                      <a:noFill/>
                    </a:lnT>
                    <a:lnB>
                      <a:noFill/>
                    </a:lnB>
                    <a:solidFill>
                      <a:srgbClr val="DCE6F1"/>
                    </a:solidFill>
                  </a:tcPr>
                </a:tc>
                <a:tc>
                  <a:txBody>
                    <a:bodyPr/>
                    <a:lstStyle/>
                    <a:p>
                      <a:pPr algn="ctr" fontAlgn="b"/>
                      <a:r>
                        <a:rPr lang="en-US" sz="1600" b="0" i="0" u="none" strike="noStrike">
                          <a:solidFill>
                            <a:srgbClr val="000000"/>
                          </a:solidFill>
                          <a:effectLst/>
                          <a:latin typeface="+mn-lt"/>
                        </a:rPr>
                        <a:t>18,608</a:t>
                      </a:r>
                    </a:p>
                  </a:txBody>
                  <a:tcPr marL="9525" marR="9525" marT="9525" marB="0" anchor="b">
                    <a:lnL>
                      <a:noFill/>
                    </a:lnL>
                    <a:lnR>
                      <a:noFill/>
                    </a:lnR>
                    <a:lnT>
                      <a:noFill/>
                    </a:lnT>
                    <a:lnB>
                      <a:noFill/>
                    </a:lnB>
                    <a:solidFill>
                      <a:srgbClr val="F2DCDB"/>
                    </a:solidFill>
                  </a:tcPr>
                </a:tc>
                <a:tc>
                  <a:txBody>
                    <a:bodyPr/>
                    <a:lstStyle/>
                    <a:p>
                      <a:pPr algn="ctr" fontAlgn="b"/>
                      <a:r>
                        <a:rPr lang="en-US" sz="1600" b="0" i="0" u="none" strike="noStrike">
                          <a:solidFill>
                            <a:srgbClr val="000000"/>
                          </a:solidFill>
                          <a:effectLst/>
                          <a:latin typeface="+mn-lt"/>
                        </a:rPr>
                        <a:t>25%</a:t>
                      </a:r>
                    </a:p>
                  </a:txBody>
                  <a:tcPr marL="9525" marR="9525" marT="9525" marB="0" anchor="b">
                    <a:lnL>
                      <a:noFill/>
                    </a:lnL>
                    <a:lnR>
                      <a:noFill/>
                    </a:lnR>
                    <a:lnT>
                      <a:noFill/>
                    </a:lnT>
                    <a:lnB>
                      <a:noFill/>
                    </a:lnB>
                    <a:solidFill>
                      <a:srgbClr val="F2DCDB"/>
                    </a:solidFill>
                  </a:tcPr>
                </a:tc>
                <a:tc>
                  <a:txBody>
                    <a:bodyPr/>
                    <a:lstStyle/>
                    <a:p>
                      <a:pPr algn="ctr" fontAlgn="b"/>
                      <a:r>
                        <a:rPr lang="en-US" sz="1600" b="0" i="0" u="none" strike="noStrike">
                          <a:solidFill>
                            <a:srgbClr val="000000"/>
                          </a:solidFill>
                          <a:effectLst/>
                          <a:latin typeface="+mn-lt"/>
                        </a:rPr>
                        <a:t>$31.92</a:t>
                      </a:r>
                    </a:p>
                  </a:txBody>
                  <a:tcPr marL="9525" marR="9525" marT="9525" marB="0" anchor="b">
                    <a:lnL>
                      <a:noFill/>
                    </a:lnL>
                    <a:lnR>
                      <a:noFill/>
                    </a:lnR>
                    <a:lnT>
                      <a:noFill/>
                    </a:lnT>
                    <a:lnB>
                      <a:noFill/>
                    </a:lnB>
                    <a:solidFill>
                      <a:srgbClr val="FDE9D9"/>
                    </a:solidFill>
                  </a:tcPr>
                </a:tc>
              </a:tr>
              <a:tr h="336550">
                <a:tc>
                  <a:txBody>
                    <a:bodyPr/>
                    <a:lstStyle/>
                    <a:p>
                      <a:pPr algn="l" fontAlgn="b"/>
                      <a:r>
                        <a:rPr lang="en-US" sz="1600" b="0" i="0" u="none" strike="noStrike">
                          <a:solidFill>
                            <a:srgbClr val="000000"/>
                          </a:solidFill>
                          <a:effectLst/>
                          <a:latin typeface="+mn-lt"/>
                        </a:rPr>
                        <a:t>Grad Degree</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mn-lt"/>
                        </a:rPr>
                        <a:t>25,984</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600" b="0" i="0" u="none" strike="noStrike">
                          <a:solidFill>
                            <a:srgbClr val="000000"/>
                          </a:solidFill>
                          <a:effectLst/>
                          <a:latin typeface="+mn-lt"/>
                        </a:rPr>
                        <a:t>6%</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600" b="0" i="0" u="none" strike="noStrike">
                          <a:solidFill>
                            <a:srgbClr val="000000"/>
                          </a:solidFill>
                          <a:effectLst/>
                          <a:latin typeface="+mn-lt"/>
                        </a:rPr>
                        <a:t>4,625</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600" b="0" i="0" u="none" strike="noStrike">
                          <a:solidFill>
                            <a:srgbClr val="000000"/>
                          </a:solidFill>
                          <a:effectLst/>
                          <a:latin typeface="+mn-lt"/>
                        </a:rPr>
                        <a:t>6%</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600" b="0" i="0" u="none" strike="noStrike" dirty="0">
                          <a:solidFill>
                            <a:srgbClr val="000000"/>
                          </a:solidFill>
                          <a:effectLst/>
                          <a:latin typeface="+mn-lt"/>
                        </a:rPr>
                        <a:t>$36.51</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DE9D9"/>
                    </a:solidFill>
                  </a:tcPr>
                </a:tc>
              </a:tr>
            </a:tbl>
          </a:graphicData>
        </a:graphic>
      </p:graphicFrame>
      <p:sp>
        <p:nvSpPr>
          <p:cNvPr id="4" name="TextBox 3"/>
          <p:cNvSpPr txBox="1"/>
          <p:nvPr/>
        </p:nvSpPr>
        <p:spPr>
          <a:xfrm>
            <a:off x="609600" y="76200"/>
            <a:ext cx="7772400" cy="954107"/>
          </a:xfrm>
          <a:prstGeom prst="rect">
            <a:avLst/>
          </a:prstGeom>
          <a:noFill/>
        </p:spPr>
        <p:txBody>
          <a:bodyPr wrap="square" rtlCol="0">
            <a:spAutoFit/>
          </a:bodyPr>
          <a:lstStyle/>
          <a:p>
            <a:pPr algn="ctr"/>
            <a:r>
              <a:rPr lang="en-US" sz="2800" dirty="0" smtClean="0"/>
              <a:t>San Mateo employment and wage profile by worker education level </a:t>
            </a:r>
            <a:endParaRPr lang="en-US" sz="2800" dirty="0"/>
          </a:p>
        </p:txBody>
      </p:sp>
      <p:sp>
        <p:nvSpPr>
          <p:cNvPr id="7" name="TextBox 6"/>
          <p:cNvSpPr txBox="1"/>
          <p:nvPr/>
        </p:nvSpPr>
        <p:spPr>
          <a:xfrm>
            <a:off x="304800" y="5715000"/>
            <a:ext cx="8686800" cy="923330"/>
          </a:xfrm>
          <a:prstGeom prst="rect">
            <a:avLst/>
          </a:prstGeom>
          <a:noFill/>
        </p:spPr>
        <p:txBody>
          <a:bodyPr wrap="square" rtlCol="0">
            <a:spAutoFit/>
          </a:bodyPr>
          <a:lstStyle/>
          <a:p>
            <a:r>
              <a:rPr lang="en-US" b="1" dirty="0" smtClean="0"/>
              <a:t>Observation</a:t>
            </a:r>
            <a:r>
              <a:rPr lang="en-US" dirty="0" smtClean="0"/>
              <a:t>: there is something of a bimodal distribution on worker education level. The largest two segments are the Short Term Training and BA Degree workers. Note also that the BA worker capture over twice the hourly wage as the short term training worker. </a:t>
            </a:r>
            <a:endParaRPr lang="en-US" dirty="0"/>
          </a:p>
        </p:txBody>
      </p:sp>
    </p:spTree>
    <p:extLst>
      <p:ext uri="{BB962C8B-B14F-4D97-AF65-F5344CB8AC3E}">
        <p14:creationId xmlns:p14="http://schemas.microsoft.com/office/powerpoint/2010/main" val="4004222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443491507"/>
              </p:ext>
            </p:extLst>
          </p:nvPr>
        </p:nvGraphicFramePr>
        <p:xfrm>
          <a:off x="533399" y="1295400"/>
          <a:ext cx="7924801" cy="4038600"/>
        </p:xfrm>
        <a:graphic>
          <a:graphicData uri="http://schemas.openxmlformats.org/drawingml/2006/table">
            <a:tbl>
              <a:tblPr/>
              <a:tblGrid>
                <a:gridCol w="3366745"/>
                <a:gridCol w="1519352"/>
                <a:gridCol w="1519352"/>
                <a:gridCol w="1519352"/>
              </a:tblGrid>
              <a:tr h="1346200">
                <a:tc>
                  <a:txBody>
                    <a:bodyPr/>
                    <a:lstStyle/>
                    <a:p>
                      <a:pPr algn="l" fontAlgn="b"/>
                      <a:r>
                        <a:rPr lang="en-US" sz="2000" b="1" i="0" u="none" strike="noStrike" dirty="0">
                          <a:solidFill>
                            <a:srgbClr val="FFFFFF"/>
                          </a:solidFill>
                          <a:effectLst/>
                          <a:latin typeface="+mn-lt"/>
                        </a:rPr>
                        <a:t>Worker Education Level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fontAlgn="b"/>
                      <a:r>
                        <a:rPr lang="en-US" sz="2000" b="1" i="0" u="none" strike="noStrike" dirty="0">
                          <a:solidFill>
                            <a:srgbClr val="FFFFFF"/>
                          </a:solidFill>
                          <a:effectLst/>
                          <a:latin typeface="+mn-lt"/>
                        </a:rPr>
                        <a:t>Total </a:t>
                      </a:r>
                      <a:endParaRPr lang="en-US" sz="2000" b="1" i="0" u="none" strike="noStrike" dirty="0" smtClean="0">
                        <a:solidFill>
                          <a:srgbClr val="FFFFFF"/>
                        </a:solidFill>
                        <a:effectLst/>
                        <a:latin typeface="+mn-lt"/>
                      </a:endParaRPr>
                    </a:p>
                    <a:p>
                      <a:pPr algn="ctr" fontAlgn="b"/>
                      <a:r>
                        <a:rPr lang="en-US" sz="2000" b="1" i="0" u="none" strike="noStrike" dirty="0" smtClean="0">
                          <a:solidFill>
                            <a:srgbClr val="FFFFFF"/>
                          </a:solidFill>
                          <a:effectLst/>
                          <a:latin typeface="+mn-lt"/>
                        </a:rPr>
                        <a:t>Projected </a:t>
                      </a:r>
                    </a:p>
                    <a:p>
                      <a:pPr algn="ctr" fontAlgn="b"/>
                      <a:r>
                        <a:rPr lang="en-US" sz="2000" b="1" i="0" u="none" strike="noStrike" dirty="0" smtClean="0">
                          <a:solidFill>
                            <a:srgbClr val="FFFFFF"/>
                          </a:solidFill>
                          <a:effectLst/>
                          <a:latin typeface="+mn-lt"/>
                        </a:rPr>
                        <a:t>2017</a:t>
                      </a:r>
                    </a:p>
                    <a:p>
                      <a:pPr algn="ctr" fontAlgn="b"/>
                      <a:r>
                        <a:rPr lang="en-US" sz="2000" b="1" i="0" u="none" strike="noStrike" dirty="0" smtClean="0">
                          <a:solidFill>
                            <a:srgbClr val="FFFFFF"/>
                          </a:solidFill>
                          <a:effectLst/>
                          <a:latin typeface="+mn-lt"/>
                        </a:rPr>
                        <a:t>Openings</a:t>
                      </a:r>
                      <a:endParaRPr lang="en-US" sz="2000" b="1" i="0" u="none" strike="noStrike" dirty="0">
                        <a:solidFill>
                          <a:srgbClr val="FFFFFF"/>
                        </a:solidFill>
                        <a:effectLst/>
                        <a:latin typeface="+mn-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fontAlgn="b"/>
                      <a:r>
                        <a:rPr lang="en-US" sz="2000" b="1" i="0" u="none" strike="noStrike" dirty="0">
                          <a:solidFill>
                            <a:srgbClr val="FFFFFF"/>
                          </a:solidFill>
                          <a:effectLst/>
                          <a:latin typeface="+mn-lt"/>
                        </a:rPr>
                        <a:t>Percent </a:t>
                      </a:r>
                      <a:r>
                        <a:rPr lang="en-US" sz="2000" b="1" i="0" u="none" strike="noStrike" dirty="0" smtClean="0">
                          <a:solidFill>
                            <a:srgbClr val="FFFFFF"/>
                          </a:solidFill>
                          <a:effectLst/>
                          <a:latin typeface="+mn-lt"/>
                        </a:rPr>
                        <a:t>that are New Jobs</a:t>
                      </a:r>
                      <a:endParaRPr lang="en-US" sz="2000" b="1" i="0" u="none" strike="noStrike" dirty="0">
                        <a:solidFill>
                          <a:srgbClr val="FFFFFF"/>
                        </a:solidFill>
                        <a:effectLst/>
                        <a:latin typeface="+mn-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accent3">
                        <a:lumMod val="50000"/>
                      </a:schemeClr>
                    </a:solidFill>
                  </a:tcPr>
                </a:tc>
                <a:tc>
                  <a:txBody>
                    <a:bodyPr/>
                    <a:lstStyle/>
                    <a:p>
                      <a:pPr algn="ctr" fontAlgn="b"/>
                      <a:r>
                        <a:rPr lang="en-US" sz="2000" b="1" i="0" u="none" strike="noStrike" dirty="0" smtClean="0">
                          <a:solidFill>
                            <a:srgbClr val="FFFFFF"/>
                          </a:solidFill>
                          <a:effectLst/>
                          <a:latin typeface="+mn-lt"/>
                        </a:rPr>
                        <a:t>Percent from</a:t>
                      </a:r>
                      <a:r>
                        <a:rPr lang="en-US" sz="2000" b="1" i="0" u="none" strike="noStrike" baseline="0" dirty="0" smtClean="0">
                          <a:solidFill>
                            <a:srgbClr val="FFFFFF"/>
                          </a:solidFill>
                          <a:effectLst/>
                          <a:latin typeface="+mn-lt"/>
                        </a:rPr>
                        <a:t> Turnover</a:t>
                      </a:r>
                      <a:endParaRPr lang="en-US" sz="2000" b="1" i="0" u="none" strike="noStrike" dirty="0">
                        <a:solidFill>
                          <a:srgbClr val="FFFFFF"/>
                        </a:solidFill>
                        <a:effectLst/>
                        <a:latin typeface="+mn-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accent6">
                        <a:lumMod val="50000"/>
                      </a:schemeClr>
                    </a:solidFill>
                  </a:tcPr>
                </a:tc>
              </a:tr>
              <a:tr h="336550">
                <a:tc>
                  <a:txBody>
                    <a:bodyPr/>
                    <a:lstStyle/>
                    <a:p>
                      <a:pPr algn="l" fontAlgn="b"/>
                      <a:r>
                        <a:rPr lang="en-US" sz="2000" b="0" i="0" u="none" strike="noStrike" dirty="0">
                          <a:solidFill>
                            <a:srgbClr val="000000"/>
                          </a:solidFill>
                          <a:effectLst/>
                          <a:latin typeface="+mn-lt"/>
                        </a:rPr>
                        <a:t>Short Term Training</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20000"/>
                        <a:lumOff val="80000"/>
                      </a:schemeClr>
                    </a:solidFill>
                  </a:tcPr>
                </a:tc>
                <a:tc>
                  <a:txBody>
                    <a:bodyPr/>
                    <a:lstStyle/>
                    <a:p>
                      <a:pPr algn="ctr" fontAlgn="b"/>
                      <a:r>
                        <a:rPr lang="en-US" sz="2000" b="0" i="0" u="none" strike="noStrike">
                          <a:solidFill>
                            <a:srgbClr val="000000"/>
                          </a:solidFill>
                          <a:effectLst/>
                          <a:latin typeface="+mn-lt"/>
                        </a:rPr>
                        <a:t>24,006</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20000"/>
                        <a:lumOff val="80000"/>
                      </a:schemeClr>
                    </a:solidFill>
                  </a:tcPr>
                </a:tc>
                <a:tc>
                  <a:txBody>
                    <a:bodyPr/>
                    <a:lstStyle/>
                    <a:p>
                      <a:pPr algn="ctr" fontAlgn="b"/>
                      <a:r>
                        <a:rPr lang="en-US" sz="2000" b="0" i="0" u="none" strike="noStrike" dirty="0" smtClean="0">
                          <a:solidFill>
                            <a:srgbClr val="000000"/>
                          </a:solidFill>
                          <a:effectLst/>
                          <a:latin typeface="+mn-lt"/>
                        </a:rPr>
                        <a:t>34%</a:t>
                      </a:r>
                      <a:endParaRPr lang="en-US" sz="2000" b="0" i="0" u="none" strike="noStrike" dirty="0">
                        <a:solidFill>
                          <a:srgbClr val="000000"/>
                        </a:solidFill>
                        <a:effectLst/>
                        <a:latin typeface="+mn-lt"/>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accent3">
                        <a:lumMod val="20000"/>
                        <a:lumOff val="80000"/>
                      </a:schemeClr>
                    </a:solidFill>
                  </a:tcPr>
                </a:tc>
                <a:tc>
                  <a:txBody>
                    <a:bodyPr/>
                    <a:lstStyle/>
                    <a:p>
                      <a:pPr algn="ctr" fontAlgn="b"/>
                      <a:r>
                        <a:rPr lang="en-US" sz="2000" b="0" i="0" u="none" strike="noStrike" dirty="0" smtClean="0">
                          <a:solidFill>
                            <a:srgbClr val="000000"/>
                          </a:solidFill>
                          <a:effectLst/>
                          <a:latin typeface="+mn-lt"/>
                        </a:rPr>
                        <a:t>66%</a:t>
                      </a:r>
                      <a:endParaRPr lang="en-US" sz="2000" b="0" i="0" u="none" strike="noStrike" dirty="0">
                        <a:solidFill>
                          <a:srgbClr val="000000"/>
                        </a:solidFill>
                        <a:effectLst/>
                        <a:latin typeface="+mn-lt"/>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accent6">
                        <a:lumMod val="20000"/>
                        <a:lumOff val="80000"/>
                      </a:schemeClr>
                    </a:solidFill>
                  </a:tcPr>
                </a:tc>
              </a:tr>
              <a:tr h="336550">
                <a:tc>
                  <a:txBody>
                    <a:bodyPr/>
                    <a:lstStyle/>
                    <a:p>
                      <a:pPr algn="l" fontAlgn="b"/>
                      <a:r>
                        <a:rPr lang="en-US" sz="2000" b="0" i="0" u="none" strike="noStrike" dirty="0">
                          <a:solidFill>
                            <a:srgbClr val="000000"/>
                          </a:solidFill>
                          <a:effectLst/>
                          <a:latin typeface="+mn-lt"/>
                        </a:rPr>
                        <a:t>Moderate Training</a:t>
                      </a:r>
                    </a:p>
                  </a:txBody>
                  <a:tcPr marL="9525" marR="9525" marT="9525" marB="0" anchor="b">
                    <a:lnL>
                      <a:noFill/>
                    </a:lnL>
                    <a:lnR>
                      <a:noFill/>
                    </a:lnR>
                    <a:lnT>
                      <a:noFill/>
                    </a:lnT>
                    <a:lnB>
                      <a:noFill/>
                    </a:lnB>
                    <a:solidFill>
                      <a:schemeClr val="accent1">
                        <a:lumMod val="20000"/>
                        <a:lumOff val="80000"/>
                      </a:schemeClr>
                    </a:solidFill>
                  </a:tcPr>
                </a:tc>
                <a:tc>
                  <a:txBody>
                    <a:bodyPr/>
                    <a:lstStyle/>
                    <a:p>
                      <a:pPr algn="ctr" fontAlgn="b"/>
                      <a:r>
                        <a:rPr lang="en-US" sz="2000" b="0" i="0" u="none" strike="noStrike" dirty="0">
                          <a:solidFill>
                            <a:srgbClr val="000000"/>
                          </a:solidFill>
                          <a:effectLst/>
                          <a:latin typeface="+mn-lt"/>
                        </a:rPr>
                        <a:t>6,602</a:t>
                      </a:r>
                    </a:p>
                  </a:txBody>
                  <a:tcPr marL="9525" marR="9525" marT="9525" marB="0" anchor="b">
                    <a:lnL>
                      <a:noFill/>
                    </a:lnL>
                    <a:lnR>
                      <a:noFill/>
                    </a:lnR>
                    <a:lnT>
                      <a:noFill/>
                    </a:lnT>
                    <a:lnB>
                      <a:noFill/>
                    </a:lnB>
                    <a:solidFill>
                      <a:schemeClr val="accent1">
                        <a:lumMod val="20000"/>
                        <a:lumOff val="80000"/>
                      </a:schemeClr>
                    </a:solidFill>
                  </a:tcPr>
                </a:tc>
                <a:tc>
                  <a:txBody>
                    <a:bodyPr/>
                    <a:lstStyle/>
                    <a:p>
                      <a:pPr algn="ctr" fontAlgn="b"/>
                      <a:r>
                        <a:rPr lang="en-US" sz="2000" b="0" i="0" u="none" strike="noStrike" dirty="0" smtClean="0">
                          <a:solidFill>
                            <a:srgbClr val="000000"/>
                          </a:solidFill>
                          <a:effectLst/>
                          <a:latin typeface="+mn-lt"/>
                        </a:rPr>
                        <a:t>5%</a:t>
                      </a:r>
                      <a:endParaRPr lang="en-US" sz="2000" b="0" i="0" u="none" strike="noStrike" dirty="0">
                        <a:solidFill>
                          <a:srgbClr val="000000"/>
                        </a:solidFill>
                        <a:effectLst/>
                        <a:latin typeface="+mn-lt"/>
                      </a:endParaRPr>
                    </a:p>
                  </a:txBody>
                  <a:tcPr marL="9525" marR="9525" marT="9525" marB="0" anchor="b">
                    <a:lnL>
                      <a:noFill/>
                    </a:lnL>
                    <a:lnR>
                      <a:noFill/>
                    </a:lnR>
                    <a:lnT>
                      <a:noFill/>
                    </a:lnT>
                    <a:lnB>
                      <a:noFill/>
                    </a:lnB>
                    <a:solidFill>
                      <a:schemeClr val="accent3">
                        <a:lumMod val="20000"/>
                        <a:lumOff val="80000"/>
                      </a:schemeClr>
                    </a:solidFill>
                  </a:tcPr>
                </a:tc>
                <a:tc>
                  <a:txBody>
                    <a:bodyPr/>
                    <a:lstStyle/>
                    <a:p>
                      <a:pPr algn="ctr" fontAlgn="b"/>
                      <a:r>
                        <a:rPr lang="en-US" sz="2000" b="0" i="0" u="none" strike="noStrike" dirty="0" smtClean="0">
                          <a:solidFill>
                            <a:srgbClr val="000000"/>
                          </a:solidFill>
                          <a:effectLst/>
                          <a:latin typeface="+mn-lt"/>
                        </a:rPr>
                        <a:t>95%</a:t>
                      </a:r>
                      <a:endParaRPr lang="en-US" sz="2000" b="0" i="0" u="none" strike="noStrike" dirty="0">
                        <a:solidFill>
                          <a:srgbClr val="000000"/>
                        </a:solidFill>
                        <a:effectLst/>
                        <a:latin typeface="+mn-lt"/>
                      </a:endParaRPr>
                    </a:p>
                  </a:txBody>
                  <a:tcPr marL="9525" marR="9525" marT="9525" marB="0" anchor="b">
                    <a:lnL>
                      <a:noFill/>
                    </a:lnL>
                    <a:lnR>
                      <a:noFill/>
                    </a:lnR>
                    <a:lnT>
                      <a:noFill/>
                    </a:lnT>
                    <a:lnB>
                      <a:noFill/>
                    </a:lnB>
                    <a:solidFill>
                      <a:schemeClr val="accent6">
                        <a:lumMod val="20000"/>
                        <a:lumOff val="80000"/>
                      </a:schemeClr>
                    </a:solidFill>
                  </a:tcPr>
                </a:tc>
              </a:tr>
              <a:tr h="336550">
                <a:tc>
                  <a:txBody>
                    <a:bodyPr/>
                    <a:lstStyle/>
                    <a:p>
                      <a:pPr algn="l" fontAlgn="b"/>
                      <a:r>
                        <a:rPr lang="en-US" sz="2000" b="0" i="0" u="none" strike="noStrike">
                          <a:solidFill>
                            <a:srgbClr val="000000"/>
                          </a:solidFill>
                          <a:effectLst/>
                          <a:latin typeface="+mn-lt"/>
                        </a:rPr>
                        <a:t>Long Term Training</a:t>
                      </a:r>
                    </a:p>
                  </a:txBody>
                  <a:tcPr marL="9525" marR="9525" marT="9525" marB="0" anchor="b">
                    <a:lnL>
                      <a:noFill/>
                    </a:lnL>
                    <a:lnR>
                      <a:noFill/>
                    </a:lnR>
                    <a:lnT>
                      <a:noFill/>
                    </a:lnT>
                    <a:lnB>
                      <a:noFill/>
                    </a:lnB>
                    <a:solidFill>
                      <a:schemeClr val="accent1">
                        <a:lumMod val="20000"/>
                        <a:lumOff val="80000"/>
                      </a:schemeClr>
                    </a:solidFill>
                  </a:tcPr>
                </a:tc>
                <a:tc>
                  <a:txBody>
                    <a:bodyPr/>
                    <a:lstStyle/>
                    <a:p>
                      <a:pPr algn="ctr" fontAlgn="b"/>
                      <a:r>
                        <a:rPr lang="en-US" sz="2000" b="0" i="0" u="none" strike="noStrike" dirty="0">
                          <a:solidFill>
                            <a:srgbClr val="000000"/>
                          </a:solidFill>
                          <a:effectLst/>
                          <a:latin typeface="+mn-lt"/>
                        </a:rPr>
                        <a:t>5,094</a:t>
                      </a:r>
                    </a:p>
                  </a:txBody>
                  <a:tcPr marL="9525" marR="9525" marT="9525" marB="0" anchor="b">
                    <a:lnL>
                      <a:noFill/>
                    </a:lnL>
                    <a:lnR>
                      <a:noFill/>
                    </a:lnR>
                    <a:lnT>
                      <a:noFill/>
                    </a:lnT>
                    <a:lnB>
                      <a:noFill/>
                    </a:lnB>
                    <a:solidFill>
                      <a:schemeClr val="accent1">
                        <a:lumMod val="20000"/>
                        <a:lumOff val="80000"/>
                      </a:schemeClr>
                    </a:solidFill>
                  </a:tcPr>
                </a:tc>
                <a:tc>
                  <a:txBody>
                    <a:bodyPr/>
                    <a:lstStyle/>
                    <a:p>
                      <a:pPr algn="ctr" fontAlgn="b"/>
                      <a:r>
                        <a:rPr lang="en-US" sz="2000" b="0" i="0" u="none" strike="noStrike" dirty="0" smtClean="0">
                          <a:solidFill>
                            <a:srgbClr val="000000"/>
                          </a:solidFill>
                          <a:effectLst/>
                          <a:latin typeface="+mn-lt"/>
                        </a:rPr>
                        <a:t>20%</a:t>
                      </a:r>
                      <a:endParaRPr lang="en-US" sz="2000" b="0" i="0" u="none" strike="noStrike" dirty="0">
                        <a:solidFill>
                          <a:srgbClr val="000000"/>
                        </a:solidFill>
                        <a:effectLst/>
                        <a:latin typeface="+mn-lt"/>
                      </a:endParaRPr>
                    </a:p>
                  </a:txBody>
                  <a:tcPr marL="9525" marR="9525" marT="9525" marB="0" anchor="b">
                    <a:lnL>
                      <a:noFill/>
                    </a:lnL>
                    <a:lnR>
                      <a:noFill/>
                    </a:lnR>
                    <a:lnT>
                      <a:noFill/>
                    </a:lnT>
                    <a:lnB>
                      <a:noFill/>
                    </a:lnB>
                    <a:solidFill>
                      <a:schemeClr val="accent3">
                        <a:lumMod val="20000"/>
                        <a:lumOff val="80000"/>
                      </a:schemeClr>
                    </a:solidFill>
                  </a:tcPr>
                </a:tc>
                <a:tc>
                  <a:txBody>
                    <a:bodyPr/>
                    <a:lstStyle/>
                    <a:p>
                      <a:pPr algn="ctr" fontAlgn="b"/>
                      <a:r>
                        <a:rPr lang="en-US" sz="2000" b="0" i="0" u="none" strike="noStrike" dirty="0" smtClean="0">
                          <a:solidFill>
                            <a:srgbClr val="000000"/>
                          </a:solidFill>
                          <a:effectLst/>
                          <a:latin typeface="+mn-lt"/>
                        </a:rPr>
                        <a:t>80%</a:t>
                      </a:r>
                      <a:endParaRPr lang="en-US" sz="2000" b="0" i="0" u="none" strike="noStrike" dirty="0">
                        <a:solidFill>
                          <a:srgbClr val="000000"/>
                        </a:solidFill>
                        <a:effectLst/>
                        <a:latin typeface="+mn-lt"/>
                      </a:endParaRPr>
                    </a:p>
                  </a:txBody>
                  <a:tcPr marL="9525" marR="9525" marT="9525" marB="0" anchor="b">
                    <a:lnL>
                      <a:noFill/>
                    </a:lnL>
                    <a:lnR>
                      <a:noFill/>
                    </a:lnR>
                    <a:lnT>
                      <a:noFill/>
                    </a:lnT>
                    <a:lnB>
                      <a:noFill/>
                    </a:lnB>
                    <a:solidFill>
                      <a:schemeClr val="accent6">
                        <a:lumMod val="20000"/>
                        <a:lumOff val="80000"/>
                      </a:schemeClr>
                    </a:solidFill>
                  </a:tcPr>
                </a:tc>
              </a:tr>
              <a:tr h="336550">
                <a:tc>
                  <a:txBody>
                    <a:bodyPr/>
                    <a:lstStyle/>
                    <a:p>
                      <a:pPr algn="l" fontAlgn="b"/>
                      <a:r>
                        <a:rPr lang="en-US" sz="2000" b="0" i="0" u="none" strike="noStrike">
                          <a:solidFill>
                            <a:srgbClr val="000000"/>
                          </a:solidFill>
                          <a:effectLst/>
                          <a:latin typeface="+mn-lt"/>
                        </a:rPr>
                        <a:t>Related Work Exp</a:t>
                      </a:r>
                    </a:p>
                  </a:txBody>
                  <a:tcPr marL="9525" marR="9525" marT="9525" marB="0" anchor="b">
                    <a:lnL>
                      <a:noFill/>
                    </a:lnL>
                    <a:lnR>
                      <a:noFill/>
                    </a:lnR>
                    <a:lnT>
                      <a:noFill/>
                    </a:lnT>
                    <a:lnB>
                      <a:noFill/>
                    </a:lnB>
                    <a:solidFill>
                      <a:schemeClr val="accent1">
                        <a:lumMod val="20000"/>
                        <a:lumOff val="80000"/>
                      </a:schemeClr>
                    </a:solidFill>
                  </a:tcPr>
                </a:tc>
                <a:tc>
                  <a:txBody>
                    <a:bodyPr/>
                    <a:lstStyle/>
                    <a:p>
                      <a:pPr algn="ctr" fontAlgn="b"/>
                      <a:r>
                        <a:rPr lang="en-US" sz="2000" b="0" i="0" u="none" strike="noStrike" dirty="0">
                          <a:solidFill>
                            <a:srgbClr val="000000"/>
                          </a:solidFill>
                          <a:effectLst/>
                          <a:latin typeface="+mn-lt"/>
                        </a:rPr>
                        <a:t>8,316</a:t>
                      </a:r>
                    </a:p>
                  </a:txBody>
                  <a:tcPr marL="9525" marR="9525" marT="9525" marB="0" anchor="b">
                    <a:lnL>
                      <a:noFill/>
                    </a:lnL>
                    <a:lnR>
                      <a:noFill/>
                    </a:lnR>
                    <a:lnT>
                      <a:noFill/>
                    </a:lnT>
                    <a:lnB>
                      <a:noFill/>
                    </a:lnB>
                    <a:solidFill>
                      <a:schemeClr val="accent1">
                        <a:lumMod val="20000"/>
                        <a:lumOff val="80000"/>
                      </a:schemeClr>
                    </a:solidFill>
                  </a:tcPr>
                </a:tc>
                <a:tc>
                  <a:txBody>
                    <a:bodyPr/>
                    <a:lstStyle/>
                    <a:p>
                      <a:pPr algn="ctr" fontAlgn="b"/>
                      <a:r>
                        <a:rPr lang="en-US" sz="2000" b="0" i="0" u="none" strike="noStrike" dirty="0" smtClean="0">
                          <a:solidFill>
                            <a:srgbClr val="000000"/>
                          </a:solidFill>
                          <a:effectLst/>
                          <a:latin typeface="+mn-lt"/>
                        </a:rPr>
                        <a:t>32%</a:t>
                      </a:r>
                      <a:endParaRPr lang="en-US" sz="2000" b="0" i="0" u="none" strike="noStrike" dirty="0">
                        <a:solidFill>
                          <a:srgbClr val="000000"/>
                        </a:solidFill>
                        <a:effectLst/>
                        <a:latin typeface="+mn-lt"/>
                      </a:endParaRPr>
                    </a:p>
                  </a:txBody>
                  <a:tcPr marL="9525" marR="9525" marT="9525" marB="0" anchor="b">
                    <a:lnL>
                      <a:noFill/>
                    </a:lnL>
                    <a:lnR>
                      <a:noFill/>
                    </a:lnR>
                    <a:lnT>
                      <a:noFill/>
                    </a:lnT>
                    <a:lnB>
                      <a:noFill/>
                    </a:lnB>
                    <a:solidFill>
                      <a:schemeClr val="accent3">
                        <a:lumMod val="20000"/>
                        <a:lumOff val="80000"/>
                      </a:schemeClr>
                    </a:solidFill>
                  </a:tcPr>
                </a:tc>
                <a:tc>
                  <a:txBody>
                    <a:bodyPr/>
                    <a:lstStyle/>
                    <a:p>
                      <a:pPr algn="ctr" fontAlgn="b"/>
                      <a:r>
                        <a:rPr lang="en-US" sz="2000" b="0" i="0" u="none" strike="noStrike" dirty="0" smtClean="0">
                          <a:solidFill>
                            <a:srgbClr val="000000"/>
                          </a:solidFill>
                          <a:effectLst/>
                          <a:latin typeface="+mn-lt"/>
                        </a:rPr>
                        <a:t>68%</a:t>
                      </a:r>
                      <a:endParaRPr lang="en-US" sz="2000" b="0" i="0" u="none" strike="noStrike" dirty="0">
                        <a:solidFill>
                          <a:srgbClr val="000000"/>
                        </a:solidFill>
                        <a:effectLst/>
                        <a:latin typeface="+mn-lt"/>
                      </a:endParaRPr>
                    </a:p>
                  </a:txBody>
                  <a:tcPr marL="9525" marR="9525" marT="9525" marB="0" anchor="b">
                    <a:lnL>
                      <a:noFill/>
                    </a:lnL>
                    <a:lnR>
                      <a:noFill/>
                    </a:lnR>
                    <a:lnT>
                      <a:noFill/>
                    </a:lnT>
                    <a:lnB>
                      <a:noFill/>
                    </a:lnB>
                    <a:solidFill>
                      <a:schemeClr val="accent6">
                        <a:lumMod val="20000"/>
                        <a:lumOff val="80000"/>
                      </a:schemeClr>
                    </a:solidFill>
                  </a:tcPr>
                </a:tc>
              </a:tr>
              <a:tr h="336550">
                <a:tc>
                  <a:txBody>
                    <a:bodyPr/>
                    <a:lstStyle/>
                    <a:p>
                      <a:pPr algn="l" fontAlgn="b"/>
                      <a:r>
                        <a:rPr lang="en-US" sz="2000" b="0" i="0" u="none" strike="noStrike">
                          <a:solidFill>
                            <a:srgbClr val="000000"/>
                          </a:solidFill>
                          <a:effectLst/>
                          <a:latin typeface="+mn-lt"/>
                        </a:rPr>
                        <a:t>Post Secondary Voc Awared</a:t>
                      </a:r>
                    </a:p>
                  </a:txBody>
                  <a:tcPr marL="9525" marR="9525" marT="9525" marB="0" anchor="b">
                    <a:lnL>
                      <a:noFill/>
                    </a:lnL>
                    <a:lnR>
                      <a:noFill/>
                    </a:lnR>
                    <a:lnT>
                      <a:noFill/>
                    </a:lnT>
                    <a:lnB>
                      <a:noFill/>
                    </a:lnB>
                    <a:solidFill>
                      <a:schemeClr val="accent1">
                        <a:lumMod val="20000"/>
                        <a:lumOff val="80000"/>
                      </a:schemeClr>
                    </a:solidFill>
                  </a:tcPr>
                </a:tc>
                <a:tc>
                  <a:txBody>
                    <a:bodyPr/>
                    <a:lstStyle/>
                    <a:p>
                      <a:pPr algn="ctr" fontAlgn="b"/>
                      <a:r>
                        <a:rPr lang="en-US" sz="2000" b="0" i="0" u="none" strike="noStrike">
                          <a:solidFill>
                            <a:srgbClr val="000000"/>
                          </a:solidFill>
                          <a:effectLst/>
                          <a:latin typeface="+mn-lt"/>
                        </a:rPr>
                        <a:t>4,795</a:t>
                      </a:r>
                    </a:p>
                  </a:txBody>
                  <a:tcPr marL="9525" marR="9525" marT="9525" marB="0" anchor="b">
                    <a:lnL>
                      <a:noFill/>
                    </a:lnL>
                    <a:lnR>
                      <a:noFill/>
                    </a:lnR>
                    <a:lnT>
                      <a:noFill/>
                    </a:lnT>
                    <a:lnB>
                      <a:noFill/>
                    </a:lnB>
                    <a:solidFill>
                      <a:schemeClr val="accent1">
                        <a:lumMod val="20000"/>
                        <a:lumOff val="80000"/>
                      </a:schemeClr>
                    </a:solidFill>
                  </a:tcPr>
                </a:tc>
                <a:tc>
                  <a:txBody>
                    <a:bodyPr/>
                    <a:lstStyle/>
                    <a:p>
                      <a:pPr algn="ctr" fontAlgn="b"/>
                      <a:r>
                        <a:rPr lang="en-US" sz="2000" b="0" i="0" u="none" strike="noStrike" dirty="0" smtClean="0">
                          <a:solidFill>
                            <a:srgbClr val="000000"/>
                          </a:solidFill>
                          <a:effectLst/>
                          <a:latin typeface="+mn-lt"/>
                        </a:rPr>
                        <a:t>5%</a:t>
                      </a:r>
                      <a:endParaRPr lang="en-US" sz="2000" b="0" i="0" u="none" strike="noStrike" dirty="0">
                        <a:solidFill>
                          <a:srgbClr val="000000"/>
                        </a:solidFill>
                        <a:effectLst/>
                        <a:latin typeface="+mn-lt"/>
                      </a:endParaRPr>
                    </a:p>
                  </a:txBody>
                  <a:tcPr marL="9525" marR="9525" marT="9525" marB="0" anchor="b">
                    <a:lnL>
                      <a:noFill/>
                    </a:lnL>
                    <a:lnR>
                      <a:noFill/>
                    </a:lnR>
                    <a:lnT>
                      <a:noFill/>
                    </a:lnT>
                    <a:lnB>
                      <a:noFill/>
                    </a:lnB>
                    <a:solidFill>
                      <a:schemeClr val="accent3">
                        <a:lumMod val="20000"/>
                        <a:lumOff val="80000"/>
                      </a:schemeClr>
                    </a:solidFill>
                  </a:tcPr>
                </a:tc>
                <a:tc>
                  <a:txBody>
                    <a:bodyPr/>
                    <a:lstStyle/>
                    <a:p>
                      <a:pPr algn="ctr" fontAlgn="b"/>
                      <a:r>
                        <a:rPr lang="en-US" sz="2000" b="0" i="0" u="none" strike="noStrike" dirty="0" smtClean="0">
                          <a:solidFill>
                            <a:srgbClr val="000000"/>
                          </a:solidFill>
                          <a:effectLst/>
                          <a:latin typeface="+mn-lt"/>
                        </a:rPr>
                        <a:t>95%</a:t>
                      </a:r>
                      <a:endParaRPr lang="en-US" sz="2000" b="0" i="0" u="none" strike="noStrike" dirty="0">
                        <a:solidFill>
                          <a:srgbClr val="000000"/>
                        </a:solidFill>
                        <a:effectLst/>
                        <a:latin typeface="+mn-lt"/>
                      </a:endParaRPr>
                    </a:p>
                  </a:txBody>
                  <a:tcPr marL="9525" marR="9525" marT="9525" marB="0" anchor="b">
                    <a:lnL>
                      <a:noFill/>
                    </a:lnL>
                    <a:lnR>
                      <a:noFill/>
                    </a:lnR>
                    <a:lnT>
                      <a:noFill/>
                    </a:lnT>
                    <a:lnB>
                      <a:noFill/>
                    </a:lnB>
                    <a:solidFill>
                      <a:schemeClr val="accent6">
                        <a:lumMod val="20000"/>
                        <a:lumOff val="80000"/>
                      </a:schemeClr>
                    </a:solidFill>
                  </a:tcPr>
                </a:tc>
              </a:tr>
              <a:tr h="336550">
                <a:tc>
                  <a:txBody>
                    <a:bodyPr/>
                    <a:lstStyle/>
                    <a:p>
                      <a:pPr algn="l" fontAlgn="b"/>
                      <a:r>
                        <a:rPr lang="en-US" sz="2000" b="0" i="0" u="none" strike="noStrike">
                          <a:solidFill>
                            <a:srgbClr val="000000"/>
                          </a:solidFill>
                          <a:effectLst/>
                          <a:latin typeface="+mn-lt"/>
                        </a:rPr>
                        <a:t>AA Degree</a:t>
                      </a:r>
                    </a:p>
                  </a:txBody>
                  <a:tcPr marL="9525" marR="9525" marT="9525" marB="0" anchor="b">
                    <a:lnL>
                      <a:noFill/>
                    </a:lnL>
                    <a:lnR>
                      <a:noFill/>
                    </a:lnR>
                    <a:lnT>
                      <a:noFill/>
                    </a:lnT>
                    <a:lnB>
                      <a:noFill/>
                    </a:lnB>
                    <a:solidFill>
                      <a:schemeClr val="accent1">
                        <a:lumMod val="20000"/>
                        <a:lumOff val="80000"/>
                      </a:schemeClr>
                    </a:solidFill>
                  </a:tcPr>
                </a:tc>
                <a:tc>
                  <a:txBody>
                    <a:bodyPr/>
                    <a:lstStyle/>
                    <a:p>
                      <a:pPr algn="ctr" fontAlgn="b"/>
                      <a:r>
                        <a:rPr lang="en-US" sz="2000" b="0" i="0" u="none" strike="noStrike">
                          <a:solidFill>
                            <a:srgbClr val="000000"/>
                          </a:solidFill>
                          <a:effectLst/>
                          <a:latin typeface="+mn-lt"/>
                        </a:rPr>
                        <a:t>3,020</a:t>
                      </a:r>
                    </a:p>
                  </a:txBody>
                  <a:tcPr marL="9525" marR="9525" marT="9525" marB="0" anchor="b">
                    <a:lnL>
                      <a:noFill/>
                    </a:lnL>
                    <a:lnR>
                      <a:noFill/>
                    </a:lnR>
                    <a:lnT>
                      <a:noFill/>
                    </a:lnT>
                    <a:lnB>
                      <a:noFill/>
                    </a:lnB>
                    <a:solidFill>
                      <a:schemeClr val="accent1">
                        <a:lumMod val="20000"/>
                        <a:lumOff val="80000"/>
                      </a:schemeClr>
                    </a:solidFill>
                  </a:tcPr>
                </a:tc>
                <a:tc>
                  <a:txBody>
                    <a:bodyPr/>
                    <a:lstStyle/>
                    <a:p>
                      <a:pPr algn="ctr" fontAlgn="b"/>
                      <a:r>
                        <a:rPr lang="en-US" sz="2000" b="0" i="0" u="none" strike="noStrike" dirty="0" smtClean="0">
                          <a:solidFill>
                            <a:srgbClr val="000000"/>
                          </a:solidFill>
                          <a:effectLst/>
                          <a:latin typeface="+mn-lt"/>
                        </a:rPr>
                        <a:t>40%</a:t>
                      </a:r>
                      <a:endParaRPr lang="en-US" sz="2000" b="0" i="0" u="none" strike="noStrike" dirty="0">
                        <a:solidFill>
                          <a:srgbClr val="000000"/>
                        </a:solidFill>
                        <a:effectLst/>
                        <a:latin typeface="+mn-lt"/>
                      </a:endParaRPr>
                    </a:p>
                  </a:txBody>
                  <a:tcPr marL="9525" marR="9525" marT="9525" marB="0" anchor="b">
                    <a:lnL>
                      <a:noFill/>
                    </a:lnL>
                    <a:lnR>
                      <a:noFill/>
                    </a:lnR>
                    <a:lnT>
                      <a:noFill/>
                    </a:lnT>
                    <a:lnB>
                      <a:noFill/>
                    </a:lnB>
                    <a:solidFill>
                      <a:schemeClr val="accent3">
                        <a:lumMod val="20000"/>
                        <a:lumOff val="80000"/>
                      </a:schemeClr>
                    </a:solidFill>
                  </a:tcPr>
                </a:tc>
                <a:tc>
                  <a:txBody>
                    <a:bodyPr/>
                    <a:lstStyle/>
                    <a:p>
                      <a:pPr algn="ctr" fontAlgn="b"/>
                      <a:r>
                        <a:rPr lang="en-US" sz="2000" b="0" i="0" u="none" strike="noStrike" dirty="0" smtClean="0">
                          <a:solidFill>
                            <a:srgbClr val="000000"/>
                          </a:solidFill>
                          <a:effectLst/>
                          <a:latin typeface="+mn-lt"/>
                        </a:rPr>
                        <a:t>60%</a:t>
                      </a:r>
                      <a:endParaRPr lang="en-US" sz="2000" b="0" i="0" u="none" strike="noStrike" dirty="0">
                        <a:solidFill>
                          <a:srgbClr val="000000"/>
                        </a:solidFill>
                        <a:effectLst/>
                        <a:latin typeface="+mn-lt"/>
                      </a:endParaRPr>
                    </a:p>
                  </a:txBody>
                  <a:tcPr marL="9525" marR="9525" marT="9525" marB="0" anchor="b">
                    <a:lnL>
                      <a:noFill/>
                    </a:lnL>
                    <a:lnR>
                      <a:noFill/>
                    </a:lnR>
                    <a:lnT>
                      <a:noFill/>
                    </a:lnT>
                    <a:lnB>
                      <a:noFill/>
                    </a:lnB>
                    <a:solidFill>
                      <a:schemeClr val="accent6">
                        <a:lumMod val="20000"/>
                        <a:lumOff val="80000"/>
                      </a:schemeClr>
                    </a:solidFill>
                  </a:tcPr>
                </a:tc>
              </a:tr>
              <a:tr h="336550">
                <a:tc>
                  <a:txBody>
                    <a:bodyPr/>
                    <a:lstStyle/>
                    <a:p>
                      <a:pPr algn="l" fontAlgn="b"/>
                      <a:r>
                        <a:rPr lang="en-US" sz="2000" b="0" i="0" u="none" strike="noStrike">
                          <a:solidFill>
                            <a:srgbClr val="000000"/>
                          </a:solidFill>
                          <a:effectLst/>
                          <a:latin typeface="+mn-lt"/>
                        </a:rPr>
                        <a:t>BA Degree</a:t>
                      </a:r>
                    </a:p>
                  </a:txBody>
                  <a:tcPr marL="9525" marR="9525" marT="9525" marB="0" anchor="b">
                    <a:lnL>
                      <a:noFill/>
                    </a:lnL>
                    <a:lnR>
                      <a:noFill/>
                    </a:lnR>
                    <a:lnT>
                      <a:noFill/>
                    </a:lnT>
                    <a:lnB>
                      <a:noFill/>
                    </a:lnB>
                    <a:solidFill>
                      <a:schemeClr val="accent1">
                        <a:lumMod val="20000"/>
                        <a:lumOff val="80000"/>
                      </a:schemeClr>
                    </a:solidFill>
                  </a:tcPr>
                </a:tc>
                <a:tc>
                  <a:txBody>
                    <a:bodyPr/>
                    <a:lstStyle/>
                    <a:p>
                      <a:pPr algn="ctr" fontAlgn="b"/>
                      <a:r>
                        <a:rPr lang="en-US" sz="2000" b="0" i="0" u="none" strike="noStrike">
                          <a:solidFill>
                            <a:srgbClr val="000000"/>
                          </a:solidFill>
                          <a:effectLst/>
                          <a:latin typeface="+mn-lt"/>
                        </a:rPr>
                        <a:t>18,608</a:t>
                      </a:r>
                    </a:p>
                  </a:txBody>
                  <a:tcPr marL="9525" marR="9525" marT="9525" marB="0" anchor="b">
                    <a:lnL>
                      <a:noFill/>
                    </a:lnL>
                    <a:lnR>
                      <a:noFill/>
                    </a:lnR>
                    <a:lnT>
                      <a:noFill/>
                    </a:lnT>
                    <a:lnB>
                      <a:noFill/>
                    </a:lnB>
                    <a:solidFill>
                      <a:schemeClr val="accent1">
                        <a:lumMod val="20000"/>
                        <a:lumOff val="80000"/>
                      </a:schemeClr>
                    </a:solidFill>
                  </a:tcPr>
                </a:tc>
                <a:tc>
                  <a:txBody>
                    <a:bodyPr/>
                    <a:lstStyle/>
                    <a:p>
                      <a:pPr algn="ctr" fontAlgn="b"/>
                      <a:r>
                        <a:rPr lang="en-US" sz="2000" b="0" i="0" u="none" strike="noStrike" dirty="0" smtClean="0">
                          <a:solidFill>
                            <a:srgbClr val="000000"/>
                          </a:solidFill>
                          <a:effectLst/>
                          <a:latin typeface="+mn-lt"/>
                        </a:rPr>
                        <a:t>33%</a:t>
                      </a:r>
                      <a:endParaRPr lang="en-US" sz="2000" b="0" i="0" u="none" strike="noStrike" dirty="0">
                        <a:solidFill>
                          <a:srgbClr val="000000"/>
                        </a:solidFill>
                        <a:effectLst/>
                        <a:latin typeface="+mn-lt"/>
                      </a:endParaRPr>
                    </a:p>
                  </a:txBody>
                  <a:tcPr marL="9525" marR="9525" marT="9525" marB="0" anchor="b">
                    <a:lnL>
                      <a:noFill/>
                    </a:lnL>
                    <a:lnR>
                      <a:noFill/>
                    </a:lnR>
                    <a:lnT>
                      <a:noFill/>
                    </a:lnT>
                    <a:lnB>
                      <a:noFill/>
                    </a:lnB>
                    <a:solidFill>
                      <a:schemeClr val="accent3">
                        <a:lumMod val="20000"/>
                        <a:lumOff val="80000"/>
                      </a:schemeClr>
                    </a:solidFill>
                  </a:tcPr>
                </a:tc>
                <a:tc>
                  <a:txBody>
                    <a:bodyPr/>
                    <a:lstStyle/>
                    <a:p>
                      <a:pPr algn="ctr" fontAlgn="b"/>
                      <a:r>
                        <a:rPr lang="en-US" sz="2000" b="0" i="0" u="none" strike="noStrike" dirty="0" smtClean="0">
                          <a:solidFill>
                            <a:srgbClr val="000000"/>
                          </a:solidFill>
                          <a:effectLst/>
                          <a:latin typeface="+mn-lt"/>
                        </a:rPr>
                        <a:t>67%</a:t>
                      </a:r>
                      <a:endParaRPr lang="en-US" sz="2000" b="0" i="0" u="none" strike="noStrike" dirty="0">
                        <a:solidFill>
                          <a:srgbClr val="000000"/>
                        </a:solidFill>
                        <a:effectLst/>
                        <a:latin typeface="+mn-lt"/>
                      </a:endParaRPr>
                    </a:p>
                  </a:txBody>
                  <a:tcPr marL="9525" marR="9525" marT="9525" marB="0" anchor="b">
                    <a:lnL>
                      <a:noFill/>
                    </a:lnL>
                    <a:lnR>
                      <a:noFill/>
                    </a:lnR>
                    <a:lnT>
                      <a:noFill/>
                    </a:lnT>
                    <a:lnB>
                      <a:noFill/>
                    </a:lnB>
                    <a:solidFill>
                      <a:schemeClr val="accent6">
                        <a:lumMod val="20000"/>
                        <a:lumOff val="80000"/>
                      </a:schemeClr>
                    </a:solidFill>
                  </a:tcPr>
                </a:tc>
              </a:tr>
              <a:tr h="336550">
                <a:tc>
                  <a:txBody>
                    <a:bodyPr/>
                    <a:lstStyle/>
                    <a:p>
                      <a:pPr algn="l" fontAlgn="b"/>
                      <a:r>
                        <a:rPr lang="en-US" sz="2000" b="0" i="0" u="none" strike="noStrike" dirty="0">
                          <a:solidFill>
                            <a:srgbClr val="000000"/>
                          </a:solidFill>
                          <a:effectLst/>
                          <a:latin typeface="+mn-lt"/>
                        </a:rPr>
                        <a:t>Grad Degree</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2000" b="0" i="0" u="none" strike="noStrike" dirty="0">
                          <a:solidFill>
                            <a:srgbClr val="000000"/>
                          </a:solidFill>
                          <a:effectLst/>
                          <a:latin typeface="+mn-lt"/>
                        </a:rPr>
                        <a:t>4,625</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2000" b="0" i="0" u="none" strike="noStrike" dirty="0" smtClean="0">
                          <a:solidFill>
                            <a:srgbClr val="000000"/>
                          </a:solidFill>
                          <a:effectLst/>
                          <a:latin typeface="+mn-lt"/>
                        </a:rPr>
                        <a:t>19%</a:t>
                      </a:r>
                      <a:endParaRPr lang="en-US" sz="2000" b="0" i="0" u="none" strike="noStrike" dirty="0">
                        <a:solidFill>
                          <a:srgbClr val="000000"/>
                        </a:solidFill>
                        <a:effectLst/>
                        <a:latin typeface="+mn-lt"/>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b"/>
                      <a:r>
                        <a:rPr lang="en-US" sz="2000" b="0" i="0" u="none" strike="noStrike" dirty="0" smtClean="0">
                          <a:solidFill>
                            <a:srgbClr val="000000"/>
                          </a:solidFill>
                          <a:effectLst/>
                          <a:latin typeface="+mn-lt"/>
                        </a:rPr>
                        <a:t>81%</a:t>
                      </a:r>
                      <a:endParaRPr lang="en-US" sz="2000" b="0" i="0" u="none" strike="noStrike" dirty="0">
                        <a:solidFill>
                          <a:srgbClr val="000000"/>
                        </a:solidFill>
                        <a:effectLst/>
                        <a:latin typeface="+mn-lt"/>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sp>
        <p:nvSpPr>
          <p:cNvPr id="4" name="TextBox 3"/>
          <p:cNvSpPr txBox="1"/>
          <p:nvPr/>
        </p:nvSpPr>
        <p:spPr>
          <a:xfrm>
            <a:off x="609600" y="76200"/>
            <a:ext cx="7772400" cy="954107"/>
          </a:xfrm>
          <a:prstGeom prst="rect">
            <a:avLst/>
          </a:prstGeom>
          <a:noFill/>
        </p:spPr>
        <p:txBody>
          <a:bodyPr wrap="square" rtlCol="0">
            <a:spAutoFit/>
          </a:bodyPr>
          <a:lstStyle/>
          <a:p>
            <a:pPr algn="ctr"/>
            <a:r>
              <a:rPr lang="en-US" sz="2800" dirty="0" smtClean="0"/>
              <a:t>Source of job openings for San Mateo by worker education level</a:t>
            </a:r>
            <a:endParaRPr lang="en-US" sz="2800" dirty="0"/>
          </a:p>
        </p:txBody>
      </p:sp>
      <p:sp>
        <p:nvSpPr>
          <p:cNvPr id="11" name="TextBox 10"/>
          <p:cNvSpPr txBox="1"/>
          <p:nvPr/>
        </p:nvSpPr>
        <p:spPr>
          <a:xfrm>
            <a:off x="228600" y="5715000"/>
            <a:ext cx="8686800" cy="830997"/>
          </a:xfrm>
          <a:prstGeom prst="rect">
            <a:avLst/>
          </a:prstGeom>
          <a:noFill/>
        </p:spPr>
        <p:txBody>
          <a:bodyPr wrap="square" rtlCol="0">
            <a:spAutoFit/>
          </a:bodyPr>
          <a:lstStyle/>
          <a:p>
            <a:r>
              <a:rPr lang="en-US" sz="2400" b="1" dirty="0" smtClean="0"/>
              <a:t>Observation</a:t>
            </a:r>
            <a:r>
              <a:rPr lang="en-US" sz="2400" dirty="0" smtClean="0"/>
              <a:t>: jobs at both ends of the skills spectrum have strong new job growth  </a:t>
            </a:r>
            <a:endParaRPr lang="en-US" sz="2400" dirty="0"/>
          </a:p>
        </p:txBody>
      </p:sp>
    </p:spTree>
    <p:extLst>
      <p:ext uri="{BB962C8B-B14F-4D97-AF65-F5344CB8AC3E}">
        <p14:creationId xmlns:p14="http://schemas.microsoft.com/office/powerpoint/2010/main" val="45974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789087"/>
            <a:ext cx="8305800" cy="5078313"/>
          </a:xfrm>
          <a:prstGeom prst="rect">
            <a:avLst/>
          </a:prstGeom>
          <a:noFill/>
        </p:spPr>
        <p:txBody>
          <a:bodyPr wrap="square" rtlCol="0">
            <a:spAutoFit/>
          </a:bodyPr>
          <a:lstStyle/>
          <a:p>
            <a:pPr algn="ctr"/>
            <a:r>
              <a:rPr lang="en-US" sz="5400" dirty="0" smtClean="0"/>
              <a:t>Now let’s take the education and skill level information available for the detailed occupational categories and apply it to the list of </a:t>
            </a:r>
          </a:p>
          <a:p>
            <a:pPr algn="ctr"/>
            <a:r>
              <a:rPr lang="en-US" sz="5400" dirty="0" smtClean="0"/>
              <a:t>Major Occupations</a:t>
            </a:r>
            <a:endParaRPr lang="en-US" sz="5400" dirty="0"/>
          </a:p>
        </p:txBody>
      </p:sp>
    </p:spTree>
    <p:extLst>
      <p:ext uri="{BB962C8B-B14F-4D97-AF65-F5344CB8AC3E}">
        <p14:creationId xmlns:p14="http://schemas.microsoft.com/office/powerpoint/2010/main" val="7034337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4002954892"/>
              </p:ext>
            </p:extLst>
          </p:nvPr>
        </p:nvGraphicFramePr>
        <p:xfrm>
          <a:off x="152400" y="891793"/>
          <a:ext cx="8915401" cy="5661407"/>
        </p:xfrm>
        <a:graphic>
          <a:graphicData uri="http://schemas.openxmlformats.org/drawingml/2006/table">
            <a:tbl>
              <a:tblPr/>
              <a:tblGrid>
                <a:gridCol w="3690666"/>
                <a:gridCol w="770740"/>
                <a:gridCol w="815208"/>
                <a:gridCol w="993071"/>
                <a:gridCol w="816915"/>
                <a:gridCol w="895020"/>
                <a:gridCol w="933781"/>
              </a:tblGrid>
              <a:tr h="161192">
                <a:tc>
                  <a:txBody>
                    <a:bodyPr/>
                    <a:lstStyle/>
                    <a:p>
                      <a:pPr algn="l" fontAlgn="ctr"/>
                      <a:r>
                        <a:rPr lang="en-US" sz="1200" b="1" i="0" u="none" strike="noStrike" dirty="0">
                          <a:solidFill>
                            <a:srgbClr val="FFFFFF"/>
                          </a:solidFill>
                          <a:effectLst/>
                          <a:latin typeface="+mn-lt"/>
                        </a:rPr>
                        <a:t> </a:t>
                      </a:r>
                    </a:p>
                  </a:txBody>
                  <a:tcPr marL="7419" marR="7419" marT="7419" marB="0" anchor="ctr">
                    <a:lnL>
                      <a:noFill/>
                    </a:lnL>
                    <a:lnR>
                      <a:noFill/>
                    </a:lnR>
                    <a:lnT>
                      <a:noFill/>
                    </a:lnT>
                    <a:lnB>
                      <a:noFill/>
                    </a:lnB>
                    <a:solidFill>
                      <a:srgbClr val="215967"/>
                    </a:solidFill>
                  </a:tcPr>
                </a:tc>
                <a:tc>
                  <a:txBody>
                    <a:bodyPr/>
                    <a:lstStyle/>
                    <a:p>
                      <a:pPr algn="ctr" fontAlgn="ctr"/>
                      <a:r>
                        <a:rPr lang="en-US" sz="1200" b="1" i="0" u="none" strike="noStrike" dirty="0">
                          <a:solidFill>
                            <a:srgbClr val="FFFFFF"/>
                          </a:solidFill>
                          <a:effectLst/>
                          <a:latin typeface="+mn-lt"/>
                        </a:rPr>
                        <a:t> </a:t>
                      </a:r>
                    </a:p>
                  </a:txBody>
                  <a:tcPr marL="7419" marR="7419" marT="7419" marB="0" anchor="ctr">
                    <a:lnL>
                      <a:noFill/>
                    </a:lnL>
                    <a:lnR>
                      <a:noFill/>
                    </a:lnR>
                    <a:lnT>
                      <a:noFill/>
                    </a:lnT>
                    <a:lnB>
                      <a:noFill/>
                    </a:lnB>
                    <a:solidFill>
                      <a:srgbClr val="215967"/>
                    </a:solidFill>
                  </a:tcPr>
                </a:tc>
                <a:tc gridSpan="5">
                  <a:txBody>
                    <a:bodyPr/>
                    <a:lstStyle/>
                    <a:p>
                      <a:pPr algn="ctr" fontAlgn="b"/>
                      <a:r>
                        <a:rPr lang="en-US" sz="1200" b="1" i="0" u="none" strike="noStrike" dirty="0">
                          <a:solidFill>
                            <a:srgbClr val="FFFFFF"/>
                          </a:solidFill>
                          <a:effectLst/>
                          <a:latin typeface="+mn-lt"/>
                        </a:rPr>
                        <a:t>Percent of Openings Requiring</a:t>
                      </a:r>
                    </a:p>
                  </a:txBody>
                  <a:tcPr marL="7419" marR="7419" marT="7419" marB="0" anchor="b">
                    <a:lnL>
                      <a:noFill/>
                    </a:lnL>
                    <a:lnR>
                      <a:noFill/>
                    </a:lnR>
                    <a:lnT>
                      <a:noFill/>
                    </a:lnT>
                    <a:lnB>
                      <a:noFill/>
                    </a:lnB>
                    <a:solidFill>
                      <a:schemeClr val="accent6">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80676">
                <a:tc>
                  <a:txBody>
                    <a:bodyPr/>
                    <a:lstStyle/>
                    <a:p>
                      <a:pPr algn="l" fontAlgn="b"/>
                      <a:r>
                        <a:rPr lang="en-US" sz="1200" b="1" i="0" u="none" strike="noStrike" dirty="0">
                          <a:solidFill>
                            <a:srgbClr val="FFFFFF"/>
                          </a:solidFill>
                          <a:effectLst/>
                          <a:latin typeface="+mn-lt"/>
                        </a:rPr>
                        <a:t>Occupational Title</a:t>
                      </a:r>
                    </a:p>
                  </a:txBody>
                  <a:tcPr marL="7419" marR="7419" marT="7419" marB="0" anchor="b">
                    <a:lnL>
                      <a:noFill/>
                    </a:lnL>
                    <a:lnR>
                      <a:noFill/>
                    </a:lnR>
                    <a:lnT>
                      <a:noFill/>
                    </a:lnT>
                    <a:lnB>
                      <a:noFill/>
                    </a:lnB>
                    <a:solidFill>
                      <a:srgbClr val="215967"/>
                    </a:solidFill>
                  </a:tcPr>
                </a:tc>
                <a:tc>
                  <a:txBody>
                    <a:bodyPr/>
                    <a:lstStyle/>
                    <a:p>
                      <a:pPr algn="ctr" fontAlgn="b"/>
                      <a:r>
                        <a:rPr lang="en-US" sz="1100" b="1" i="0" u="none" strike="noStrike">
                          <a:solidFill>
                            <a:srgbClr val="FFFFFF"/>
                          </a:solidFill>
                          <a:effectLst/>
                          <a:latin typeface="+mn-lt"/>
                        </a:rPr>
                        <a:t>Projected 2017 Openings</a:t>
                      </a:r>
                    </a:p>
                  </a:txBody>
                  <a:tcPr marL="7419" marR="7419" marT="7419" marB="0" anchor="b">
                    <a:lnL>
                      <a:noFill/>
                    </a:lnL>
                    <a:lnR>
                      <a:noFill/>
                    </a:lnR>
                    <a:lnT>
                      <a:noFill/>
                    </a:lnT>
                    <a:lnB>
                      <a:noFill/>
                    </a:lnB>
                    <a:solidFill>
                      <a:srgbClr val="215967"/>
                    </a:solidFill>
                  </a:tcPr>
                </a:tc>
                <a:tc>
                  <a:txBody>
                    <a:bodyPr/>
                    <a:lstStyle/>
                    <a:p>
                      <a:pPr algn="ctr" fontAlgn="b"/>
                      <a:r>
                        <a:rPr lang="en-US" sz="1100" b="1" i="0" u="none" strike="noStrike" dirty="0">
                          <a:solidFill>
                            <a:srgbClr val="FFFFFF"/>
                          </a:solidFill>
                          <a:effectLst/>
                          <a:latin typeface="+mn-lt"/>
                        </a:rPr>
                        <a:t>On the Job Training </a:t>
                      </a:r>
                    </a:p>
                  </a:txBody>
                  <a:tcPr marL="7419" marR="7419" marT="7419" marB="0" anchor="b">
                    <a:lnL>
                      <a:noFill/>
                    </a:lnL>
                    <a:lnR>
                      <a:noFill/>
                    </a:lnR>
                    <a:lnT>
                      <a:noFill/>
                    </a:lnT>
                    <a:lnB>
                      <a:noFill/>
                    </a:lnB>
                    <a:solidFill>
                      <a:schemeClr val="accent6">
                        <a:lumMod val="50000"/>
                      </a:schemeClr>
                    </a:solidFill>
                  </a:tcPr>
                </a:tc>
                <a:tc>
                  <a:txBody>
                    <a:bodyPr/>
                    <a:lstStyle/>
                    <a:p>
                      <a:pPr algn="ctr" fontAlgn="b"/>
                      <a:r>
                        <a:rPr lang="en-US" sz="1100" b="1" i="0" u="none" strike="noStrike" dirty="0">
                          <a:solidFill>
                            <a:srgbClr val="FFFFFF"/>
                          </a:solidFill>
                          <a:effectLst/>
                          <a:latin typeface="+mn-lt"/>
                        </a:rPr>
                        <a:t>Work Experience</a:t>
                      </a:r>
                    </a:p>
                  </a:txBody>
                  <a:tcPr marL="7419" marR="7419" marT="7419" marB="0" anchor="b">
                    <a:lnL>
                      <a:noFill/>
                    </a:lnL>
                    <a:lnR>
                      <a:noFill/>
                    </a:lnR>
                    <a:lnT>
                      <a:noFill/>
                    </a:lnT>
                    <a:lnB>
                      <a:noFill/>
                    </a:lnB>
                    <a:solidFill>
                      <a:schemeClr val="accent6">
                        <a:lumMod val="50000"/>
                      </a:schemeClr>
                    </a:solidFill>
                  </a:tcPr>
                </a:tc>
                <a:tc>
                  <a:txBody>
                    <a:bodyPr/>
                    <a:lstStyle/>
                    <a:p>
                      <a:pPr algn="ctr" fontAlgn="b"/>
                      <a:r>
                        <a:rPr lang="en-US" sz="1100" b="1" i="0" u="none" strike="noStrike" dirty="0">
                          <a:solidFill>
                            <a:srgbClr val="FFFFFF"/>
                          </a:solidFill>
                          <a:effectLst/>
                          <a:latin typeface="+mn-lt"/>
                        </a:rPr>
                        <a:t>Vocational Award or AA Degree</a:t>
                      </a:r>
                    </a:p>
                  </a:txBody>
                  <a:tcPr marL="7419" marR="7419" marT="7419" marB="0" anchor="b">
                    <a:lnL>
                      <a:noFill/>
                    </a:lnL>
                    <a:lnR>
                      <a:noFill/>
                    </a:lnR>
                    <a:lnT>
                      <a:noFill/>
                    </a:lnT>
                    <a:lnB>
                      <a:noFill/>
                    </a:lnB>
                    <a:solidFill>
                      <a:schemeClr val="accent6">
                        <a:lumMod val="50000"/>
                      </a:schemeClr>
                    </a:solidFill>
                  </a:tcPr>
                </a:tc>
                <a:tc>
                  <a:txBody>
                    <a:bodyPr/>
                    <a:lstStyle/>
                    <a:p>
                      <a:pPr algn="ctr" fontAlgn="b"/>
                      <a:r>
                        <a:rPr lang="en-US" sz="1100" b="1" i="0" u="none" strike="noStrike" dirty="0">
                          <a:solidFill>
                            <a:srgbClr val="FFFFFF"/>
                          </a:solidFill>
                          <a:effectLst/>
                          <a:latin typeface="+mn-lt"/>
                        </a:rPr>
                        <a:t>BA or Grad  Degree</a:t>
                      </a:r>
                    </a:p>
                  </a:txBody>
                  <a:tcPr marL="7419" marR="7419" marT="7419" marB="0" anchor="b">
                    <a:lnL>
                      <a:noFill/>
                    </a:lnL>
                    <a:lnR>
                      <a:noFill/>
                    </a:lnR>
                    <a:lnT>
                      <a:noFill/>
                    </a:lnT>
                    <a:lnB>
                      <a:noFill/>
                    </a:lnB>
                    <a:solidFill>
                      <a:schemeClr val="accent6">
                        <a:lumMod val="50000"/>
                      </a:schemeClr>
                    </a:solidFill>
                  </a:tcPr>
                </a:tc>
                <a:tc>
                  <a:txBody>
                    <a:bodyPr/>
                    <a:lstStyle/>
                    <a:p>
                      <a:pPr algn="ctr" fontAlgn="b"/>
                      <a:r>
                        <a:rPr lang="en-US" sz="1100" b="1" i="0" u="none" strike="noStrike" dirty="0">
                          <a:solidFill>
                            <a:srgbClr val="FFFFFF"/>
                          </a:solidFill>
                          <a:effectLst/>
                          <a:latin typeface="+mn-lt"/>
                        </a:rPr>
                        <a:t>Degree plus Work Experience</a:t>
                      </a:r>
                    </a:p>
                  </a:txBody>
                  <a:tcPr marL="7419" marR="7419" marT="7419" marB="0" anchor="b">
                    <a:lnL>
                      <a:noFill/>
                    </a:lnL>
                    <a:lnR>
                      <a:noFill/>
                    </a:lnR>
                    <a:lnT>
                      <a:noFill/>
                    </a:lnT>
                    <a:lnB>
                      <a:noFill/>
                    </a:lnB>
                    <a:solidFill>
                      <a:schemeClr val="accent6">
                        <a:lumMod val="50000"/>
                      </a:schemeClr>
                    </a:solidFill>
                  </a:tcPr>
                </a:tc>
              </a:tr>
              <a:tr h="161192">
                <a:tc>
                  <a:txBody>
                    <a:bodyPr/>
                    <a:lstStyle/>
                    <a:p>
                      <a:pPr algn="l" fontAlgn="ctr"/>
                      <a:r>
                        <a:rPr lang="en-US" sz="1400" b="0" i="0" u="none" strike="noStrike" dirty="0" smtClean="0">
                          <a:solidFill>
                            <a:srgbClr val="000000"/>
                          </a:solidFill>
                          <a:effectLst/>
                          <a:latin typeface="+mn-lt"/>
                        </a:rPr>
                        <a:t>Management</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rgbClr val="000000"/>
                          </a:solidFill>
                          <a:effectLst/>
                          <a:latin typeface="+mn-lt"/>
                        </a:rPr>
                        <a:t>7,560</a:t>
                      </a:r>
                    </a:p>
                  </a:txBody>
                  <a:tcPr marL="7419" marR="7419" marT="7419" marB="0" anchor="ctr">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30%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19%</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52%</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rgbClr val="000000"/>
                          </a:solidFill>
                          <a:effectLst/>
                          <a:latin typeface="+mn-lt"/>
                        </a:rPr>
                        <a:t>Business and financial </a:t>
                      </a:r>
                      <a:r>
                        <a:rPr lang="en-US" sz="1400" b="0" i="0" u="none" strike="noStrike" dirty="0" smtClean="0">
                          <a:solidFill>
                            <a:srgbClr val="000000"/>
                          </a:solidFill>
                          <a:effectLst/>
                          <a:latin typeface="+mn-lt"/>
                        </a:rPr>
                        <a:t>operations</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noFill/>
                  </a:tcPr>
                </a:tc>
                <a:tc>
                  <a:txBody>
                    <a:bodyPr/>
                    <a:lstStyle/>
                    <a:p>
                      <a:pPr algn="ctr" fontAlgn="ctr"/>
                      <a:r>
                        <a:rPr lang="en-US" sz="1400" b="0" i="0" u="none" strike="noStrike">
                          <a:solidFill>
                            <a:srgbClr val="000000"/>
                          </a:solidFill>
                          <a:effectLst/>
                          <a:latin typeface="+mn-lt"/>
                        </a:rPr>
                        <a:t>7,510</a:t>
                      </a:r>
                    </a:p>
                  </a:txBody>
                  <a:tcPr marL="7419" marR="7419" marT="7419" marB="0" anchor="ctr">
                    <a:lnL>
                      <a:noFill/>
                    </a:lnL>
                    <a:lnR>
                      <a:noFill/>
                    </a:lnR>
                    <a:lnT>
                      <a:noFill/>
                    </a:lnT>
                    <a:lnB>
                      <a:noFill/>
                    </a:lnB>
                    <a:noFill/>
                  </a:tcPr>
                </a:tc>
                <a:tc>
                  <a:txBody>
                    <a:bodyPr/>
                    <a:lstStyle/>
                    <a:p>
                      <a:pPr algn="ctr" fontAlgn="t"/>
                      <a:r>
                        <a:rPr lang="en-US" sz="1400" b="0" i="0" u="none" strike="noStrike">
                          <a:solidFill>
                            <a:srgbClr val="000000"/>
                          </a:solidFill>
                          <a:effectLst/>
                          <a:latin typeface="+mn-lt"/>
                        </a:rPr>
                        <a:t>7%</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3%</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68%</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22%</a:t>
                      </a:r>
                    </a:p>
                  </a:txBody>
                  <a:tcPr marL="7419" marR="7419" marT="7419" marB="0">
                    <a:lnL>
                      <a:noFill/>
                    </a:lnL>
                    <a:lnR>
                      <a:noFill/>
                    </a:lnR>
                    <a:lnT>
                      <a:noFill/>
                    </a:lnT>
                    <a:lnB>
                      <a:noFill/>
                    </a:lnB>
                    <a:noFill/>
                  </a:tcPr>
                </a:tc>
              </a:tr>
              <a:tr h="161192">
                <a:tc>
                  <a:txBody>
                    <a:bodyPr/>
                    <a:lstStyle/>
                    <a:p>
                      <a:pPr algn="l" fontAlgn="ctr"/>
                      <a:r>
                        <a:rPr lang="en-US" sz="1400" b="0" i="0" u="none" strike="noStrike" dirty="0">
                          <a:solidFill>
                            <a:srgbClr val="000000"/>
                          </a:solidFill>
                          <a:effectLst/>
                          <a:latin typeface="+mn-lt"/>
                        </a:rPr>
                        <a:t>Computer and mathematical </a:t>
                      </a:r>
                      <a:r>
                        <a:rPr lang="en-US" sz="1400" b="0" i="0" u="none" strike="noStrike" dirty="0" smtClean="0">
                          <a:solidFill>
                            <a:srgbClr val="000000"/>
                          </a:solidFill>
                          <a:effectLst/>
                          <a:latin typeface="+mn-lt"/>
                        </a:rPr>
                        <a:t>science</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noFill/>
                  </a:tcPr>
                </a:tc>
                <a:tc>
                  <a:txBody>
                    <a:bodyPr/>
                    <a:lstStyle/>
                    <a:p>
                      <a:pPr algn="ctr" fontAlgn="ctr"/>
                      <a:r>
                        <a:rPr lang="en-US" sz="1400" b="0" i="0" u="none" strike="noStrike">
                          <a:solidFill>
                            <a:srgbClr val="000000"/>
                          </a:solidFill>
                          <a:effectLst/>
                          <a:latin typeface="+mn-lt"/>
                        </a:rPr>
                        <a:t>5,505</a:t>
                      </a:r>
                    </a:p>
                  </a:txBody>
                  <a:tcPr marL="7419" marR="7419" marT="7419" marB="0" anchor="ctr">
                    <a:lnL>
                      <a:noFill/>
                    </a:lnL>
                    <a:lnR>
                      <a:noFill/>
                    </a:lnR>
                    <a:lnT>
                      <a:noFill/>
                    </a:lnT>
                    <a:lnB>
                      <a:noFill/>
                    </a:lnB>
                    <a:noFill/>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18%</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82%</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noFill/>
                  </a:tcPr>
                </a:tc>
              </a:tr>
              <a:tr h="161192">
                <a:tc>
                  <a:txBody>
                    <a:bodyPr/>
                    <a:lstStyle/>
                    <a:p>
                      <a:pPr algn="l" fontAlgn="ctr"/>
                      <a:r>
                        <a:rPr lang="en-US" sz="1400" b="0" i="0" u="none" strike="noStrike" dirty="0">
                          <a:solidFill>
                            <a:srgbClr val="000000"/>
                          </a:solidFill>
                          <a:effectLst/>
                          <a:latin typeface="+mn-lt"/>
                        </a:rPr>
                        <a:t>Architecture and </a:t>
                      </a:r>
                      <a:r>
                        <a:rPr lang="en-US" sz="1400" b="0" i="0" u="none" strike="noStrike" dirty="0" smtClean="0">
                          <a:solidFill>
                            <a:srgbClr val="000000"/>
                          </a:solidFill>
                          <a:effectLst/>
                          <a:latin typeface="+mn-lt"/>
                        </a:rPr>
                        <a:t>engineering</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noFill/>
                  </a:tcPr>
                </a:tc>
                <a:tc>
                  <a:txBody>
                    <a:bodyPr/>
                    <a:lstStyle/>
                    <a:p>
                      <a:pPr algn="ctr" fontAlgn="ctr"/>
                      <a:r>
                        <a:rPr lang="en-US" sz="1400" b="0" i="0" u="none" strike="noStrike" dirty="0">
                          <a:solidFill>
                            <a:srgbClr val="000000"/>
                          </a:solidFill>
                          <a:effectLst/>
                          <a:latin typeface="+mn-lt"/>
                        </a:rPr>
                        <a:t>1,160</a:t>
                      </a:r>
                    </a:p>
                  </a:txBody>
                  <a:tcPr marL="7419" marR="7419" marT="7419" marB="0" anchor="ctr">
                    <a:lnL>
                      <a:noFill/>
                    </a:lnL>
                    <a:lnR>
                      <a:noFill/>
                    </a:lnR>
                    <a:lnT>
                      <a:noFill/>
                    </a:lnT>
                    <a:lnB>
                      <a:noFill/>
                    </a:lnB>
                    <a:noFill/>
                  </a:tcPr>
                </a:tc>
                <a:tc>
                  <a:txBody>
                    <a:bodyPr/>
                    <a:lstStyle/>
                    <a:p>
                      <a:pPr algn="ctr" fontAlgn="t"/>
                      <a:r>
                        <a:rPr lang="en-US" sz="1400" b="0" i="0" u="none" strike="noStrike">
                          <a:solidFill>
                            <a:srgbClr val="000000"/>
                          </a:solidFill>
                          <a:effectLst/>
                          <a:latin typeface="+mn-lt"/>
                        </a:rPr>
                        <a:t>1%</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14%</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85%</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noFill/>
                  </a:tcPr>
                </a:tc>
              </a:tr>
              <a:tr h="161192">
                <a:tc>
                  <a:txBody>
                    <a:bodyPr/>
                    <a:lstStyle/>
                    <a:p>
                      <a:pPr algn="l" fontAlgn="ctr"/>
                      <a:r>
                        <a:rPr lang="en-US" sz="1400" b="0" i="0" u="none" strike="noStrike" dirty="0">
                          <a:solidFill>
                            <a:srgbClr val="000000"/>
                          </a:solidFill>
                          <a:effectLst/>
                          <a:latin typeface="+mn-lt"/>
                        </a:rPr>
                        <a:t>Life, physical, and social </a:t>
                      </a:r>
                      <a:r>
                        <a:rPr lang="en-US" sz="1400" b="0" i="0" u="none" strike="noStrike" dirty="0" smtClean="0">
                          <a:solidFill>
                            <a:srgbClr val="000000"/>
                          </a:solidFill>
                          <a:effectLst/>
                          <a:latin typeface="+mn-lt"/>
                        </a:rPr>
                        <a:t>science</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noFill/>
                  </a:tcPr>
                </a:tc>
                <a:tc>
                  <a:txBody>
                    <a:bodyPr/>
                    <a:lstStyle/>
                    <a:p>
                      <a:pPr algn="ctr" fontAlgn="ctr"/>
                      <a:r>
                        <a:rPr lang="en-US" sz="1400" b="0" i="0" u="none" strike="noStrike" dirty="0">
                          <a:solidFill>
                            <a:srgbClr val="000000"/>
                          </a:solidFill>
                          <a:effectLst/>
                          <a:latin typeface="+mn-lt"/>
                        </a:rPr>
                        <a:t>3,179</a:t>
                      </a:r>
                    </a:p>
                  </a:txBody>
                  <a:tcPr marL="7419" marR="7419" marT="7419" marB="0" anchor="ctr">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8%</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92%</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noFill/>
                  </a:tcPr>
                </a:tc>
              </a:tr>
              <a:tr h="161192">
                <a:tc>
                  <a:txBody>
                    <a:bodyPr/>
                    <a:lstStyle/>
                    <a:p>
                      <a:pPr algn="l" fontAlgn="ctr"/>
                      <a:r>
                        <a:rPr lang="en-US" sz="1400" b="0" i="0" u="none" strike="noStrike" dirty="0">
                          <a:solidFill>
                            <a:srgbClr val="000000"/>
                          </a:solidFill>
                          <a:effectLst/>
                          <a:latin typeface="+mn-lt"/>
                        </a:rPr>
                        <a:t>Community and social </a:t>
                      </a:r>
                      <a:r>
                        <a:rPr lang="en-US" sz="1400" b="0" i="0" u="none" strike="noStrike" dirty="0" smtClean="0">
                          <a:solidFill>
                            <a:srgbClr val="000000"/>
                          </a:solidFill>
                          <a:effectLst/>
                          <a:latin typeface="+mn-lt"/>
                        </a:rPr>
                        <a:t>services</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rgbClr val="000000"/>
                          </a:solidFill>
                          <a:effectLst/>
                          <a:latin typeface="+mn-lt"/>
                        </a:rPr>
                        <a:t>697</a:t>
                      </a:r>
                    </a:p>
                  </a:txBody>
                  <a:tcPr marL="7419" marR="7419" marT="7419"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10%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90%</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smtClean="0">
                          <a:solidFill>
                            <a:srgbClr val="000000"/>
                          </a:solidFill>
                          <a:effectLst/>
                          <a:latin typeface="+mn-lt"/>
                        </a:rPr>
                        <a:t>Legal</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rgbClr val="000000"/>
                          </a:solidFill>
                          <a:effectLst/>
                          <a:latin typeface="+mn-lt"/>
                        </a:rPr>
                        <a:t>652</a:t>
                      </a:r>
                    </a:p>
                  </a:txBody>
                  <a:tcPr marL="7419" marR="7419" marT="7419" marB="0" anchor="ctr">
                    <a:lnL>
                      <a:noFill/>
                    </a:lnL>
                    <a:lnR>
                      <a:noFill/>
                    </a:lnR>
                    <a:lnT>
                      <a:noFill/>
                    </a:lnT>
                    <a:lnB>
                      <a:noFill/>
                    </a:lnB>
                  </a:tcPr>
                </a:tc>
                <a:tc>
                  <a:txBody>
                    <a:bodyPr/>
                    <a:lstStyle/>
                    <a:p>
                      <a:pPr algn="ctr" fontAlgn="t"/>
                      <a:r>
                        <a:rPr lang="en-US" sz="1400" b="0" i="0" u="none" strike="noStrike" dirty="0">
                          <a:solidFill>
                            <a:srgbClr val="000000"/>
                          </a:solidFill>
                          <a:effectLst/>
                          <a:latin typeface="+mn-lt"/>
                        </a:rPr>
                        <a:t>13%</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13%</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73%</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1%</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rgbClr val="000000"/>
                          </a:solidFill>
                          <a:effectLst/>
                          <a:latin typeface="+mn-lt"/>
                        </a:rPr>
                        <a:t>Education, training, and </a:t>
                      </a:r>
                      <a:r>
                        <a:rPr lang="en-US" sz="1400" b="0" i="0" u="none" strike="noStrike" dirty="0" smtClean="0">
                          <a:solidFill>
                            <a:srgbClr val="000000"/>
                          </a:solidFill>
                          <a:effectLst/>
                          <a:latin typeface="+mn-lt"/>
                        </a:rPr>
                        <a:t>library</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rgbClr val="000000"/>
                          </a:solidFill>
                          <a:effectLst/>
                          <a:latin typeface="+mn-lt"/>
                        </a:rPr>
                        <a:t>2,615</a:t>
                      </a:r>
                    </a:p>
                  </a:txBody>
                  <a:tcPr marL="7419" marR="7419" marT="7419" marB="0" anchor="ctr">
                    <a:lnL>
                      <a:noFill/>
                    </a:lnL>
                    <a:lnR>
                      <a:noFill/>
                    </a:lnR>
                    <a:lnT>
                      <a:noFill/>
                    </a:lnT>
                    <a:lnB>
                      <a:noFill/>
                    </a:lnB>
                  </a:tcPr>
                </a:tc>
                <a:tc>
                  <a:txBody>
                    <a:bodyPr/>
                    <a:lstStyle/>
                    <a:p>
                      <a:pPr algn="ctr" fontAlgn="t"/>
                      <a:r>
                        <a:rPr lang="en-US" sz="1400" b="0" i="0" u="none" strike="noStrike">
                          <a:solidFill>
                            <a:srgbClr val="000000"/>
                          </a:solidFill>
                          <a:effectLst/>
                          <a:latin typeface="+mn-lt"/>
                        </a:rPr>
                        <a:t>13%</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6%</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11%</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69%</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1%</a:t>
                      </a:r>
                    </a:p>
                  </a:txBody>
                  <a:tcPr marL="7419" marR="7419" marT="7419" marB="0">
                    <a:lnL>
                      <a:noFill/>
                    </a:lnL>
                    <a:lnR>
                      <a:noFill/>
                    </a:lnR>
                    <a:lnT>
                      <a:noFill/>
                    </a:lnT>
                    <a:lnB>
                      <a:noFill/>
                    </a:lnB>
                  </a:tcPr>
                </a:tc>
              </a:tr>
              <a:tr h="215363">
                <a:tc>
                  <a:txBody>
                    <a:bodyPr/>
                    <a:lstStyle/>
                    <a:p>
                      <a:pPr algn="l" fontAlgn="ctr"/>
                      <a:r>
                        <a:rPr lang="en-US" sz="1400" b="0" i="0" u="none" strike="noStrike" dirty="0">
                          <a:solidFill>
                            <a:srgbClr val="000000"/>
                          </a:solidFill>
                          <a:effectLst/>
                          <a:latin typeface="+mn-lt"/>
                        </a:rPr>
                        <a:t>Arts, design, entertainment, sports, </a:t>
                      </a:r>
                      <a:r>
                        <a:rPr lang="en-US" sz="1400" b="0" i="0" u="none" strike="noStrike" dirty="0" smtClean="0">
                          <a:solidFill>
                            <a:srgbClr val="000000"/>
                          </a:solidFill>
                          <a:effectLst/>
                          <a:latin typeface="+mn-lt"/>
                        </a:rPr>
                        <a:t>&amp; media</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noFill/>
                  </a:tcPr>
                </a:tc>
                <a:tc>
                  <a:txBody>
                    <a:bodyPr/>
                    <a:lstStyle/>
                    <a:p>
                      <a:pPr algn="ctr" fontAlgn="ctr"/>
                      <a:r>
                        <a:rPr lang="en-US" sz="1400" b="0" i="0" u="none" strike="noStrike">
                          <a:solidFill>
                            <a:srgbClr val="000000"/>
                          </a:solidFill>
                          <a:effectLst/>
                          <a:latin typeface="+mn-lt"/>
                        </a:rPr>
                        <a:t>3,972</a:t>
                      </a:r>
                    </a:p>
                  </a:txBody>
                  <a:tcPr marL="7419" marR="7419" marT="7419" marB="0" anchor="ctr">
                    <a:lnL>
                      <a:noFill/>
                    </a:lnL>
                    <a:lnR>
                      <a:noFill/>
                    </a:lnR>
                    <a:lnT>
                      <a:noFill/>
                    </a:lnT>
                    <a:lnB>
                      <a:noFill/>
                    </a:lnB>
                    <a:noFill/>
                  </a:tcPr>
                </a:tc>
                <a:tc>
                  <a:txBody>
                    <a:bodyPr/>
                    <a:lstStyle/>
                    <a:p>
                      <a:pPr algn="ctr" fontAlgn="t"/>
                      <a:r>
                        <a:rPr lang="en-US" sz="1400" b="0" i="0" u="none" strike="noStrike">
                          <a:solidFill>
                            <a:srgbClr val="000000"/>
                          </a:solidFill>
                          <a:effectLst/>
                          <a:latin typeface="+mn-lt"/>
                        </a:rPr>
                        <a:t>47%</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5%</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39%</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8%</a:t>
                      </a:r>
                    </a:p>
                  </a:txBody>
                  <a:tcPr marL="7419" marR="7419" marT="7419" marB="0">
                    <a:lnL>
                      <a:noFill/>
                    </a:lnL>
                    <a:lnR>
                      <a:noFill/>
                    </a:lnR>
                    <a:lnT>
                      <a:noFill/>
                    </a:lnT>
                    <a:lnB>
                      <a:noFill/>
                    </a:lnB>
                    <a:noFill/>
                  </a:tcPr>
                </a:tc>
              </a:tr>
              <a:tr h="161192">
                <a:tc>
                  <a:txBody>
                    <a:bodyPr/>
                    <a:lstStyle/>
                    <a:p>
                      <a:pPr algn="l" fontAlgn="ctr"/>
                      <a:r>
                        <a:rPr lang="en-US" sz="1400" b="0" i="0" u="none" strike="noStrike" dirty="0">
                          <a:solidFill>
                            <a:srgbClr val="000000"/>
                          </a:solidFill>
                          <a:effectLst/>
                          <a:latin typeface="+mn-lt"/>
                        </a:rPr>
                        <a:t>Healthcare practitioners and </a:t>
                      </a:r>
                      <a:r>
                        <a:rPr lang="en-US" sz="1400" b="0" i="0" u="none" strike="noStrike" dirty="0" smtClean="0">
                          <a:solidFill>
                            <a:srgbClr val="000000"/>
                          </a:solidFill>
                          <a:effectLst/>
                          <a:latin typeface="+mn-lt"/>
                        </a:rPr>
                        <a:t>technical</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noFill/>
                  </a:tcPr>
                </a:tc>
                <a:tc>
                  <a:txBody>
                    <a:bodyPr/>
                    <a:lstStyle/>
                    <a:p>
                      <a:pPr algn="ctr" fontAlgn="ctr"/>
                      <a:r>
                        <a:rPr lang="en-US" sz="1400" b="0" i="0" u="none" strike="noStrike">
                          <a:solidFill>
                            <a:srgbClr val="000000"/>
                          </a:solidFill>
                          <a:effectLst/>
                          <a:latin typeface="+mn-lt"/>
                        </a:rPr>
                        <a:t>2,504</a:t>
                      </a:r>
                    </a:p>
                  </a:txBody>
                  <a:tcPr marL="7419" marR="7419" marT="7419" marB="0" anchor="ctr">
                    <a:lnL>
                      <a:noFill/>
                    </a:lnL>
                    <a:lnR>
                      <a:noFill/>
                    </a:lnR>
                    <a:lnT>
                      <a:noFill/>
                    </a:lnT>
                    <a:lnB>
                      <a:noFill/>
                    </a:lnB>
                    <a:noFill/>
                  </a:tcPr>
                </a:tc>
                <a:tc>
                  <a:txBody>
                    <a:bodyPr/>
                    <a:lstStyle/>
                    <a:p>
                      <a:pPr algn="ctr" fontAlgn="t"/>
                      <a:r>
                        <a:rPr lang="en-US" sz="1400" b="0" i="0" u="none" strike="noStrike">
                          <a:solidFill>
                            <a:srgbClr val="000000"/>
                          </a:solidFill>
                          <a:effectLst/>
                          <a:latin typeface="+mn-lt"/>
                        </a:rPr>
                        <a:t>4%</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61%</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35%</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noFill/>
                  </a:tcPr>
                </a:tc>
              </a:tr>
              <a:tr h="161192">
                <a:tc>
                  <a:txBody>
                    <a:bodyPr/>
                    <a:lstStyle/>
                    <a:p>
                      <a:pPr algn="l" fontAlgn="ctr"/>
                      <a:r>
                        <a:rPr lang="en-US" sz="1400" b="0" i="0" u="none" strike="noStrike" dirty="0">
                          <a:solidFill>
                            <a:srgbClr val="000000"/>
                          </a:solidFill>
                          <a:effectLst/>
                          <a:latin typeface="+mn-lt"/>
                        </a:rPr>
                        <a:t>Healthcare </a:t>
                      </a:r>
                      <a:r>
                        <a:rPr lang="en-US" sz="1400" b="0" i="0" u="none" strike="noStrike" dirty="0" smtClean="0">
                          <a:solidFill>
                            <a:srgbClr val="000000"/>
                          </a:solidFill>
                          <a:effectLst/>
                          <a:latin typeface="+mn-lt"/>
                        </a:rPr>
                        <a:t>support</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noFill/>
                  </a:tcPr>
                </a:tc>
                <a:tc>
                  <a:txBody>
                    <a:bodyPr/>
                    <a:lstStyle/>
                    <a:p>
                      <a:pPr algn="ctr" fontAlgn="ctr"/>
                      <a:r>
                        <a:rPr lang="en-US" sz="1400" b="0" i="0" u="none" strike="noStrike">
                          <a:solidFill>
                            <a:srgbClr val="000000"/>
                          </a:solidFill>
                          <a:effectLst/>
                          <a:latin typeface="+mn-lt"/>
                        </a:rPr>
                        <a:t>1,152</a:t>
                      </a:r>
                    </a:p>
                  </a:txBody>
                  <a:tcPr marL="7419" marR="7419" marT="7419" marB="0" anchor="ctr">
                    <a:lnL>
                      <a:noFill/>
                    </a:lnL>
                    <a:lnR>
                      <a:noFill/>
                    </a:lnR>
                    <a:lnT>
                      <a:noFill/>
                    </a:lnT>
                    <a:lnB>
                      <a:noFill/>
                    </a:lnB>
                    <a:noFill/>
                  </a:tcPr>
                </a:tc>
                <a:tc>
                  <a:txBody>
                    <a:bodyPr/>
                    <a:lstStyle/>
                    <a:p>
                      <a:pPr algn="ctr" fontAlgn="t"/>
                      <a:r>
                        <a:rPr lang="en-US" sz="1400" b="0" i="0" u="none" strike="noStrike">
                          <a:solidFill>
                            <a:srgbClr val="000000"/>
                          </a:solidFill>
                          <a:effectLst/>
                          <a:latin typeface="+mn-lt"/>
                        </a:rPr>
                        <a:t>71%</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29%</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noFill/>
                  </a:tcPr>
                </a:tc>
              </a:tr>
              <a:tr h="161192">
                <a:tc>
                  <a:txBody>
                    <a:bodyPr/>
                    <a:lstStyle/>
                    <a:p>
                      <a:pPr algn="l" fontAlgn="ctr"/>
                      <a:r>
                        <a:rPr lang="en-US" sz="1400" b="0" i="0" u="none" strike="noStrike" dirty="0">
                          <a:solidFill>
                            <a:srgbClr val="000000"/>
                          </a:solidFill>
                          <a:effectLst/>
                          <a:latin typeface="+mn-lt"/>
                        </a:rPr>
                        <a:t>Protective </a:t>
                      </a:r>
                      <a:r>
                        <a:rPr lang="en-US" sz="1400" b="0" i="0" u="none" strike="noStrike" dirty="0" smtClean="0">
                          <a:solidFill>
                            <a:srgbClr val="000000"/>
                          </a:solidFill>
                          <a:effectLst/>
                          <a:latin typeface="+mn-lt"/>
                        </a:rPr>
                        <a:t>service</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rgbClr val="000000"/>
                          </a:solidFill>
                          <a:effectLst/>
                          <a:latin typeface="+mn-lt"/>
                        </a:rPr>
                        <a:t>1,045</a:t>
                      </a:r>
                    </a:p>
                  </a:txBody>
                  <a:tcPr marL="7419" marR="7419" marT="7419" marB="0" anchor="ctr">
                    <a:lnL>
                      <a:noFill/>
                    </a:lnL>
                    <a:lnR>
                      <a:noFill/>
                    </a:lnR>
                    <a:lnT>
                      <a:noFill/>
                    </a:lnT>
                    <a:lnB>
                      <a:noFill/>
                    </a:lnB>
                  </a:tcPr>
                </a:tc>
                <a:tc>
                  <a:txBody>
                    <a:bodyPr/>
                    <a:lstStyle/>
                    <a:p>
                      <a:pPr algn="ctr" fontAlgn="t"/>
                      <a:r>
                        <a:rPr lang="en-US" sz="1400" b="0" i="0" u="none" strike="noStrike">
                          <a:solidFill>
                            <a:srgbClr val="000000"/>
                          </a:solidFill>
                          <a:effectLst/>
                          <a:latin typeface="+mn-lt"/>
                        </a:rPr>
                        <a:t>88%</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11%</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rgbClr val="000000"/>
                          </a:solidFill>
                          <a:effectLst/>
                          <a:latin typeface="+mn-lt"/>
                        </a:rPr>
                        <a:t>Food preparation and serving </a:t>
                      </a:r>
                      <a:r>
                        <a:rPr lang="en-US" sz="1400" b="0" i="0" u="none" strike="noStrike" dirty="0" smtClean="0">
                          <a:solidFill>
                            <a:srgbClr val="000000"/>
                          </a:solidFill>
                          <a:effectLst/>
                          <a:latin typeface="+mn-lt"/>
                        </a:rPr>
                        <a:t>related</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rgbClr val="000000"/>
                          </a:solidFill>
                          <a:effectLst/>
                          <a:latin typeface="+mn-lt"/>
                        </a:rPr>
                        <a:t>6,818</a:t>
                      </a:r>
                    </a:p>
                  </a:txBody>
                  <a:tcPr marL="7419" marR="7419" marT="7419" marB="0" anchor="ctr">
                    <a:lnL>
                      <a:noFill/>
                    </a:lnL>
                    <a:lnR>
                      <a:noFill/>
                    </a:lnR>
                    <a:lnT>
                      <a:noFill/>
                    </a:lnT>
                    <a:lnB>
                      <a:noFill/>
                    </a:lnB>
                  </a:tcPr>
                </a:tc>
                <a:tc>
                  <a:txBody>
                    <a:bodyPr/>
                    <a:lstStyle/>
                    <a:p>
                      <a:pPr algn="ctr" fontAlgn="t"/>
                      <a:r>
                        <a:rPr lang="en-US" sz="1400" b="0" i="0" u="none" strike="noStrike">
                          <a:solidFill>
                            <a:srgbClr val="000000"/>
                          </a:solidFill>
                          <a:effectLst/>
                          <a:latin typeface="+mn-lt"/>
                        </a:rPr>
                        <a:t>97%</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3%</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r>
              <a:tr h="254073">
                <a:tc>
                  <a:txBody>
                    <a:bodyPr/>
                    <a:lstStyle/>
                    <a:p>
                      <a:pPr algn="l" fontAlgn="ctr"/>
                      <a:r>
                        <a:rPr lang="en-US" sz="1400" b="0" i="0" u="none" strike="noStrike" dirty="0" smtClean="0">
                          <a:solidFill>
                            <a:srgbClr val="000000"/>
                          </a:solidFill>
                          <a:effectLst/>
                          <a:latin typeface="+mn-lt"/>
                        </a:rPr>
                        <a:t>Building,</a:t>
                      </a:r>
                      <a:r>
                        <a:rPr lang="en-US" sz="1400" b="0" i="0" u="none" strike="noStrike" baseline="0" dirty="0" smtClean="0">
                          <a:solidFill>
                            <a:srgbClr val="000000"/>
                          </a:solidFill>
                          <a:effectLst/>
                          <a:latin typeface="+mn-lt"/>
                        </a:rPr>
                        <a:t> g</a:t>
                      </a:r>
                      <a:r>
                        <a:rPr lang="en-US" sz="1400" b="0" i="0" u="none" strike="noStrike" dirty="0" smtClean="0">
                          <a:solidFill>
                            <a:srgbClr val="000000"/>
                          </a:solidFill>
                          <a:effectLst/>
                          <a:latin typeface="+mn-lt"/>
                        </a:rPr>
                        <a:t>rounds </a:t>
                      </a:r>
                      <a:r>
                        <a:rPr lang="en-US" sz="1400" b="0" i="0" u="none" strike="noStrike" dirty="0">
                          <a:solidFill>
                            <a:srgbClr val="000000"/>
                          </a:solidFill>
                          <a:effectLst/>
                          <a:latin typeface="+mn-lt"/>
                        </a:rPr>
                        <a:t>cleaning </a:t>
                      </a:r>
                      <a:r>
                        <a:rPr lang="en-US" sz="1400" b="0" i="0" u="none" strike="noStrike" dirty="0" smtClean="0">
                          <a:solidFill>
                            <a:srgbClr val="000000"/>
                          </a:solidFill>
                          <a:effectLst/>
                          <a:latin typeface="+mn-lt"/>
                        </a:rPr>
                        <a:t>&amp;maintenance</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rgbClr val="000000"/>
                          </a:solidFill>
                          <a:effectLst/>
                          <a:latin typeface="+mn-lt"/>
                        </a:rPr>
                        <a:t>2,346</a:t>
                      </a:r>
                    </a:p>
                  </a:txBody>
                  <a:tcPr marL="7419" marR="7419" marT="7419" marB="0" anchor="ctr">
                    <a:lnL>
                      <a:noFill/>
                    </a:lnL>
                    <a:lnR>
                      <a:noFill/>
                    </a:lnR>
                    <a:lnT>
                      <a:noFill/>
                    </a:lnT>
                    <a:lnB>
                      <a:noFill/>
                    </a:lnB>
                  </a:tcPr>
                </a:tc>
                <a:tc>
                  <a:txBody>
                    <a:bodyPr/>
                    <a:lstStyle/>
                    <a:p>
                      <a:pPr algn="ctr" fontAlgn="t"/>
                      <a:r>
                        <a:rPr lang="en-US" sz="1400" b="0" i="0" u="none" strike="noStrike">
                          <a:solidFill>
                            <a:srgbClr val="000000"/>
                          </a:solidFill>
                          <a:effectLst/>
                          <a:latin typeface="+mn-lt"/>
                        </a:rPr>
                        <a:t>84%</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16%</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rgbClr val="000000"/>
                          </a:solidFill>
                          <a:effectLst/>
                          <a:latin typeface="+mn-lt"/>
                        </a:rPr>
                        <a:t>Personal care and </a:t>
                      </a:r>
                      <a:r>
                        <a:rPr lang="en-US" sz="1400" b="0" i="0" u="none" strike="noStrike" dirty="0" smtClean="0">
                          <a:solidFill>
                            <a:srgbClr val="000000"/>
                          </a:solidFill>
                          <a:effectLst/>
                          <a:latin typeface="+mn-lt"/>
                        </a:rPr>
                        <a:t>service</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rgbClr val="000000"/>
                          </a:solidFill>
                          <a:effectLst/>
                          <a:latin typeface="+mn-lt"/>
                        </a:rPr>
                        <a:t>3,990</a:t>
                      </a:r>
                    </a:p>
                  </a:txBody>
                  <a:tcPr marL="7419" marR="7419" marT="7419" marB="0" anchor="ctr">
                    <a:lnL>
                      <a:noFill/>
                    </a:lnL>
                    <a:lnR>
                      <a:noFill/>
                    </a:lnR>
                    <a:lnT>
                      <a:noFill/>
                    </a:lnT>
                    <a:lnB>
                      <a:noFill/>
                    </a:lnB>
                  </a:tcPr>
                </a:tc>
                <a:tc>
                  <a:txBody>
                    <a:bodyPr/>
                    <a:lstStyle/>
                    <a:p>
                      <a:pPr algn="ctr" fontAlgn="t"/>
                      <a:r>
                        <a:rPr lang="en-US" sz="1400" b="0" i="0" u="none" strike="noStrike">
                          <a:solidFill>
                            <a:srgbClr val="000000"/>
                          </a:solidFill>
                          <a:effectLst/>
                          <a:latin typeface="+mn-lt"/>
                        </a:rPr>
                        <a:t>80%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5%</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14%</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rgbClr val="000000"/>
                          </a:solidFill>
                          <a:effectLst/>
                          <a:latin typeface="+mn-lt"/>
                        </a:rPr>
                        <a:t>Sales and </a:t>
                      </a:r>
                      <a:r>
                        <a:rPr lang="en-US" sz="1400" b="0" i="0" u="none" strike="noStrike" dirty="0" smtClean="0">
                          <a:solidFill>
                            <a:srgbClr val="000000"/>
                          </a:solidFill>
                          <a:effectLst/>
                          <a:latin typeface="+mn-lt"/>
                        </a:rPr>
                        <a:t>related</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noFill/>
                  </a:tcPr>
                </a:tc>
                <a:tc>
                  <a:txBody>
                    <a:bodyPr/>
                    <a:lstStyle/>
                    <a:p>
                      <a:pPr algn="ctr" fontAlgn="ctr"/>
                      <a:r>
                        <a:rPr lang="en-US" sz="1400" b="0" i="0" u="none" strike="noStrike" dirty="0">
                          <a:solidFill>
                            <a:srgbClr val="000000"/>
                          </a:solidFill>
                          <a:effectLst/>
                          <a:latin typeface="+mn-lt"/>
                        </a:rPr>
                        <a:t>11,601</a:t>
                      </a:r>
                    </a:p>
                  </a:txBody>
                  <a:tcPr marL="7419" marR="7419" marT="7419" marB="0" anchor="ctr">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40%</a:t>
                      </a:r>
                    </a:p>
                  </a:txBody>
                  <a:tcPr marL="7419" marR="7419" marT="7419" marB="0">
                    <a:lnL>
                      <a:noFill/>
                    </a:lnL>
                    <a:lnR>
                      <a:noFill/>
                    </a:lnR>
                    <a:lnT>
                      <a:noFill/>
                    </a:lnT>
                    <a:lnB>
                      <a:noFill/>
                    </a:lnB>
                    <a:noFill/>
                  </a:tcPr>
                </a:tc>
                <a:tc>
                  <a:txBody>
                    <a:bodyPr/>
                    <a:lstStyle/>
                    <a:p>
                      <a:pPr algn="ctr" fontAlgn="t"/>
                      <a:r>
                        <a:rPr lang="en-US" sz="1400" b="0" i="0" u="none" strike="noStrike">
                          <a:solidFill>
                            <a:srgbClr val="000000"/>
                          </a:solidFill>
                          <a:effectLst/>
                          <a:latin typeface="+mn-lt"/>
                        </a:rPr>
                        <a:t>26%</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18%</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16%</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noFill/>
                  </a:tcPr>
                </a:tc>
              </a:tr>
              <a:tr h="161192">
                <a:tc>
                  <a:txBody>
                    <a:bodyPr/>
                    <a:lstStyle/>
                    <a:p>
                      <a:pPr algn="l" fontAlgn="ctr"/>
                      <a:r>
                        <a:rPr lang="en-US" sz="1400" b="0" i="0" u="none" strike="noStrike" dirty="0">
                          <a:solidFill>
                            <a:srgbClr val="000000"/>
                          </a:solidFill>
                          <a:effectLst/>
                          <a:latin typeface="+mn-lt"/>
                        </a:rPr>
                        <a:t>Office and administrative </a:t>
                      </a:r>
                      <a:r>
                        <a:rPr lang="en-US" sz="1400" b="0" i="0" u="none" strike="noStrike" dirty="0" smtClean="0">
                          <a:solidFill>
                            <a:srgbClr val="000000"/>
                          </a:solidFill>
                          <a:effectLst/>
                          <a:latin typeface="+mn-lt"/>
                        </a:rPr>
                        <a:t>support</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rgbClr val="000000"/>
                          </a:solidFill>
                          <a:effectLst/>
                          <a:latin typeface="+mn-lt"/>
                        </a:rPr>
                        <a:t>7,786</a:t>
                      </a:r>
                    </a:p>
                  </a:txBody>
                  <a:tcPr marL="7419" marR="7419" marT="7419" marB="0" anchor="ctr">
                    <a:lnL>
                      <a:noFill/>
                    </a:lnL>
                    <a:lnR>
                      <a:noFill/>
                    </a:lnR>
                    <a:lnT>
                      <a:noFill/>
                    </a:lnT>
                    <a:lnB>
                      <a:noFill/>
                    </a:lnB>
                  </a:tcPr>
                </a:tc>
                <a:tc>
                  <a:txBody>
                    <a:bodyPr/>
                    <a:lstStyle/>
                    <a:p>
                      <a:pPr algn="ctr" fontAlgn="t"/>
                      <a:r>
                        <a:rPr lang="en-US" sz="1400" b="0" i="0" u="none" strike="noStrike">
                          <a:solidFill>
                            <a:srgbClr val="000000"/>
                          </a:solidFill>
                          <a:effectLst/>
                          <a:latin typeface="+mn-lt"/>
                        </a:rPr>
                        <a:t>83%</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16%</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1%</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rgbClr val="000000"/>
                          </a:solidFill>
                          <a:effectLst/>
                          <a:latin typeface="+mn-lt"/>
                        </a:rPr>
                        <a:t>Farming, fishing, and </a:t>
                      </a:r>
                      <a:r>
                        <a:rPr lang="en-US" sz="1400" b="0" i="0" u="none" strike="noStrike" dirty="0" smtClean="0">
                          <a:solidFill>
                            <a:srgbClr val="000000"/>
                          </a:solidFill>
                          <a:effectLst/>
                          <a:latin typeface="+mn-lt"/>
                        </a:rPr>
                        <a:t>forestry</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dirty="0">
                          <a:solidFill>
                            <a:srgbClr val="000000"/>
                          </a:solidFill>
                          <a:effectLst/>
                          <a:latin typeface="+mn-lt"/>
                        </a:rPr>
                        <a:t>201</a:t>
                      </a:r>
                    </a:p>
                  </a:txBody>
                  <a:tcPr marL="7419" marR="7419" marT="7419" marB="0" anchor="ctr">
                    <a:lnL>
                      <a:noFill/>
                    </a:lnL>
                    <a:lnR>
                      <a:noFill/>
                    </a:lnR>
                    <a:lnT>
                      <a:noFill/>
                    </a:lnT>
                    <a:lnB>
                      <a:noFill/>
                    </a:lnB>
                  </a:tcPr>
                </a:tc>
                <a:tc>
                  <a:txBody>
                    <a:bodyPr/>
                    <a:lstStyle/>
                    <a:p>
                      <a:pPr algn="ctr" fontAlgn="t"/>
                      <a:r>
                        <a:rPr lang="en-US" sz="1400" b="0" i="0" u="none" strike="noStrike">
                          <a:solidFill>
                            <a:srgbClr val="000000"/>
                          </a:solidFill>
                          <a:effectLst/>
                          <a:latin typeface="+mn-lt"/>
                        </a:rPr>
                        <a:t>81%</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16%</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rgbClr val="000000"/>
                          </a:solidFill>
                          <a:effectLst/>
                          <a:latin typeface="+mn-lt"/>
                        </a:rPr>
                        <a:t>Construction and </a:t>
                      </a:r>
                      <a:r>
                        <a:rPr lang="en-US" sz="1400" b="0" i="0" u="none" strike="noStrike" dirty="0" smtClean="0">
                          <a:solidFill>
                            <a:srgbClr val="000000"/>
                          </a:solidFill>
                          <a:effectLst/>
                          <a:latin typeface="+mn-lt"/>
                        </a:rPr>
                        <a:t>extraction</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dirty="0">
                          <a:solidFill>
                            <a:srgbClr val="000000"/>
                          </a:solidFill>
                          <a:effectLst/>
                          <a:latin typeface="+mn-lt"/>
                        </a:rPr>
                        <a:t>1,984</a:t>
                      </a:r>
                    </a:p>
                  </a:txBody>
                  <a:tcPr marL="7419" marR="7419" marT="7419" marB="0" anchor="ctr">
                    <a:lnL>
                      <a:noFill/>
                    </a:lnL>
                    <a:lnR>
                      <a:noFill/>
                    </a:lnR>
                    <a:lnT>
                      <a:noFill/>
                    </a:lnT>
                    <a:lnB>
                      <a:noFill/>
                    </a:lnB>
                  </a:tcPr>
                </a:tc>
                <a:tc>
                  <a:txBody>
                    <a:bodyPr/>
                    <a:lstStyle/>
                    <a:p>
                      <a:pPr algn="ctr" fontAlgn="t"/>
                      <a:r>
                        <a:rPr lang="en-US" sz="1400" b="0" i="0" u="none" strike="noStrike">
                          <a:solidFill>
                            <a:srgbClr val="000000"/>
                          </a:solidFill>
                          <a:effectLst/>
                          <a:latin typeface="+mn-lt"/>
                        </a:rPr>
                        <a:t>87%</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12%</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rgbClr val="000000"/>
                          </a:solidFill>
                          <a:effectLst/>
                          <a:latin typeface="+mn-lt"/>
                        </a:rPr>
                        <a:t>Installation, maintenance, and </a:t>
                      </a:r>
                      <a:r>
                        <a:rPr lang="en-US" sz="1400" b="0" i="0" u="none" strike="noStrike" dirty="0" smtClean="0">
                          <a:solidFill>
                            <a:srgbClr val="000000"/>
                          </a:solidFill>
                          <a:effectLst/>
                          <a:latin typeface="+mn-lt"/>
                        </a:rPr>
                        <a:t>repair</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rgbClr val="000000"/>
                          </a:solidFill>
                          <a:effectLst/>
                          <a:latin typeface="+mn-lt"/>
                        </a:rPr>
                        <a:t>1,799</a:t>
                      </a:r>
                    </a:p>
                  </a:txBody>
                  <a:tcPr marL="7419" marR="7419" marT="7419" marB="0" anchor="ctr">
                    <a:lnL>
                      <a:noFill/>
                    </a:lnL>
                    <a:lnR>
                      <a:noFill/>
                    </a:lnR>
                    <a:lnT>
                      <a:noFill/>
                    </a:lnT>
                    <a:lnB>
                      <a:noFill/>
                    </a:lnB>
                  </a:tcPr>
                </a:tc>
                <a:tc>
                  <a:txBody>
                    <a:bodyPr/>
                    <a:lstStyle/>
                    <a:p>
                      <a:pPr algn="ctr" fontAlgn="t"/>
                      <a:r>
                        <a:rPr lang="en-US" sz="1400" b="0" i="0" u="none" strike="noStrike">
                          <a:solidFill>
                            <a:srgbClr val="000000"/>
                          </a:solidFill>
                          <a:effectLst/>
                          <a:latin typeface="+mn-lt"/>
                        </a:rPr>
                        <a:t>45%</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8%</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47%</a:t>
                      </a:r>
                    </a:p>
                  </a:txBody>
                  <a:tcPr marL="7419" marR="7419" marT="7419" marB="0">
                    <a:lnL>
                      <a:noFill/>
                    </a:lnL>
                    <a:lnR>
                      <a:noFill/>
                    </a:lnR>
                    <a:lnT>
                      <a:noFill/>
                    </a:lnT>
                    <a:lnB>
                      <a:noFill/>
                    </a:lnB>
                    <a:no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smtClean="0">
                          <a:solidFill>
                            <a:srgbClr val="000000"/>
                          </a:solidFill>
                          <a:effectLst/>
                          <a:latin typeface="+mn-lt"/>
                        </a:rPr>
                        <a:t>Production</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rgbClr val="000000"/>
                          </a:solidFill>
                          <a:effectLst/>
                          <a:latin typeface="+mn-lt"/>
                        </a:rPr>
                        <a:t>2,180</a:t>
                      </a:r>
                    </a:p>
                  </a:txBody>
                  <a:tcPr marL="7419" marR="7419" marT="7419" marB="0" anchor="ctr">
                    <a:lnL>
                      <a:noFill/>
                    </a:lnL>
                    <a:lnR>
                      <a:noFill/>
                    </a:lnR>
                    <a:lnT>
                      <a:noFill/>
                    </a:lnT>
                    <a:lnB>
                      <a:noFill/>
                    </a:lnB>
                  </a:tcPr>
                </a:tc>
                <a:tc>
                  <a:txBody>
                    <a:bodyPr/>
                    <a:lstStyle/>
                    <a:p>
                      <a:pPr algn="ctr" fontAlgn="t"/>
                      <a:r>
                        <a:rPr lang="en-US" sz="1400" b="0" i="0" u="none" strike="noStrike">
                          <a:solidFill>
                            <a:srgbClr val="000000"/>
                          </a:solidFill>
                          <a:effectLst/>
                          <a:latin typeface="+mn-lt"/>
                        </a:rPr>
                        <a:t>90%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4%</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5%</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rgbClr val="000000"/>
                          </a:solidFill>
                          <a:effectLst/>
                          <a:latin typeface="+mn-lt"/>
                        </a:rPr>
                        <a:t>Transportation and material </a:t>
                      </a:r>
                      <a:r>
                        <a:rPr lang="en-US" sz="1400" b="0" i="0" u="none" strike="noStrike" dirty="0" smtClean="0">
                          <a:solidFill>
                            <a:srgbClr val="000000"/>
                          </a:solidFill>
                          <a:effectLst/>
                          <a:latin typeface="+mn-lt"/>
                        </a:rPr>
                        <a:t>moving</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rgbClr val="000000"/>
                          </a:solidFill>
                          <a:effectLst/>
                          <a:latin typeface="+mn-lt"/>
                        </a:rPr>
                        <a:t>3,999</a:t>
                      </a:r>
                    </a:p>
                  </a:txBody>
                  <a:tcPr marL="7419" marR="7419" marT="7419" marB="0" anchor="ctr">
                    <a:lnL>
                      <a:noFill/>
                    </a:lnL>
                    <a:lnR>
                      <a:noFill/>
                    </a:lnR>
                    <a:lnT>
                      <a:noFill/>
                    </a:lnT>
                    <a:lnB>
                      <a:noFill/>
                    </a:lnB>
                  </a:tcPr>
                </a:tc>
                <a:tc>
                  <a:txBody>
                    <a:bodyPr/>
                    <a:lstStyle/>
                    <a:p>
                      <a:pPr algn="ctr" fontAlgn="t"/>
                      <a:r>
                        <a:rPr lang="en-US" sz="1400" b="0" i="0" u="none" strike="noStrike">
                          <a:solidFill>
                            <a:srgbClr val="000000"/>
                          </a:solidFill>
                          <a:effectLst/>
                          <a:latin typeface="+mn-lt"/>
                        </a:rPr>
                        <a:t>86%</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3%</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rgbClr val="000000"/>
                          </a:solidFill>
                          <a:effectLst/>
                          <a:latin typeface="+mn-lt"/>
                        </a:rPr>
                        <a:t>11%</a:t>
                      </a:r>
                    </a:p>
                  </a:txBody>
                  <a:tcPr marL="7419" marR="7419" marT="7419" marB="0">
                    <a:lnL>
                      <a:noFill/>
                    </a:lnL>
                    <a:lnR>
                      <a:noFill/>
                    </a:lnR>
                    <a:lnT>
                      <a:noFill/>
                    </a:lnT>
                    <a:lnB>
                      <a:noFill/>
                    </a:lnB>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tcPr>
                </a:tc>
              </a:tr>
            </a:tbl>
          </a:graphicData>
        </a:graphic>
      </p:graphicFrame>
      <p:sp>
        <p:nvSpPr>
          <p:cNvPr id="16" name="TextBox 15"/>
          <p:cNvSpPr txBox="1"/>
          <p:nvPr/>
        </p:nvSpPr>
        <p:spPr>
          <a:xfrm>
            <a:off x="0" y="76200"/>
            <a:ext cx="9067800" cy="523220"/>
          </a:xfrm>
          <a:prstGeom prst="rect">
            <a:avLst/>
          </a:prstGeom>
          <a:noFill/>
        </p:spPr>
        <p:txBody>
          <a:bodyPr wrap="square" rtlCol="0">
            <a:spAutoFit/>
          </a:bodyPr>
          <a:lstStyle/>
          <a:p>
            <a:pPr algn="ctr"/>
            <a:r>
              <a:rPr lang="en-US" sz="2800" dirty="0" smtClean="0"/>
              <a:t>Education and skill requirements for top level occupations </a:t>
            </a:r>
            <a:endParaRPr lang="en-US" sz="2800" dirty="0"/>
          </a:p>
        </p:txBody>
      </p:sp>
    </p:spTree>
    <p:extLst>
      <p:ext uri="{BB962C8B-B14F-4D97-AF65-F5344CB8AC3E}">
        <p14:creationId xmlns:p14="http://schemas.microsoft.com/office/powerpoint/2010/main" val="15396187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013801110"/>
              </p:ext>
            </p:extLst>
          </p:nvPr>
        </p:nvGraphicFramePr>
        <p:xfrm>
          <a:off x="152400" y="891793"/>
          <a:ext cx="8915401" cy="5661407"/>
        </p:xfrm>
        <a:graphic>
          <a:graphicData uri="http://schemas.openxmlformats.org/drawingml/2006/table">
            <a:tbl>
              <a:tblPr/>
              <a:tblGrid>
                <a:gridCol w="3690666"/>
                <a:gridCol w="770740"/>
                <a:gridCol w="815208"/>
                <a:gridCol w="993071"/>
                <a:gridCol w="816915"/>
                <a:gridCol w="895020"/>
                <a:gridCol w="933781"/>
              </a:tblGrid>
              <a:tr h="161192">
                <a:tc>
                  <a:txBody>
                    <a:bodyPr/>
                    <a:lstStyle/>
                    <a:p>
                      <a:pPr algn="l" fontAlgn="ctr"/>
                      <a:r>
                        <a:rPr lang="en-US" sz="1200" b="1" i="0" u="none" strike="noStrike" dirty="0">
                          <a:solidFill>
                            <a:srgbClr val="FFFFFF"/>
                          </a:solidFill>
                          <a:effectLst/>
                          <a:latin typeface="+mn-lt"/>
                        </a:rPr>
                        <a:t> </a:t>
                      </a:r>
                    </a:p>
                  </a:txBody>
                  <a:tcPr marL="7419" marR="7419" marT="7419" marB="0" anchor="ctr">
                    <a:lnL>
                      <a:noFill/>
                    </a:lnL>
                    <a:lnR>
                      <a:noFill/>
                    </a:lnR>
                    <a:lnT>
                      <a:noFill/>
                    </a:lnT>
                    <a:lnB>
                      <a:noFill/>
                    </a:lnB>
                    <a:solidFill>
                      <a:srgbClr val="215967"/>
                    </a:solidFill>
                  </a:tcPr>
                </a:tc>
                <a:tc>
                  <a:txBody>
                    <a:bodyPr/>
                    <a:lstStyle/>
                    <a:p>
                      <a:pPr algn="ctr" fontAlgn="ctr"/>
                      <a:r>
                        <a:rPr lang="en-US" sz="1200" b="1" i="0" u="none" strike="noStrike" dirty="0">
                          <a:solidFill>
                            <a:srgbClr val="FFFFFF"/>
                          </a:solidFill>
                          <a:effectLst/>
                          <a:latin typeface="+mn-lt"/>
                        </a:rPr>
                        <a:t> </a:t>
                      </a:r>
                    </a:p>
                  </a:txBody>
                  <a:tcPr marL="7419" marR="7419" marT="7419" marB="0" anchor="ctr">
                    <a:lnL>
                      <a:noFill/>
                    </a:lnL>
                    <a:lnR>
                      <a:noFill/>
                    </a:lnR>
                    <a:lnT>
                      <a:noFill/>
                    </a:lnT>
                    <a:lnB>
                      <a:noFill/>
                    </a:lnB>
                    <a:solidFill>
                      <a:srgbClr val="215967"/>
                    </a:solidFill>
                  </a:tcPr>
                </a:tc>
                <a:tc gridSpan="5">
                  <a:txBody>
                    <a:bodyPr/>
                    <a:lstStyle/>
                    <a:p>
                      <a:pPr algn="ctr" fontAlgn="b"/>
                      <a:r>
                        <a:rPr lang="en-US" sz="1200" b="1" i="0" u="none" strike="noStrike" dirty="0">
                          <a:solidFill>
                            <a:srgbClr val="FFFFFF"/>
                          </a:solidFill>
                          <a:effectLst/>
                          <a:latin typeface="+mn-lt"/>
                        </a:rPr>
                        <a:t>Percent of Openings Requiring</a:t>
                      </a:r>
                    </a:p>
                  </a:txBody>
                  <a:tcPr marL="7419" marR="7419" marT="7419" marB="0" anchor="b">
                    <a:lnL>
                      <a:noFill/>
                    </a:lnL>
                    <a:lnR>
                      <a:noFill/>
                    </a:lnR>
                    <a:lnT>
                      <a:noFill/>
                    </a:lnT>
                    <a:lnB>
                      <a:noFill/>
                    </a:lnB>
                    <a:solidFill>
                      <a:schemeClr val="accent6">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80676">
                <a:tc>
                  <a:txBody>
                    <a:bodyPr/>
                    <a:lstStyle/>
                    <a:p>
                      <a:pPr algn="l" fontAlgn="b"/>
                      <a:r>
                        <a:rPr lang="en-US" sz="1200" b="1" i="0" u="none" strike="noStrike" dirty="0">
                          <a:solidFill>
                            <a:srgbClr val="FFFFFF"/>
                          </a:solidFill>
                          <a:effectLst/>
                          <a:latin typeface="+mn-lt"/>
                        </a:rPr>
                        <a:t>Occupational Title</a:t>
                      </a:r>
                    </a:p>
                  </a:txBody>
                  <a:tcPr marL="7419" marR="7419" marT="7419" marB="0" anchor="b">
                    <a:lnL>
                      <a:noFill/>
                    </a:lnL>
                    <a:lnR>
                      <a:noFill/>
                    </a:lnR>
                    <a:lnT>
                      <a:noFill/>
                    </a:lnT>
                    <a:lnB>
                      <a:noFill/>
                    </a:lnB>
                    <a:solidFill>
                      <a:srgbClr val="215967"/>
                    </a:solidFill>
                  </a:tcPr>
                </a:tc>
                <a:tc>
                  <a:txBody>
                    <a:bodyPr/>
                    <a:lstStyle/>
                    <a:p>
                      <a:pPr algn="ctr" fontAlgn="b"/>
                      <a:r>
                        <a:rPr lang="en-US" sz="1100" b="1" i="0" u="none" strike="noStrike">
                          <a:solidFill>
                            <a:srgbClr val="FFFFFF"/>
                          </a:solidFill>
                          <a:effectLst/>
                          <a:latin typeface="+mn-lt"/>
                        </a:rPr>
                        <a:t>Projected 2017 Openings</a:t>
                      </a:r>
                    </a:p>
                  </a:txBody>
                  <a:tcPr marL="7419" marR="7419" marT="7419" marB="0" anchor="b">
                    <a:lnL>
                      <a:noFill/>
                    </a:lnL>
                    <a:lnR>
                      <a:noFill/>
                    </a:lnR>
                    <a:lnT>
                      <a:noFill/>
                    </a:lnT>
                    <a:lnB>
                      <a:noFill/>
                    </a:lnB>
                    <a:solidFill>
                      <a:srgbClr val="215967"/>
                    </a:solidFill>
                  </a:tcPr>
                </a:tc>
                <a:tc>
                  <a:txBody>
                    <a:bodyPr/>
                    <a:lstStyle/>
                    <a:p>
                      <a:pPr algn="ctr" fontAlgn="b"/>
                      <a:r>
                        <a:rPr lang="en-US" sz="1100" b="1" i="0" u="none" strike="noStrike" dirty="0">
                          <a:solidFill>
                            <a:srgbClr val="FFFFFF"/>
                          </a:solidFill>
                          <a:effectLst/>
                          <a:latin typeface="+mn-lt"/>
                        </a:rPr>
                        <a:t>On the Job Training </a:t>
                      </a:r>
                    </a:p>
                  </a:txBody>
                  <a:tcPr marL="7419" marR="7419" marT="7419" marB="0" anchor="b">
                    <a:lnL>
                      <a:noFill/>
                    </a:lnL>
                    <a:lnR>
                      <a:noFill/>
                    </a:lnR>
                    <a:lnT>
                      <a:noFill/>
                    </a:lnT>
                    <a:lnB>
                      <a:noFill/>
                    </a:lnB>
                    <a:solidFill>
                      <a:schemeClr val="accent6">
                        <a:lumMod val="50000"/>
                      </a:schemeClr>
                    </a:solidFill>
                  </a:tcPr>
                </a:tc>
                <a:tc>
                  <a:txBody>
                    <a:bodyPr/>
                    <a:lstStyle/>
                    <a:p>
                      <a:pPr algn="ctr" fontAlgn="b"/>
                      <a:r>
                        <a:rPr lang="en-US" sz="1100" b="1" i="0" u="none" strike="noStrike" dirty="0">
                          <a:solidFill>
                            <a:srgbClr val="FFFFFF"/>
                          </a:solidFill>
                          <a:effectLst/>
                          <a:latin typeface="+mn-lt"/>
                        </a:rPr>
                        <a:t>Work Experience</a:t>
                      </a:r>
                    </a:p>
                  </a:txBody>
                  <a:tcPr marL="7419" marR="7419" marT="7419" marB="0" anchor="b">
                    <a:lnL>
                      <a:noFill/>
                    </a:lnL>
                    <a:lnR>
                      <a:noFill/>
                    </a:lnR>
                    <a:lnT>
                      <a:noFill/>
                    </a:lnT>
                    <a:lnB>
                      <a:noFill/>
                    </a:lnB>
                    <a:solidFill>
                      <a:schemeClr val="accent6">
                        <a:lumMod val="50000"/>
                      </a:schemeClr>
                    </a:solidFill>
                  </a:tcPr>
                </a:tc>
                <a:tc>
                  <a:txBody>
                    <a:bodyPr/>
                    <a:lstStyle/>
                    <a:p>
                      <a:pPr algn="ctr" fontAlgn="b"/>
                      <a:r>
                        <a:rPr lang="en-US" sz="1100" b="1" i="0" u="none" strike="noStrike" dirty="0">
                          <a:solidFill>
                            <a:srgbClr val="FFFFFF"/>
                          </a:solidFill>
                          <a:effectLst/>
                          <a:latin typeface="+mn-lt"/>
                        </a:rPr>
                        <a:t>Vocational Award or AA Degree</a:t>
                      </a:r>
                    </a:p>
                  </a:txBody>
                  <a:tcPr marL="7419" marR="7419" marT="7419" marB="0" anchor="b">
                    <a:lnL>
                      <a:noFill/>
                    </a:lnL>
                    <a:lnR>
                      <a:noFill/>
                    </a:lnR>
                    <a:lnT>
                      <a:noFill/>
                    </a:lnT>
                    <a:lnB>
                      <a:noFill/>
                    </a:lnB>
                    <a:solidFill>
                      <a:schemeClr val="accent6">
                        <a:lumMod val="50000"/>
                      </a:schemeClr>
                    </a:solidFill>
                  </a:tcPr>
                </a:tc>
                <a:tc>
                  <a:txBody>
                    <a:bodyPr/>
                    <a:lstStyle/>
                    <a:p>
                      <a:pPr algn="ctr" fontAlgn="b"/>
                      <a:r>
                        <a:rPr lang="en-US" sz="1100" b="1" i="0" u="none" strike="noStrike" dirty="0">
                          <a:solidFill>
                            <a:srgbClr val="FFFFFF"/>
                          </a:solidFill>
                          <a:effectLst/>
                          <a:latin typeface="+mn-lt"/>
                        </a:rPr>
                        <a:t>BA or Grad  Degree</a:t>
                      </a:r>
                    </a:p>
                  </a:txBody>
                  <a:tcPr marL="7419" marR="7419" marT="7419" marB="0" anchor="b">
                    <a:lnL>
                      <a:noFill/>
                    </a:lnL>
                    <a:lnR>
                      <a:noFill/>
                    </a:lnR>
                    <a:lnT>
                      <a:noFill/>
                    </a:lnT>
                    <a:lnB>
                      <a:noFill/>
                    </a:lnB>
                    <a:solidFill>
                      <a:schemeClr val="accent6">
                        <a:lumMod val="50000"/>
                      </a:schemeClr>
                    </a:solidFill>
                  </a:tcPr>
                </a:tc>
                <a:tc>
                  <a:txBody>
                    <a:bodyPr/>
                    <a:lstStyle/>
                    <a:p>
                      <a:pPr algn="ctr" fontAlgn="b"/>
                      <a:r>
                        <a:rPr lang="en-US" sz="1100" b="1" i="0" u="none" strike="noStrike" dirty="0">
                          <a:solidFill>
                            <a:srgbClr val="FFFFFF"/>
                          </a:solidFill>
                          <a:effectLst/>
                          <a:latin typeface="+mn-lt"/>
                        </a:rPr>
                        <a:t>Degree plus Work Experience</a:t>
                      </a:r>
                    </a:p>
                  </a:txBody>
                  <a:tcPr marL="7419" marR="7419" marT="7419" marB="0" anchor="b">
                    <a:lnL>
                      <a:noFill/>
                    </a:lnL>
                    <a:lnR>
                      <a:noFill/>
                    </a:lnR>
                    <a:lnT>
                      <a:noFill/>
                    </a:lnT>
                    <a:lnB>
                      <a:noFill/>
                    </a:lnB>
                    <a:solidFill>
                      <a:schemeClr val="accent6">
                        <a:lumMod val="50000"/>
                      </a:schemeClr>
                    </a:solidFill>
                  </a:tcPr>
                </a:tc>
              </a:tr>
              <a:tr h="161192">
                <a:tc>
                  <a:txBody>
                    <a:bodyPr/>
                    <a:lstStyle/>
                    <a:p>
                      <a:pPr algn="l" fontAlgn="ctr"/>
                      <a:r>
                        <a:rPr lang="en-US" sz="1400" b="0" i="0" u="none" strike="noStrike" dirty="0" smtClean="0">
                          <a:solidFill>
                            <a:schemeClr val="tx1">
                              <a:lumMod val="50000"/>
                              <a:lumOff val="50000"/>
                            </a:schemeClr>
                          </a:solidFill>
                          <a:effectLst/>
                          <a:latin typeface="+mn-lt"/>
                        </a:rPr>
                        <a:t>Management</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7,560</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19%</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52%</a:t>
                      </a:r>
                    </a:p>
                  </a:txBody>
                  <a:tcPr marL="7419" marR="7419" marT="7419" marB="0">
                    <a:lnL>
                      <a:noFill/>
                    </a:lnL>
                    <a:lnR>
                      <a:noFill/>
                    </a:lnR>
                    <a:lnT>
                      <a:noFill/>
                    </a:lnT>
                    <a:lnB>
                      <a:noFill/>
                    </a:lnB>
                  </a:tcPr>
                </a:tc>
              </a:tr>
              <a:tr h="161192">
                <a:tc>
                  <a:txBody>
                    <a:bodyPr/>
                    <a:lstStyle/>
                    <a:p>
                      <a:pPr algn="l" fontAlgn="ctr"/>
                      <a:r>
                        <a:rPr lang="en-US" sz="1400" b="1" i="0" u="none" strike="noStrike" dirty="0" smtClean="0">
                          <a:solidFill>
                            <a:srgbClr val="000000"/>
                          </a:solidFill>
                          <a:effectLst/>
                          <a:latin typeface="+mn-lt"/>
                        </a:rPr>
                        <a:t>Business and financial operations</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1" i="0" u="none" strike="noStrike">
                          <a:solidFill>
                            <a:srgbClr val="000000"/>
                          </a:solidFill>
                          <a:effectLst/>
                          <a:latin typeface="+mn-lt"/>
                        </a:rPr>
                        <a:t>7,510</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7%</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3%</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68%</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rgbClr val="000000"/>
                          </a:solidFill>
                          <a:effectLst/>
                          <a:latin typeface="+mn-lt"/>
                        </a:rPr>
                        <a:t>22%</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1" i="0" u="none" strike="noStrike" dirty="0">
                          <a:solidFill>
                            <a:srgbClr val="000000"/>
                          </a:solidFill>
                          <a:effectLst/>
                          <a:latin typeface="+mn-lt"/>
                        </a:rPr>
                        <a:t>Computer and mathematical </a:t>
                      </a:r>
                      <a:r>
                        <a:rPr lang="en-US" sz="1400" b="1" i="0" u="none" strike="noStrike" dirty="0" smtClean="0">
                          <a:solidFill>
                            <a:srgbClr val="000000"/>
                          </a:solidFill>
                          <a:effectLst/>
                          <a:latin typeface="+mn-lt"/>
                        </a:rPr>
                        <a:t>science</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1" i="0" u="none" strike="noStrike">
                          <a:solidFill>
                            <a:srgbClr val="000000"/>
                          </a:solidFill>
                          <a:effectLst/>
                          <a:latin typeface="+mn-lt"/>
                        </a:rPr>
                        <a:t>5,505</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18%</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82%</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smtClean="0">
                          <a:solidFill>
                            <a:srgbClr val="000000"/>
                          </a:solidFill>
                          <a:effectLst/>
                          <a:latin typeface="+mn-lt"/>
                        </a:rPr>
                        <a:t>0%</a:t>
                      </a:r>
                      <a:endParaRPr lang="en-US" sz="1400" b="1" i="0" u="none" strike="noStrike" dirty="0">
                        <a:solidFill>
                          <a:srgbClr val="000000"/>
                        </a:solidFill>
                        <a:effectLst/>
                        <a:latin typeface="+mn-lt"/>
                      </a:endParaRP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0" i="0" u="none" strike="noStrike" dirty="0">
                          <a:solidFill>
                            <a:schemeClr val="tx1">
                              <a:lumMod val="50000"/>
                              <a:lumOff val="50000"/>
                            </a:schemeClr>
                          </a:solidFill>
                          <a:effectLst/>
                          <a:latin typeface="+mn-lt"/>
                        </a:rPr>
                        <a:t>Architecture and </a:t>
                      </a:r>
                      <a:r>
                        <a:rPr lang="en-US" sz="1400" b="0" i="0" u="none" strike="noStrike" dirty="0" smtClean="0">
                          <a:solidFill>
                            <a:schemeClr val="tx1">
                              <a:lumMod val="50000"/>
                              <a:lumOff val="50000"/>
                            </a:schemeClr>
                          </a:solidFill>
                          <a:effectLst/>
                          <a:latin typeface="+mn-lt"/>
                        </a:rPr>
                        <a:t>engineering</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noFill/>
                  </a:tcPr>
                </a:tc>
                <a:tc>
                  <a:txBody>
                    <a:bodyPr/>
                    <a:lstStyle/>
                    <a:p>
                      <a:pPr algn="ctr" fontAlgn="ctr"/>
                      <a:r>
                        <a:rPr lang="en-US" sz="1400" b="0" i="0" u="none" strike="noStrike" dirty="0">
                          <a:solidFill>
                            <a:schemeClr val="tx1">
                              <a:lumMod val="50000"/>
                              <a:lumOff val="50000"/>
                            </a:schemeClr>
                          </a:solidFill>
                          <a:effectLst/>
                          <a:latin typeface="+mn-lt"/>
                        </a:rPr>
                        <a:t>1,160</a:t>
                      </a:r>
                    </a:p>
                  </a:txBody>
                  <a:tcPr marL="7419" marR="7419" marT="7419" marB="0" anchor="ctr">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1%</a:t>
                      </a:r>
                    </a:p>
                  </a:txBody>
                  <a:tcPr marL="7419" marR="7419" marT="7419"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14%</a:t>
                      </a:r>
                    </a:p>
                  </a:txBody>
                  <a:tcPr marL="7419" marR="7419" marT="7419"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85%</a:t>
                      </a:r>
                    </a:p>
                  </a:txBody>
                  <a:tcPr marL="7419" marR="7419" marT="7419"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noFill/>
                  </a:tcPr>
                </a:tc>
              </a:tr>
              <a:tr h="161192">
                <a:tc>
                  <a:txBody>
                    <a:bodyPr/>
                    <a:lstStyle/>
                    <a:p>
                      <a:pPr algn="l" fontAlgn="ctr"/>
                      <a:r>
                        <a:rPr lang="en-US" sz="1400" b="1" i="0" u="none" strike="noStrike" dirty="0">
                          <a:solidFill>
                            <a:srgbClr val="000000"/>
                          </a:solidFill>
                          <a:effectLst/>
                          <a:latin typeface="+mn-lt"/>
                        </a:rPr>
                        <a:t>Life, physical, and social </a:t>
                      </a:r>
                      <a:r>
                        <a:rPr lang="en-US" sz="1400" b="1" i="0" u="none" strike="noStrike" dirty="0" smtClean="0">
                          <a:solidFill>
                            <a:srgbClr val="000000"/>
                          </a:solidFill>
                          <a:effectLst/>
                          <a:latin typeface="+mn-lt"/>
                        </a:rPr>
                        <a:t>science</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1" i="0" u="none" strike="noStrike" dirty="0">
                          <a:solidFill>
                            <a:srgbClr val="000000"/>
                          </a:solidFill>
                          <a:effectLst/>
                          <a:latin typeface="+mn-lt"/>
                        </a:rPr>
                        <a:t>3,179</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8%</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92%</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0" i="0" u="none" strike="noStrike" dirty="0">
                          <a:solidFill>
                            <a:schemeClr val="tx1">
                              <a:lumMod val="50000"/>
                              <a:lumOff val="50000"/>
                            </a:schemeClr>
                          </a:solidFill>
                          <a:effectLst/>
                          <a:latin typeface="+mn-lt"/>
                        </a:rPr>
                        <a:t>Community and social </a:t>
                      </a:r>
                      <a:r>
                        <a:rPr lang="en-US" sz="1400" b="0" i="0" u="none" strike="noStrike" dirty="0" smtClean="0">
                          <a:solidFill>
                            <a:schemeClr val="tx1">
                              <a:lumMod val="50000"/>
                              <a:lumOff val="50000"/>
                            </a:schemeClr>
                          </a:solidFill>
                          <a:effectLst/>
                          <a:latin typeface="+mn-lt"/>
                        </a:rPr>
                        <a:t>services</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697</a:t>
                      </a:r>
                    </a:p>
                  </a:txBody>
                  <a:tcPr marL="7419" marR="7419" marT="7419"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90%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smtClean="0">
                          <a:solidFill>
                            <a:schemeClr val="tx1">
                              <a:lumMod val="50000"/>
                              <a:lumOff val="50000"/>
                            </a:schemeClr>
                          </a:solidFill>
                          <a:effectLst/>
                          <a:latin typeface="+mn-lt"/>
                        </a:rPr>
                        <a:t>Legal</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652</a:t>
                      </a:r>
                    </a:p>
                  </a:txBody>
                  <a:tcPr marL="7419" marR="7419" marT="7419"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13%</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13%</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73%</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Education, training, and </a:t>
                      </a:r>
                      <a:r>
                        <a:rPr lang="en-US" sz="1400" b="0" i="0" u="none" strike="noStrike" dirty="0" smtClean="0">
                          <a:solidFill>
                            <a:schemeClr val="tx1">
                              <a:lumMod val="50000"/>
                              <a:lumOff val="50000"/>
                            </a:schemeClr>
                          </a:solidFill>
                          <a:effectLst/>
                          <a:latin typeface="+mn-lt"/>
                        </a:rPr>
                        <a:t>library</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2,615</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13%</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6%</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11%</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69%</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a:t>
                      </a:r>
                    </a:p>
                  </a:txBody>
                  <a:tcPr marL="7419" marR="7419" marT="7419" marB="0">
                    <a:lnL>
                      <a:noFill/>
                    </a:lnL>
                    <a:lnR>
                      <a:noFill/>
                    </a:lnR>
                    <a:lnT>
                      <a:noFill/>
                    </a:lnT>
                    <a:lnB>
                      <a:noFill/>
                    </a:lnB>
                  </a:tcPr>
                </a:tc>
              </a:tr>
              <a:tr h="215363">
                <a:tc>
                  <a:txBody>
                    <a:bodyPr/>
                    <a:lstStyle/>
                    <a:p>
                      <a:pPr algn="l" fontAlgn="ctr"/>
                      <a:r>
                        <a:rPr lang="en-US" sz="1400" b="1" i="0" u="none" strike="noStrike" dirty="0">
                          <a:solidFill>
                            <a:srgbClr val="000000"/>
                          </a:solidFill>
                          <a:effectLst/>
                          <a:latin typeface="+mn-lt"/>
                        </a:rPr>
                        <a:t>Arts, design, entertainment, sports, </a:t>
                      </a:r>
                      <a:r>
                        <a:rPr lang="en-US" sz="1400" b="1" i="0" u="none" strike="noStrike" dirty="0" smtClean="0">
                          <a:solidFill>
                            <a:srgbClr val="000000"/>
                          </a:solidFill>
                          <a:effectLst/>
                          <a:latin typeface="+mn-lt"/>
                        </a:rPr>
                        <a:t>&amp; media</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1" i="0" u="none" strike="noStrike">
                          <a:solidFill>
                            <a:srgbClr val="000000"/>
                          </a:solidFill>
                          <a:effectLst/>
                          <a:latin typeface="+mn-lt"/>
                        </a:rPr>
                        <a:t>3,972</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47%</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5%</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39%</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rgbClr val="000000"/>
                          </a:solidFill>
                          <a:effectLst/>
                          <a:latin typeface="+mn-lt"/>
                        </a:rPr>
                        <a:t>8%</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0" i="0" u="none" strike="noStrike" dirty="0">
                          <a:solidFill>
                            <a:schemeClr val="tx1">
                              <a:lumMod val="50000"/>
                              <a:lumOff val="50000"/>
                            </a:schemeClr>
                          </a:solidFill>
                          <a:effectLst/>
                          <a:latin typeface="+mn-lt"/>
                        </a:rPr>
                        <a:t>Healthcare practitioners and </a:t>
                      </a:r>
                      <a:r>
                        <a:rPr lang="en-US" sz="1400" b="0" i="0" u="none" strike="noStrike" dirty="0" smtClean="0">
                          <a:solidFill>
                            <a:schemeClr val="tx1">
                              <a:lumMod val="50000"/>
                              <a:lumOff val="50000"/>
                            </a:schemeClr>
                          </a:solidFill>
                          <a:effectLst/>
                          <a:latin typeface="+mn-lt"/>
                        </a:rPr>
                        <a:t>technical</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noFill/>
                  </a:tcPr>
                </a:tc>
                <a:tc>
                  <a:txBody>
                    <a:bodyPr/>
                    <a:lstStyle/>
                    <a:p>
                      <a:pPr algn="ctr" fontAlgn="ctr"/>
                      <a:r>
                        <a:rPr lang="en-US" sz="1400" b="0" i="0" u="none" strike="noStrike">
                          <a:solidFill>
                            <a:schemeClr val="tx1">
                              <a:lumMod val="50000"/>
                              <a:lumOff val="50000"/>
                            </a:schemeClr>
                          </a:solidFill>
                          <a:effectLst/>
                          <a:latin typeface="+mn-lt"/>
                        </a:rPr>
                        <a:t>2,504</a:t>
                      </a:r>
                    </a:p>
                  </a:txBody>
                  <a:tcPr marL="7419" marR="7419" marT="7419" marB="0" anchor="ctr">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4%</a:t>
                      </a:r>
                    </a:p>
                  </a:txBody>
                  <a:tcPr marL="7419" marR="7419" marT="7419"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61%</a:t>
                      </a:r>
                    </a:p>
                  </a:txBody>
                  <a:tcPr marL="7419" marR="7419" marT="7419"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35%</a:t>
                      </a:r>
                    </a:p>
                  </a:txBody>
                  <a:tcPr marL="7419" marR="7419" marT="7419"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noFill/>
                  </a:tcPr>
                </a:tc>
              </a:tr>
              <a:tr h="161192">
                <a:tc>
                  <a:txBody>
                    <a:bodyPr/>
                    <a:lstStyle/>
                    <a:p>
                      <a:pPr algn="l" fontAlgn="ctr"/>
                      <a:r>
                        <a:rPr lang="en-US" sz="1400" b="1" i="0" u="none" strike="noStrike" dirty="0">
                          <a:solidFill>
                            <a:schemeClr val="tx1"/>
                          </a:solidFill>
                          <a:effectLst/>
                          <a:latin typeface="+mn-lt"/>
                        </a:rPr>
                        <a:t>Healthcare </a:t>
                      </a:r>
                      <a:r>
                        <a:rPr lang="en-US" sz="1400" b="1" i="0" u="none" strike="noStrike" dirty="0" smtClean="0">
                          <a:solidFill>
                            <a:schemeClr val="tx1"/>
                          </a:solidFill>
                          <a:effectLst/>
                          <a:latin typeface="+mn-lt"/>
                        </a:rPr>
                        <a:t>support</a:t>
                      </a:r>
                      <a:endParaRPr lang="en-US" sz="1400" b="1" i="0" u="none" strike="noStrike" dirty="0">
                        <a:solidFill>
                          <a:schemeClr val="tx1"/>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1" i="0" u="none" strike="noStrike">
                          <a:solidFill>
                            <a:schemeClr val="tx1"/>
                          </a:solidFill>
                          <a:effectLst/>
                          <a:latin typeface="+mn-lt"/>
                        </a:rPr>
                        <a:t>1,152</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chemeClr val="tx1"/>
                          </a:solidFill>
                          <a:effectLst/>
                          <a:latin typeface="+mn-lt"/>
                        </a:rPr>
                        <a:t>71%</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chemeClr val="tx1"/>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chemeClr val="tx1"/>
                          </a:solidFill>
                          <a:effectLst/>
                          <a:latin typeface="+mn-lt"/>
                        </a:rPr>
                        <a:t>29%</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chemeClr val="tx1"/>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chemeClr val="tx1"/>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0" i="0" u="none" strike="noStrike" dirty="0">
                          <a:solidFill>
                            <a:schemeClr val="tx1">
                              <a:lumMod val="50000"/>
                              <a:lumOff val="50000"/>
                            </a:schemeClr>
                          </a:solidFill>
                          <a:effectLst/>
                          <a:latin typeface="+mn-lt"/>
                        </a:rPr>
                        <a:t>Protective </a:t>
                      </a:r>
                      <a:r>
                        <a:rPr lang="en-US" sz="1400" b="0" i="0" u="none" strike="noStrike" dirty="0" smtClean="0">
                          <a:solidFill>
                            <a:schemeClr val="tx1">
                              <a:lumMod val="50000"/>
                              <a:lumOff val="50000"/>
                            </a:schemeClr>
                          </a:solidFill>
                          <a:effectLst/>
                          <a:latin typeface="+mn-lt"/>
                        </a:rPr>
                        <a:t>service</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1,045</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88%</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11%</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Food preparation and serving </a:t>
                      </a:r>
                      <a:r>
                        <a:rPr lang="en-US" sz="1400" b="0" i="0" u="none" strike="noStrike" dirty="0" smtClean="0">
                          <a:solidFill>
                            <a:schemeClr val="tx1">
                              <a:lumMod val="50000"/>
                              <a:lumOff val="50000"/>
                            </a:schemeClr>
                          </a:solidFill>
                          <a:effectLst/>
                          <a:latin typeface="+mn-lt"/>
                        </a:rPr>
                        <a:t>related</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6,818</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97%</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254073">
                <a:tc>
                  <a:txBody>
                    <a:bodyPr/>
                    <a:lstStyle/>
                    <a:p>
                      <a:pPr algn="l" fontAlgn="ctr"/>
                      <a:r>
                        <a:rPr lang="en-US" sz="1400" b="0" i="0" u="none" strike="noStrike" dirty="0" smtClean="0">
                          <a:solidFill>
                            <a:schemeClr val="tx1">
                              <a:lumMod val="50000"/>
                              <a:lumOff val="50000"/>
                            </a:schemeClr>
                          </a:solidFill>
                          <a:effectLst/>
                          <a:latin typeface="+mn-lt"/>
                        </a:rPr>
                        <a:t>Building,</a:t>
                      </a:r>
                      <a:r>
                        <a:rPr lang="en-US" sz="1400" b="0" i="0" u="none" strike="noStrike" baseline="0" dirty="0" smtClean="0">
                          <a:solidFill>
                            <a:schemeClr val="tx1">
                              <a:lumMod val="50000"/>
                              <a:lumOff val="50000"/>
                            </a:schemeClr>
                          </a:solidFill>
                          <a:effectLst/>
                          <a:latin typeface="+mn-lt"/>
                        </a:rPr>
                        <a:t> g</a:t>
                      </a:r>
                      <a:r>
                        <a:rPr lang="en-US" sz="1400" b="0" i="0" u="none" strike="noStrike" dirty="0" smtClean="0">
                          <a:solidFill>
                            <a:schemeClr val="tx1">
                              <a:lumMod val="50000"/>
                              <a:lumOff val="50000"/>
                            </a:schemeClr>
                          </a:solidFill>
                          <a:effectLst/>
                          <a:latin typeface="+mn-lt"/>
                        </a:rPr>
                        <a:t>rounds </a:t>
                      </a:r>
                      <a:r>
                        <a:rPr lang="en-US" sz="1400" b="0" i="0" u="none" strike="noStrike" dirty="0">
                          <a:solidFill>
                            <a:schemeClr val="tx1">
                              <a:lumMod val="50000"/>
                              <a:lumOff val="50000"/>
                            </a:schemeClr>
                          </a:solidFill>
                          <a:effectLst/>
                          <a:latin typeface="+mn-lt"/>
                        </a:rPr>
                        <a:t>cleaning </a:t>
                      </a:r>
                      <a:r>
                        <a:rPr lang="en-US" sz="1400" b="0" i="0" u="none" strike="noStrike" dirty="0" smtClean="0">
                          <a:solidFill>
                            <a:schemeClr val="tx1">
                              <a:lumMod val="50000"/>
                              <a:lumOff val="50000"/>
                            </a:schemeClr>
                          </a:solidFill>
                          <a:effectLst/>
                          <a:latin typeface="+mn-lt"/>
                        </a:rPr>
                        <a:t>&amp;maintenance</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2,346</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84%</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16%</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Personal care and </a:t>
                      </a:r>
                      <a:r>
                        <a:rPr lang="en-US" sz="1400" b="0" i="0" u="none" strike="noStrike" dirty="0" smtClean="0">
                          <a:solidFill>
                            <a:schemeClr val="tx1">
                              <a:lumMod val="50000"/>
                              <a:lumOff val="50000"/>
                            </a:schemeClr>
                          </a:solidFill>
                          <a:effectLst/>
                          <a:latin typeface="+mn-lt"/>
                        </a:rPr>
                        <a:t>service</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3,990</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5%</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14%</a:t>
                      </a:r>
                    </a:p>
                  </a:txBody>
                  <a:tcPr marL="7419" marR="7419" marT="7419"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Sales and </a:t>
                      </a:r>
                      <a:r>
                        <a:rPr lang="en-US" sz="1400" b="0" i="0" u="none" strike="noStrike" dirty="0" smtClean="0">
                          <a:solidFill>
                            <a:schemeClr val="tx1">
                              <a:lumMod val="50000"/>
                              <a:lumOff val="50000"/>
                            </a:schemeClr>
                          </a:solidFill>
                          <a:effectLst/>
                          <a:latin typeface="+mn-lt"/>
                        </a:rPr>
                        <a:t>related</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noFill/>
                  </a:tcPr>
                </a:tc>
                <a:tc>
                  <a:txBody>
                    <a:bodyPr/>
                    <a:lstStyle/>
                    <a:p>
                      <a:pPr algn="ctr" fontAlgn="ctr"/>
                      <a:r>
                        <a:rPr lang="en-US" sz="1400" b="0" i="0" u="none" strike="noStrike" dirty="0">
                          <a:solidFill>
                            <a:schemeClr val="tx1">
                              <a:lumMod val="50000"/>
                              <a:lumOff val="50000"/>
                            </a:schemeClr>
                          </a:solidFill>
                          <a:effectLst/>
                          <a:latin typeface="+mn-lt"/>
                        </a:rPr>
                        <a:t>11,601</a:t>
                      </a:r>
                    </a:p>
                  </a:txBody>
                  <a:tcPr marL="7419" marR="7419" marT="7419" marB="0" anchor="ctr">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40%</a:t>
                      </a:r>
                    </a:p>
                  </a:txBody>
                  <a:tcPr marL="7419" marR="7419" marT="7419"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26%</a:t>
                      </a:r>
                    </a:p>
                  </a:txBody>
                  <a:tcPr marL="7419" marR="7419" marT="7419"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18%</a:t>
                      </a:r>
                    </a:p>
                  </a:txBody>
                  <a:tcPr marL="7419" marR="7419" marT="7419"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16%</a:t>
                      </a:r>
                    </a:p>
                  </a:txBody>
                  <a:tcPr marL="7419" marR="7419" marT="7419"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noFill/>
                  </a:tcPr>
                </a:tc>
              </a:tr>
              <a:tr h="161192">
                <a:tc>
                  <a:txBody>
                    <a:bodyPr/>
                    <a:lstStyle/>
                    <a:p>
                      <a:pPr algn="l" fontAlgn="ctr"/>
                      <a:r>
                        <a:rPr lang="en-US" sz="1400" b="0" i="0" u="none" strike="noStrike" dirty="0">
                          <a:solidFill>
                            <a:schemeClr val="tx1">
                              <a:lumMod val="50000"/>
                              <a:lumOff val="50000"/>
                            </a:schemeClr>
                          </a:solidFill>
                          <a:effectLst/>
                          <a:latin typeface="+mn-lt"/>
                        </a:rPr>
                        <a:t>Office and administrative </a:t>
                      </a:r>
                      <a:r>
                        <a:rPr lang="en-US" sz="1400" b="0" i="0" u="none" strike="noStrike" dirty="0" smtClean="0">
                          <a:solidFill>
                            <a:schemeClr val="tx1">
                              <a:lumMod val="50000"/>
                              <a:lumOff val="50000"/>
                            </a:schemeClr>
                          </a:solidFill>
                          <a:effectLst/>
                          <a:latin typeface="+mn-lt"/>
                        </a:rPr>
                        <a:t>support</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7,786</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83%</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16%</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Farming, fishing, and </a:t>
                      </a:r>
                      <a:r>
                        <a:rPr lang="en-US" sz="1400" b="0" i="0" u="none" strike="noStrike" dirty="0" smtClean="0">
                          <a:solidFill>
                            <a:schemeClr val="tx1">
                              <a:lumMod val="50000"/>
                              <a:lumOff val="50000"/>
                            </a:schemeClr>
                          </a:solidFill>
                          <a:effectLst/>
                          <a:latin typeface="+mn-lt"/>
                        </a:rPr>
                        <a:t>forestry</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dirty="0">
                          <a:solidFill>
                            <a:schemeClr val="tx1">
                              <a:lumMod val="50000"/>
                              <a:lumOff val="50000"/>
                            </a:schemeClr>
                          </a:solidFill>
                          <a:effectLst/>
                          <a:latin typeface="+mn-lt"/>
                        </a:rPr>
                        <a:t>201</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81%</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16%</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Construction and </a:t>
                      </a:r>
                      <a:r>
                        <a:rPr lang="en-US" sz="1400" b="0" i="0" u="none" strike="noStrike" dirty="0" smtClean="0">
                          <a:solidFill>
                            <a:schemeClr val="tx1">
                              <a:lumMod val="50000"/>
                              <a:lumOff val="50000"/>
                            </a:schemeClr>
                          </a:solidFill>
                          <a:effectLst/>
                          <a:latin typeface="+mn-lt"/>
                        </a:rPr>
                        <a:t>extraction</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dirty="0">
                          <a:solidFill>
                            <a:schemeClr val="tx1">
                              <a:lumMod val="50000"/>
                              <a:lumOff val="50000"/>
                            </a:schemeClr>
                          </a:solidFill>
                          <a:effectLst/>
                          <a:latin typeface="+mn-lt"/>
                        </a:rPr>
                        <a:t>1,984</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87%</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12%</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Installation, maintenance, and </a:t>
                      </a:r>
                      <a:r>
                        <a:rPr lang="en-US" sz="1400" b="0" i="0" u="none" strike="noStrike" dirty="0" smtClean="0">
                          <a:solidFill>
                            <a:schemeClr val="tx1">
                              <a:lumMod val="50000"/>
                              <a:lumOff val="50000"/>
                            </a:schemeClr>
                          </a:solidFill>
                          <a:effectLst/>
                          <a:latin typeface="+mn-lt"/>
                        </a:rPr>
                        <a:t>repair</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1,799</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45%</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47%</a:t>
                      </a:r>
                    </a:p>
                  </a:txBody>
                  <a:tcPr marL="7419" marR="7419" marT="7419"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smtClean="0">
                          <a:solidFill>
                            <a:schemeClr val="tx1">
                              <a:lumMod val="50000"/>
                              <a:lumOff val="50000"/>
                            </a:schemeClr>
                          </a:solidFill>
                          <a:effectLst/>
                          <a:latin typeface="+mn-lt"/>
                        </a:rPr>
                        <a:t>Production</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2,180</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90%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4%</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5%</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Transportation and material </a:t>
                      </a:r>
                      <a:r>
                        <a:rPr lang="en-US" sz="1400" b="0" i="0" u="none" strike="noStrike" dirty="0" smtClean="0">
                          <a:solidFill>
                            <a:schemeClr val="tx1">
                              <a:lumMod val="50000"/>
                              <a:lumOff val="50000"/>
                            </a:schemeClr>
                          </a:solidFill>
                          <a:effectLst/>
                          <a:latin typeface="+mn-lt"/>
                        </a:rPr>
                        <a:t>moving</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3,999</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86%</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11%</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bl>
          </a:graphicData>
        </a:graphic>
      </p:graphicFrame>
      <p:sp>
        <p:nvSpPr>
          <p:cNvPr id="14" name="Rectangle 13"/>
          <p:cNvSpPr/>
          <p:nvPr/>
        </p:nvSpPr>
        <p:spPr>
          <a:xfrm>
            <a:off x="228600" y="167046"/>
            <a:ext cx="381000" cy="30926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p>
        </p:txBody>
      </p:sp>
      <p:sp>
        <p:nvSpPr>
          <p:cNvPr id="15" name="TextBox 14"/>
          <p:cNvSpPr txBox="1"/>
          <p:nvPr/>
        </p:nvSpPr>
        <p:spPr>
          <a:xfrm>
            <a:off x="629337" y="133290"/>
            <a:ext cx="7295463" cy="400110"/>
          </a:xfrm>
          <a:prstGeom prst="rect">
            <a:avLst/>
          </a:prstGeom>
          <a:noFill/>
        </p:spPr>
        <p:txBody>
          <a:bodyPr wrap="square" rtlCol="0">
            <a:spAutoFit/>
          </a:bodyPr>
          <a:lstStyle/>
          <a:p>
            <a:r>
              <a:rPr lang="en-US" sz="2000" b="1" dirty="0" smtClean="0"/>
              <a:t>Top five occupations being driven by new </a:t>
            </a:r>
            <a:r>
              <a:rPr lang="en-US" sz="2000" b="1" dirty="0"/>
              <a:t>j</a:t>
            </a:r>
            <a:r>
              <a:rPr lang="en-US" sz="2000" b="1" dirty="0" smtClean="0"/>
              <a:t>ob </a:t>
            </a:r>
            <a:r>
              <a:rPr lang="en-US" sz="2000" b="1" dirty="0"/>
              <a:t>g</a:t>
            </a:r>
            <a:r>
              <a:rPr lang="en-US" sz="2000" b="1" dirty="0" smtClean="0"/>
              <a:t>rowth</a:t>
            </a:r>
            <a:endParaRPr lang="en-US" sz="2000" b="1" dirty="0"/>
          </a:p>
        </p:txBody>
      </p:sp>
    </p:spTree>
    <p:extLst>
      <p:ext uri="{BB962C8B-B14F-4D97-AF65-F5344CB8AC3E}">
        <p14:creationId xmlns:p14="http://schemas.microsoft.com/office/powerpoint/2010/main" val="11606775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4203640374"/>
              </p:ext>
            </p:extLst>
          </p:nvPr>
        </p:nvGraphicFramePr>
        <p:xfrm>
          <a:off x="152400" y="891793"/>
          <a:ext cx="8915401" cy="5661407"/>
        </p:xfrm>
        <a:graphic>
          <a:graphicData uri="http://schemas.openxmlformats.org/drawingml/2006/table">
            <a:tbl>
              <a:tblPr/>
              <a:tblGrid>
                <a:gridCol w="3690666"/>
                <a:gridCol w="770740"/>
                <a:gridCol w="815208"/>
                <a:gridCol w="993071"/>
                <a:gridCol w="816915"/>
                <a:gridCol w="895020"/>
                <a:gridCol w="933781"/>
              </a:tblGrid>
              <a:tr h="161192">
                <a:tc>
                  <a:txBody>
                    <a:bodyPr/>
                    <a:lstStyle/>
                    <a:p>
                      <a:pPr algn="l" fontAlgn="ctr"/>
                      <a:r>
                        <a:rPr lang="en-US" sz="1200" b="1" i="0" u="none" strike="noStrike" dirty="0">
                          <a:solidFill>
                            <a:srgbClr val="FFFFFF"/>
                          </a:solidFill>
                          <a:effectLst/>
                          <a:latin typeface="+mn-lt"/>
                        </a:rPr>
                        <a:t> </a:t>
                      </a:r>
                    </a:p>
                  </a:txBody>
                  <a:tcPr marL="7419" marR="7419" marT="7419" marB="0" anchor="ctr">
                    <a:lnL>
                      <a:noFill/>
                    </a:lnL>
                    <a:lnR>
                      <a:noFill/>
                    </a:lnR>
                    <a:lnT>
                      <a:noFill/>
                    </a:lnT>
                    <a:lnB>
                      <a:noFill/>
                    </a:lnB>
                    <a:solidFill>
                      <a:srgbClr val="215967"/>
                    </a:solidFill>
                  </a:tcPr>
                </a:tc>
                <a:tc>
                  <a:txBody>
                    <a:bodyPr/>
                    <a:lstStyle/>
                    <a:p>
                      <a:pPr algn="ctr" fontAlgn="ctr"/>
                      <a:r>
                        <a:rPr lang="en-US" sz="1200" b="1" i="0" u="none" strike="noStrike" dirty="0">
                          <a:solidFill>
                            <a:srgbClr val="FFFFFF"/>
                          </a:solidFill>
                          <a:effectLst/>
                          <a:latin typeface="+mn-lt"/>
                        </a:rPr>
                        <a:t> </a:t>
                      </a:r>
                    </a:p>
                  </a:txBody>
                  <a:tcPr marL="7419" marR="7419" marT="7419" marB="0" anchor="ctr">
                    <a:lnL>
                      <a:noFill/>
                    </a:lnL>
                    <a:lnR>
                      <a:noFill/>
                    </a:lnR>
                    <a:lnT>
                      <a:noFill/>
                    </a:lnT>
                    <a:lnB>
                      <a:noFill/>
                    </a:lnB>
                    <a:solidFill>
                      <a:srgbClr val="215967"/>
                    </a:solidFill>
                  </a:tcPr>
                </a:tc>
                <a:tc gridSpan="5">
                  <a:txBody>
                    <a:bodyPr/>
                    <a:lstStyle/>
                    <a:p>
                      <a:pPr algn="ctr" fontAlgn="b"/>
                      <a:r>
                        <a:rPr lang="en-US" sz="1200" b="1" i="0" u="none" strike="noStrike" dirty="0">
                          <a:solidFill>
                            <a:srgbClr val="FFFFFF"/>
                          </a:solidFill>
                          <a:effectLst/>
                          <a:latin typeface="+mn-lt"/>
                        </a:rPr>
                        <a:t>Percent of Openings Requiring</a:t>
                      </a:r>
                    </a:p>
                  </a:txBody>
                  <a:tcPr marL="7419" marR="7419" marT="7419" marB="0" anchor="b">
                    <a:lnL>
                      <a:noFill/>
                    </a:lnL>
                    <a:lnR>
                      <a:noFill/>
                    </a:lnR>
                    <a:lnT>
                      <a:noFill/>
                    </a:lnT>
                    <a:lnB>
                      <a:noFill/>
                    </a:lnB>
                    <a:solidFill>
                      <a:schemeClr val="accent6">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80676">
                <a:tc>
                  <a:txBody>
                    <a:bodyPr/>
                    <a:lstStyle/>
                    <a:p>
                      <a:pPr algn="l" fontAlgn="b"/>
                      <a:r>
                        <a:rPr lang="en-US" sz="1200" b="1" i="0" u="none" strike="noStrike" dirty="0">
                          <a:solidFill>
                            <a:srgbClr val="FFFFFF"/>
                          </a:solidFill>
                          <a:effectLst/>
                          <a:latin typeface="+mn-lt"/>
                        </a:rPr>
                        <a:t>Occupational Title</a:t>
                      </a:r>
                    </a:p>
                  </a:txBody>
                  <a:tcPr marL="7419" marR="7419" marT="7419" marB="0" anchor="b">
                    <a:lnL>
                      <a:noFill/>
                    </a:lnL>
                    <a:lnR>
                      <a:noFill/>
                    </a:lnR>
                    <a:lnT>
                      <a:noFill/>
                    </a:lnT>
                    <a:lnB>
                      <a:noFill/>
                    </a:lnB>
                    <a:solidFill>
                      <a:srgbClr val="215967"/>
                    </a:solidFill>
                  </a:tcPr>
                </a:tc>
                <a:tc>
                  <a:txBody>
                    <a:bodyPr/>
                    <a:lstStyle/>
                    <a:p>
                      <a:pPr algn="ctr" fontAlgn="b"/>
                      <a:r>
                        <a:rPr lang="en-US" sz="1100" b="1" i="0" u="none" strike="noStrike">
                          <a:solidFill>
                            <a:srgbClr val="FFFFFF"/>
                          </a:solidFill>
                          <a:effectLst/>
                          <a:latin typeface="+mn-lt"/>
                        </a:rPr>
                        <a:t>Projected 2017 Openings</a:t>
                      </a:r>
                    </a:p>
                  </a:txBody>
                  <a:tcPr marL="7419" marR="7419" marT="7419" marB="0" anchor="b">
                    <a:lnL>
                      <a:noFill/>
                    </a:lnL>
                    <a:lnR>
                      <a:noFill/>
                    </a:lnR>
                    <a:lnT>
                      <a:noFill/>
                    </a:lnT>
                    <a:lnB>
                      <a:noFill/>
                    </a:lnB>
                    <a:solidFill>
                      <a:srgbClr val="215967"/>
                    </a:solidFill>
                  </a:tcPr>
                </a:tc>
                <a:tc>
                  <a:txBody>
                    <a:bodyPr/>
                    <a:lstStyle/>
                    <a:p>
                      <a:pPr algn="ctr" fontAlgn="b"/>
                      <a:r>
                        <a:rPr lang="en-US" sz="1100" b="1" i="0" u="none" strike="noStrike" dirty="0">
                          <a:solidFill>
                            <a:srgbClr val="FFFFFF"/>
                          </a:solidFill>
                          <a:effectLst/>
                          <a:latin typeface="+mn-lt"/>
                        </a:rPr>
                        <a:t>On the Job Training </a:t>
                      </a:r>
                    </a:p>
                  </a:txBody>
                  <a:tcPr marL="7419" marR="7419" marT="7419" marB="0" anchor="b">
                    <a:lnL>
                      <a:noFill/>
                    </a:lnL>
                    <a:lnR>
                      <a:noFill/>
                    </a:lnR>
                    <a:lnT>
                      <a:noFill/>
                    </a:lnT>
                    <a:lnB>
                      <a:noFill/>
                    </a:lnB>
                    <a:solidFill>
                      <a:schemeClr val="accent6">
                        <a:lumMod val="50000"/>
                      </a:schemeClr>
                    </a:solidFill>
                  </a:tcPr>
                </a:tc>
                <a:tc>
                  <a:txBody>
                    <a:bodyPr/>
                    <a:lstStyle/>
                    <a:p>
                      <a:pPr algn="ctr" fontAlgn="b"/>
                      <a:r>
                        <a:rPr lang="en-US" sz="1100" b="1" i="0" u="none" strike="noStrike" dirty="0">
                          <a:solidFill>
                            <a:srgbClr val="FFFFFF"/>
                          </a:solidFill>
                          <a:effectLst/>
                          <a:latin typeface="+mn-lt"/>
                        </a:rPr>
                        <a:t>Work Experience</a:t>
                      </a:r>
                    </a:p>
                  </a:txBody>
                  <a:tcPr marL="7419" marR="7419" marT="7419" marB="0" anchor="b">
                    <a:lnL>
                      <a:noFill/>
                    </a:lnL>
                    <a:lnR>
                      <a:noFill/>
                    </a:lnR>
                    <a:lnT>
                      <a:noFill/>
                    </a:lnT>
                    <a:lnB>
                      <a:noFill/>
                    </a:lnB>
                    <a:solidFill>
                      <a:schemeClr val="accent6">
                        <a:lumMod val="50000"/>
                      </a:schemeClr>
                    </a:solidFill>
                  </a:tcPr>
                </a:tc>
                <a:tc>
                  <a:txBody>
                    <a:bodyPr/>
                    <a:lstStyle/>
                    <a:p>
                      <a:pPr algn="ctr" fontAlgn="b"/>
                      <a:r>
                        <a:rPr lang="en-US" sz="1100" b="1" i="0" u="none" strike="noStrike" dirty="0">
                          <a:solidFill>
                            <a:srgbClr val="FFFFFF"/>
                          </a:solidFill>
                          <a:effectLst/>
                          <a:latin typeface="+mn-lt"/>
                        </a:rPr>
                        <a:t>Vocational Award or AA Degree</a:t>
                      </a:r>
                    </a:p>
                  </a:txBody>
                  <a:tcPr marL="7419" marR="7419" marT="7419" marB="0" anchor="b">
                    <a:lnL>
                      <a:noFill/>
                    </a:lnL>
                    <a:lnR>
                      <a:noFill/>
                    </a:lnR>
                    <a:lnT>
                      <a:noFill/>
                    </a:lnT>
                    <a:lnB>
                      <a:noFill/>
                    </a:lnB>
                    <a:solidFill>
                      <a:schemeClr val="accent6">
                        <a:lumMod val="50000"/>
                      </a:schemeClr>
                    </a:solidFill>
                  </a:tcPr>
                </a:tc>
                <a:tc>
                  <a:txBody>
                    <a:bodyPr/>
                    <a:lstStyle/>
                    <a:p>
                      <a:pPr algn="ctr" fontAlgn="b"/>
                      <a:r>
                        <a:rPr lang="en-US" sz="1100" b="1" i="0" u="none" strike="noStrike" dirty="0">
                          <a:solidFill>
                            <a:srgbClr val="FFFFFF"/>
                          </a:solidFill>
                          <a:effectLst/>
                          <a:latin typeface="+mn-lt"/>
                        </a:rPr>
                        <a:t>BA or Grad  Degree</a:t>
                      </a:r>
                    </a:p>
                  </a:txBody>
                  <a:tcPr marL="7419" marR="7419" marT="7419" marB="0" anchor="b">
                    <a:lnL>
                      <a:noFill/>
                    </a:lnL>
                    <a:lnR>
                      <a:noFill/>
                    </a:lnR>
                    <a:lnT>
                      <a:noFill/>
                    </a:lnT>
                    <a:lnB>
                      <a:noFill/>
                    </a:lnB>
                    <a:solidFill>
                      <a:schemeClr val="accent6">
                        <a:lumMod val="50000"/>
                      </a:schemeClr>
                    </a:solidFill>
                  </a:tcPr>
                </a:tc>
                <a:tc>
                  <a:txBody>
                    <a:bodyPr/>
                    <a:lstStyle/>
                    <a:p>
                      <a:pPr algn="ctr" fontAlgn="b"/>
                      <a:r>
                        <a:rPr lang="en-US" sz="1100" b="1" i="0" u="none" strike="noStrike" dirty="0">
                          <a:solidFill>
                            <a:srgbClr val="FFFFFF"/>
                          </a:solidFill>
                          <a:effectLst/>
                          <a:latin typeface="+mn-lt"/>
                        </a:rPr>
                        <a:t>Degree plus Work Experience</a:t>
                      </a:r>
                    </a:p>
                  </a:txBody>
                  <a:tcPr marL="7419" marR="7419" marT="7419" marB="0" anchor="b">
                    <a:lnL>
                      <a:noFill/>
                    </a:lnL>
                    <a:lnR>
                      <a:noFill/>
                    </a:lnR>
                    <a:lnT>
                      <a:noFill/>
                    </a:lnT>
                    <a:lnB>
                      <a:noFill/>
                    </a:lnB>
                    <a:solidFill>
                      <a:schemeClr val="accent6">
                        <a:lumMod val="50000"/>
                      </a:schemeClr>
                    </a:solidFill>
                  </a:tcPr>
                </a:tc>
              </a:tr>
              <a:tr h="161192">
                <a:tc>
                  <a:txBody>
                    <a:bodyPr/>
                    <a:lstStyle/>
                    <a:p>
                      <a:pPr algn="l" fontAlgn="ctr"/>
                      <a:r>
                        <a:rPr lang="en-US" sz="1400" b="0" i="0" u="none" strike="noStrike" dirty="0" smtClean="0">
                          <a:solidFill>
                            <a:schemeClr val="tx1">
                              <a:lumMod val="50000"/>
                              <a:lumOff val="50000"/>
                            </a:schemeClr>
                          </a:solidFill>
                          <a:effectLst/>
                          <a:latin typeface="+mn-lt"/>
                        </a:rPr>
                        <a:t>Management</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7,560</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19%</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52%</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rgbClr val="000000"/>
                          </a:solidFill>
                          <a:effectLst/>
                          <a:latin typeface="+mn-lt"/>
                        </a:rPr>
                        <a:t>Business and financial </a:t>
                      </a:r>
                      <a:r>
                        <a:rPr lang="en-US" sz="1400" b="0" i="0" u="none" strike="noStrike" dirty="0" smtClean="0">
                          <a:solidFill>
                            <a:srgbClr val="000000"/>
                          </a:solidFill>
                          <a:effectLst/>
                          <a:latin typeface="+mn-lt"/>
                        </a:rPr>
                        <a:t>operations</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0" i="0" u="none" strike="noStrike">
                          <a:solidFill>
                            <a:srgbClr val="000000"/>
                          </a:solidFill>
                          <a:effectLst/>
                          <a:latin typeface="+mn-lt"/>
                        </a:rPr>
                        <a:t>7,510</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7%</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3%</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68%</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dirty="0">
                          <a:solidFill>
                            <a:srgbClr val="000000"/>
                          </a:solidFill>
                          <a:effectLst/>
                          <a:latin typeface="+mn-lt"/>
                        </a:rPr>
                        <a:t>22%</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0" i="0" u="none" strike="noStrike" dirty="0">
                          <a:solidFill>
                            <a:srgbClr val="000000"/>
                          </a:solidFill>
                          <a:effectLst/>
                          <a:latin typeface="+mn-lt"/>
                        </a:rPr>
                        <a:t>Computer and mathematical </a:t>
                      </a:r>
                      <a:r>
                        <a:rPr lang="en-US" sz="1400" b="0" i="0" u="none" strike="noStrike" dirty="0" smtClean="0">
                          <a:solidFill>
                            <a:srgbClr val="000000"/>
                          </a:solidFill>
                          <a:effectLst/>
                          <a:latin typeface="+mn-lt"/>
                        </a:rPr>
                        <a:t>science</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0" i="0" u="none" strike="noStrike">
                          <a:solidFill>
                            <a:srgbClr val="000000"/>
                          </a:solidFill>
                          <a:effectLst/>
                          <a:latin typeface="+mn-lt"/>
                        </a:rPr>
                        <a:t>5,505</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18%</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82%</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1" i="0" u="none" strike="noStrike" dirty="0">
                          <a:solidFill>
                            <a:srgbClr val="000000"/>
                          </a:solidFill>
                          <a:effectLst/>
                          <a:latin typeface="+mn-lt"/>
                        </a:rPr>
                        <a:t>Architecture and </a:t>
                      </a:r>
                      <a:r>
                        <a:rPr lang="en-US" sz="1400" b="1" i="0" u="none" strike="noStrike" dirty="0" smtClean="0">
                          <a:solidFill>
                            <a:srgbClr val="000000"/>
                          </a:solidFill>
                          <a:effectLst/>
                          <a:latin typeface="+mn-lt"/>
                        </a:rPr>
                        <a:t>engineering</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5">
                        <a:lumMod val="40000"/>
                        <a:lumOff val="60000"/>
                      </a:schemeClr>
                    </a:solidFill>
                  </a:tcPr>
                </a:tc>
                <a:tc>
                  <a:txBody>
                    <a:bodyPr/>
                    <a:lstStyle/>
                    <a:p>
                      <a:pPr algn="ctr" fontAlgn="ctr"/>
                      <a:r>
                        <a:rPr lang="en-US" sz="1400" b="1" i="0" u="none" strike="noStrike" dirty="0">
                          <a:solidFill>
                            <a:srgbClr val="000000"/>
                          </a:solidFill>
                          <a:effectLst/>
                          <a:latin typeface="+mn-lt"/>
                        </a:rPr>
                        <a:t>1,160</a:t>
                      </a:r>
                    </a:p>
                  </a:txBody>
                  <a:tcPr marL="7419" marR="7419" marT="7419" marB="0" anchor="ctr">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1%</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0%</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14%</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85%</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5">
                        <a:lumMod val="40000"/>
                        <a:lumOff val="60000"/>
                      </a:schemeClr>
                    </a:solidFill>
                  </a:tcPr>
                </a:tc>
              </a:tr>
              <a:tr h="161192">
                <a:tc>
                  <a:txBody>
                    <a:bodyPr/>
                    <a:lstStyle/>
                    <a:p>
                      <a:pPr algn="l" fontAlgn="ctr"/>
                      <a:r>
                        <a:rPr lang="en-US" sz="1400" b="0" i="0" u="none" strike="noStrike" dirty="0">
                          <a:solidFill>
                            <a:srgbClr val="000000"/>
                          </a:solidFill>
                          <a:effectLst/>
                          <a:latin typeface="+mn-lt"/>
                        </a:rPr>
                        <a:t>Life, physical, and social </a:t>
                      </a:r>
                      <a:r>
                        <a:rPr lang="en-US" sz="1400" b="0" i="0" u="none" strike="noStrike" dirty="0" smtClean="0">
                          <a:solidFill>
                            <a:srgbClr val="000000"/>
                          </a:solidFill>
                          <a:effectLst/>
                          <a:latin typeface="+mn-lt"/>
                        </a:rPr>
                        <a:t>science</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0" i="0" u="none" strike="noStrike" dirty="0">
                          <a:solidFill>
                            <a:srgbClr val="000000"/>
                          </a:solidFill>
                          <a:effectLst/>
                          <a:latin typeface="+mn-lt"/>
                        </a:rPr>
                        <a:t>3,179</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8%</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92%</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0" i="0" u="none" strike="noStrike" dirty="0">
                          <a:solidFill>
                            <a:schemeClr val="tx1">
                              <a:lumMod val="50000"/>
                              <a:lumOff val="50000"/>
                            </a:schemeClr>
                          </a:solidFill>
                          <a:effectLst/>
                          <a:latin typeface="+mn-lt"/>
                        </a:rPr>
                        <a:t>Community and social </a:t>
                      </a:r>
                      <a:r>
                        <a:rPr lang="en-US" sz="1400" b="0" i="0" u="none" strike="noStrike" dirty="0" smtClean="0">
                          <a:solidFill>
                            <a:schemeClr val="tx1">
                              <a:lumMod val="50000"/>
                              <a:lumOff val="50000"/>
                            </a:schemeClr>
                          </a:solidFill>
                          <a:effectLst/>
                          <a:latin typeface="+mn-lt"/>
                        </a:rPr>
                        <a:t>services</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697</a:t>
                      </a:r>
                    </a:p>
                  </a:txBody>
                  <a:tcPr marL="7419" marR="7419" marT="7419"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90%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smtClean="0">
                          <a:solidFill>
                            <a:schemeClr val="tx1">
                              <a:lumMod val="50000"/>
                              <a:lumOff val="50000"/>
                            </a:schemeClr>
                          </a:solidFill>
                          <a:effectLst/>
                          <a:latin typeface="+mn-lt"/>
                        </a:rPr>
                        <a:t>Legal</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652</a:t>
                      </a:r>
                    </a:p>
                  </a:txBody>
                  <a:tcPr marL="7419" marR="7419" marT="7419"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13%</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13%</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73%</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Education, training, and </a:t>
                      </a:r>
                      <a:r>
                        <a:rPr lang="en-US" sz="1400" b="0" i="0" u="none" strike="noStrike" dirty="0" smtClean="0">
                          <a:solidFill>
                            <a:schemeClr val="tx1">
                              <a:lumMod val="50000"/>
                              <a:lumOff val="50000"/>
                            </a:schemeClr>
                          </a:solidFill>
                          <a:effectLst/>
                          <a:latin typeface="+mn-lt"/>
                        </a:rPr>
                        <a:t>library</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2,615</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13%</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6%</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11%</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69%</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a:t>
                      </a:r>
                    </a:p>
                  </a:txBody>
                  <a:tcPr marL="7419" marR="7419" marT="7419" marB="0">
                    <a:lnL>
                      <a:noFill/>
                    </a:lnL>
                    <a:lnR>
                      <a:noFill/>
                    </a:lnR>
                    <a:lnT>
                      <a:noFill/>
                    </a:lnT>
                    <a:lnB>
                      <a:noFill/>
                    </a:lnB>
                  </a:tcPr>
                </a:tc>
              </a:tr>
              <a:tr h="215363">
                <a:tc>
                  <a:txBody>
                    <a:bodyPr/>
                    <a:lstStyle/>
                    <a:p>
                      <a:pPr algn="l" fontAlgn="ctr"/>
                      <a:r>
                        <a:rPr lang="en-US" sz="1400" b="0" i="0" u="none" strike="noStrike" dirty="0">
                          <a:solidFill>
                            <a:srgbClr val="000000"/>
                          </a:solidFill>
                          <a:effectLst/>
                          <a:latin typeface="+mn-lt"/>
                        </a:rPr>
                        <a:t>Arts, design, entertainment, sports, </a:t>
                      </a:r>
                      <a:r>
                        <a:rPr lang="en-US" sz="1400" b="0" i="0" u="none" strike="noStrike" dirty="0" smtClean="0">
                          <a:solidFill>
                            <a:srgbClr val="000000"/>
                          </a:solidFill>
                          <a:effectLst/>
                          <a:latin typeface="+mn-lt"/>
                        </a:rPr>
                        <a:t>&amp; media</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0" i="0" u="none" strike="noStrike">
                          <a:solidFill>
                            <a:srgbClr val="000000"/>
                          </a:solidFill>
                          <a:effectLst/>
                          <a:latin typeface="+mn-lt"/>
                        </a:rPr>
                        <a:t>3,972</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47%</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5%</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39%</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dirty="0">
                          <a:solidFill>
                            <a:srgbClr val="000000"/>
                          </a:solidFill>
                          <a:effectLst/>
                          <a:latin typeface="+mn-lt"/>
                        </a:rPr>
                        <a:t>8%</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1" i="0" u="none" strike="noStrike" dirty="0">
                          <a:solidFill>
                            <a:srgbClr val="000000"/>
                          </a:solidFill>
                          <a:effectLst/>
                          <a:latin typeface="+mn-lt"/>
                        </a:rPr>
                        <a:t>Healthcare practitioners and </a:t>
                      </a:r>
                      <a:r>
                        <a:rPr lang="en-US" sz="1400" b="1" i="0" u="none" strike="noStrike" dirty="0" smtClean="0">
                          <a:solidFill>
                            <a:srgbClr val="000000"/>
                          </a:solidFill>
                          <a:effectLst/>
                          <a:latin typeface="+mn-lt"/>
                        </a:rPr>
                        <a:t>technical</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5">
                        <a:lumMod val="40000"/>
                        <a:lumOff val="60000"/>
                      </a:schemeClr>
                    </a:solidFill>
                  </a:tcPr>
                </a:tc>
                <a:tc>
                  <a:txBody>
                    <a:bodyPr/>
                    <a:lstStyle/>
                    <a:p>
                      <a:pPr algn="ctr" fontAlgn="ctr"/>
                      <a:r>
                        <a:rPr lang="en-US" sz="1400" b="1" i="0" u="none" strike="noStrike">
                          <a:solidFill>
                            <a:srgbClr val="000000"/>
                          </a:solidFill>
                          <a:effectLst/>
                          <a:latin typeface="+mn-lt"/>
                        </a:rPr>
                        <a:t>2,504</a:t>
                      </a:r>
                    </a:p>
                  </a:txBody>
                  <a:tcPr marL="7419" marR="7419" marT="7419" marB="0" anchor="ctr">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4%</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61%</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35%</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5">
                        <a:lumMod val="40000"/>
                        <a:lumOff val="60000"/>
                      </a:schemeClr>
                    </a:solidFill>
                  </a:tcPr>
                </a:tc>
              </a:tr>
              <a:tr h="161192">
                <a:tc>
                  <a:txBody>
                    <a:bodyPr/>
                    <a:lstStyle/>
                    <a:p>
                      <a:pPr algn="l" fontAlgn="ctr"/>
                      <a:r>
                        <a:rPr lang="en-US" sz="1400" b="0" i="0" u="none" strike="noStrike" dirty="0">
                          <a:solidFill>
                            <a:srgbClr val="000000"/>
                          </a:solidFill>
                          <a:effectLst/>
                          <a:latin typeface="+mn-lt"/>
                        </a:rPr>
                        <a:t>Healthcare </a:t>
                      </a:r>
                      <a:r>
                        <a:rPr lang="en-US" sz="1400" b="0" i="0" u="none" strike="noStrike" dirty="0" smtClean="0">
                          <a:solidFill>
                            <a:srgbClr val="000000"/>
                          </a:solidFill>
                          <a:effectLst/>
                          <a:latin typeface="+mn-lt"/>
                        </a:rPr>
                        <a:t>support</a:t>
                      </a:r>
                      <a:endParaRPr lang="en-US" sz="1400" b="0"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0" i="0" u="none" strike="noStrike">
                          <a:solidFill>
                            <a:srgbClr val="000000"/>
                          </a:solidFill>
                          <a:effectLst/>
                          <a:latin typeface="+mn-lt"/>
                        </a:rPr>
                        <a:t>1,152</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71%</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29%</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0"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0" i="0" u="none" strike="noStrike" dirty="0">
                          <a:solidFill>
                            <a:schemeClr val="tx1">
                              <a:lumMod val="50000"/>
                              <a:lumOff val="50000"/>
                            </a:schemeClr>
                          </a:solidFill>
                          <a:effectLst/>
                          <a:latin typeface="+mn-lt"/>
                        </a:rPr>
                        <a:t>Protective </a:t>
                      </a:r>
                      <a:r>
                        <a:rPr lang="en-US" sz="1400" b="0" i="0" u="none" strike="noStrike" dirty="0" smtClean="0">
                          <a:solidFill>
                            <a:schemeClr val="tx1">
                              <a:lumMod val="50000"/>
                              <a:lumOff val="50000"/>
                            </a:schemeClr>
                          </a:solidFill>
                          <a:effectLst/>
                          <a:latin typeface="+mn-lt"/>
                        </a:rPr>
                        <a:t>service</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1,045</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88%</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11%</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Food preparation and serving </a:t>
                      </a:r>
                      <a:r>
                        <a:rPr lang="en-US" sz="1400" b="0" i="0" u="none" strike="noStrike" dirty="0" smtClean="0">
                          <a:solidFill>
                            <a:schemeClr val="tx1">
                              <a:lumMod val="50000"/>
                              <a:lumOff val="50000"/>
                            </a:schemeClr>
                          </a:solidFill>
                          <a:effectLst/>
                          <a:latin typeface="+mn-lt"/>
                        </a:rPr>
                        <a:t>related</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6,818</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97%</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254073">
                <a:tc>
                  <a:txBody>
                    <a:bodyPr/>
                    <a:lstStyle/>
                    <a:p>
                      <a:pPr algn="l" fontAlgn="ctr"/>
                      <a:r>
                        <a:rPr lang="en-US" sz="1400" b="0" i="0" u="none" strike="noStrike" dirty="0" smtClean="0">
                          <a:solidFill>
                            <a:schemeClr val="tx1">
                              <a:lumMod val="50000"/>
                              <a:lumOff val="50000"/>
                            </a:schemeClr>
                          </a:solidFill>
                          <a:effectLst/>
                          <a:latin typeface="+mn-lt"/>
                        </a:rPr>
                        <a:t>Building,</a:t>
                      </a:r>
                      <a:r>
                        <a:rPr lang="en-US" sz="1400" b="0" i="0" u="none" strike="noStrike" baseline="0" dirty="0" smtClean="0">
                          <a:solidFill>
                            <a:schemeClr val="tx1">
                              <a:lumMod val="50000"/>
                              <a:lumOff val="50000"/>
                            </a:schemeClr>
                          </a:solidFill>
                          <a:effectLst/>
                          <a:latin typeface="+mn-lt"/>
                        </a:rPr>
                        <a:t> g</a:t>
                      </a:r>
                      <a:r>
                        <a:rPr lang="en-US" sz="1400" b="0" i="0" u="none" strike="noStrike" dirty="0" smtClean="0">
                          <a:solidFill>
                            <a:schemeClr val="tx1">
                              <a:lumMod val="50000"/>
                              <a:lumOff val="50000"/>
                            </a:schemeClr>
                          </a:solidFill>
                          <a:effectLst/>
                          <a:latin typeface="+mn-lt"/>
                        </a:rPr>
                        <a:t>rounds </a:t>
                      </a:r>
                      <a:r>
                        <a:rPr lang="en-US" sz="1400" b="0" i="0" u="none" strike="noStrike" dirty="0">
                          <a:solidFill>
                            <a:schemeClr val="tx1">
                              <a:lumMod val="50000"/>
                              <a:lumOff val="50000"/>
                            </a:schemeClr>
                          </a:solidFill>
                          <a:effectLst/>
                          <a:latin typeface="+mn-lt"/>
                        </a:rPr>
                        <a:t>cleaning </a:t>
                      </a:r>
                      <a:r>
                        <a:rPr lang="en-US" sz="1400" b="0" i="0" u="none" strike="noStrike" dirty="0" smtClean="0">
                          <a:solidFill>
                            <a:schemeClr val="tx1">
                              <a:lumMod val="50000"/>
                              <a:lumOff val="50000"/>
                            </a:schemeClr>
                          </a:solidFill>
                          <a:effectLst/>
                          <a:latin typeface="+mn-lt"/>
                        </a:rPr>
                        <a:t>&amp;maintenance</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2,346</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84%</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16%</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Personal care and </a:t>
                      </a:r>
                      <a:r>
                        <a:rPr lang="en-US" sz="1400" b="0" i="0" u="none" strike="noStrike" dirty="0" smtClean="0">
                          <a:solidFill>
                            <a:schemeClr val="tx1">
                              <a:lumMod val="50000"/>
                              <a:lumOff val="50000"/>
                            </a:schemeClr>
                          </a:solidFill>
                          <a:effectLst/>
                          <a:latin typeface="+mn-lt"/>
                        </a:rPr>
                        <a:t>service</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3,990</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5%</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14%</a:t>
                      </a:r>
                    </a:p>
                  </a:txBody>
                  <a:tcPr marL="7419" marR="7419" marT="7419"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Sales and </a:t>
                      </a:r>
                      <a:r>
                        <a:rPr lang="en-US" sz="1400" b="0" i="0" u="none" strike="noStrike" dirty="0" smtClean="0">
                          <a:solidFill>
                            <a:schemeClr val="tx1">
                              <a:lumMod val="50000"/>
                              <a:lumOff val="50000"/>
                            </a:schemeClr>
                          </a:solidFill>
                          <a:effectLst/>
                          <a:latin typeface="+mn-lt"/>
                        </a:rPr>
                        <a:t>related</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noFill/>
                  </a:tcPr>
                </a:tc>
                <a:tc>
                  <a:txBody>
                    <a:bodyPr/>
                    <a:lstStyle/>
                    <a:p>
                      <a:pPr algn="ctr" fontAlgn="ctr"/>
                      <a:r>
                        <a:rPr lang="en-US" sz="1400" b="0" i="0" u="none" strike="noStrike" dirty="0">
                          <a:solidFill>
                            <a:schemeClr val="tx1">
                              <a:lumMod val="50000"/>
                              <a:lumOff val="50000"/>
                            </a:schemeClr>
                          </a:solidFill>
                          <a:effectLst/>
                          <a:latin typeface="+mn-lt"/>
                        </a:rPr>
                        <a:t>11,601</a:t>
                      </a:r>
                    </a:p>
                  </a:txBody>
                  <a:tcPr marL="7419" marR="7419" marT="7419" marB="0" anchor="ctr">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40%</a:t>
                      </a:r>
                    </a:p>
                  </a:txBody>
                  <a:tcPr marL="7419" marR="7419" marT="7419"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26%</a:t>
                      </a:r>
                    </a:p>
                  </a:txBody>
                  <a:tcPr marL="7419" marR="7419" marT="7419"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18%</a:t>
                      </a:r>
                    </a:p>
                  </a:txBody>
                  <a:tcPr marL="7419" marR="7419" marT="7419"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16%</a:t>
                      </a:r>
                    </a:p>
                  </a:txBody>
                  <a:tcPr marL="7419" marR="7419" marT="7419"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noFill/>
                  </a:tcPr>
                </a:tc>
              </a:tr>
              <a:tr h="161192">
                <a:tc>
                  <a:txBody>
                    <a:bodyPr/>
                    <a:lstStyle/>
                    <a:p>
                      <a:pPr algn="l" fontAlgn="ctr"/>
                      <a:r>
                        <a:rPr lang="en-US" sz="1400" b="0" i="0" u="none" strike="noStrike" dirty="0">
                          <a:solidFill>
                            <a:schemeClr val="tx1">
                              <a:lumMod val="50000"/>
                              <a:lumOff val="50000"/>
                            </a:schemeClr>
                          </a:solidFill>
                          <a:effectLst/>
                          <a:latin typeface="+mn-lt"/>
                        </a:rPr>
                        <a:t>Office and administrative </a:t>
                      </a:r>
                      <a:r>
                        <a:rPr lang="en-US" sz="1400" b="0" i="0" u="none" strike="noStrike" dirty="0" smtClean="0">
                          <a:solidFill>
                            <a:schemeClr val="tx1">
                              <a:lumMod val="50000"/>
                              <a:lumOff val="50000"/>
                            </a:schemeClr>
                          </a:solidFill>
                          <a:effectLst/>
                          <a:latin typeface="+mn-lt"/>
                        </a:rPr>
                        <a:t>support</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7,786</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83%</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16%</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Farming, fishing, and </a:t>
                      </a:r>
                      <a:r>
                        <a:rPr lang="en-US" sz="1400" b="0" i="0" u="none" strike="noStrike" dirty="0" smtClean="0">
                          <a:solidFill>
                            <a:schemeClr val="tx1">
                              <a:lumMod val="50000"/>
                              <a:lumOff val="50000"/>
                            </a:schemeClr>
                          </a:solidFill>
                          <a:effectLst/>
                          <a:latin typeface="+mn-lt"/>
                        </a:rPr>
                        <a:t>forestry</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dirty="0">
                          <a:solidFill>
                            <a:schemeClr val="tx1">
                              <a:lumMod val="50000"/>
                              <a:lumOff val="50000"/>
                            </a:schemeClr>
                          </a:solidFill>
                          <a:effectLst/>
                          <a:latin typeface="+mn-lt"/>
                        </a:rPr>
                        <a:t>201</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81%</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16%</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Construction and </a:t>
                      </a:r>
                      <a:r>
                        <a:rPr lang="en-US" sz="1400" b="0" i="0" u="none" strike="noStrike" dirty="0" smtClean="0">
                          <a:solidFill>
                            <a:schemeClr val="tx1">
                              <a:lumMod val="50000"/>
                              <a:lumOff val="50000"/>
                            </a:schemeClr>
                          </a:solidFill>
                          <a:effectLst/>
                          <a:latin typeface="+mn-lt"/>
                        </a:rPr>
                        <a:t>extraction</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dirty="0">
                          <a:solidFill>
                            <a:schemeClr val="tx1">
                              <a:lumMod val="50000"/>
                              <a:lumOff val="50000"/>
                            </a:schemeClr>
                          </a:solidFill>
                          <a:effectLst/>
                          <a:latin typeface="+mn-lt"/>
                        </a:rPr>
                        <a:t>1,984</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87%</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12%</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Installation, maintenance, and </a:t>
                      </a:r>
                      <a:r>
                        <a:rPr lang="en-US" sz="1400" b="0" i="0" u="none" strike="noStrike" dirty="0" smtClean="0">
                          <a:solidFill>
                            <a:schemeClr val="tx1">
                              <a:lumMod val="50000"/>
                              <a:lumOff val="50000"/>
                            </a:schemeClr>
                          </a:solidFill>
                          <a:effectLst/>
                          <a:latin typeface="+mn-lt"/>
                        </a:rPr>
                        <a:t>repair</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1,799</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45%</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47%</a:t>
                      </a:r>
                    </a:p>
                  </a:txBody>
                  <a:tcPr marL="7419" marR="7419" marT="7419"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smtClean="0">
                          <a:solidFill>
                            <a:schemeClr val="tx1">
                              <a:lumMod val="50000"/>
                              <a:lumOff val="50000"/>
                            </a:schemeClr>
                          </a:solidFill>
                          <a:effectLst/>
                          <a:latin typeface="+mn-lt"/>
                        </a:rPr>
                        <a:t>Production</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2,180</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90%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4%</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5%</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Transportation and material </a:t>
                      </a:r>
                      <a:r>
                        <a:rPr lang="en-US" sz="1400" b="0" i="0" u="none" strike="noStrike" dirty="0" smtClean="0">
                          <a:solidFill>
                            <a:schemeClr val="tx1">
                              <a:lumMod val="50000"/>
                              <a:lumOff val="50000"/>
                            </a:schemeClr>
                          </a:solidFill>
                          <a:effectLst/>
                          <a:latin typeface="+mn-lt"/>
                        </a:rPr>
                        <a:t>moving</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dirty="0">
                          <a:solidFill>
                            <a:schemeClr val="tx1">
                              <a:lumMod val="50000"/>
                              <a:lumOff val="50000"/>
                            </a:schemeClr>
                          </a:solidFill>
                          <a:effectLst/>
                          <a:latin typeface="+mn-lt"/>
                        </a:rPr>
                        <a:t>3,999</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86%</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11%</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bl>
          </a:graphicData>
        </a:graphic>
      </p:graphicFrame>
      <p:sp>
        <p:nvSpPr>
          <p:cNvPr id="10" name="Rectangle 9"/>
          <p:cNvSpPr/>
          <p:nvPr/>
        </p:nvSpPr>
        <p:spPr>
          <a:xfrm>
            <a:off x="228600" y="457200"/>
            <a:ext cx="381000" cy="32391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p>
        </p:txBody>
      </p:sp>
      <p:sp>
        <p:nvSpPr>
          <p:cNvPr id="11" name="TextBox 10"/>
          <p:cNvSpPr txBox="1"/>
          <p:nvPr/>
        </p:nvSpPr>
        <p:spPr>
          <a:xfrm>
            <a:off x="609600" y="438090"/>
            <a:ext cx="5791200" cy="400110"/>
          </a:xfrm>
          <a:prstGeom prst="rect">
            <a:avLst/>
          </a:prstGeom>
          <a:noFill/>
        </p:spPr>
        <p:txBody>
          <a:bodyPr wrap="square" rtlCol="0">
            <a:spAutoFit/>
          </a:bodyPr>
          <a:lstStyle/>
          <a:p>
            <a:r>
              <a:rPr lang="en-US" sz="2000" b="1" dirty="0" smtClean="0"/>
              <a:t>Closely related occupations</a:t>
            </a:r>
            <a:endParaRPr lang="en-US" sz="2000" b="1" dirty="0"/>
          </a:p>
        </p:txBody>
      </p:sp>
      <p:sp>
        <p:nvSpPr>
          <p:cNvPr id="14" name="Rectangle 13"/>
          <p:cNvSpPr/>
          <p:nvPr/>
        </p:nvSpPr>
        <p:spPr>
          <a:xfrm>
            <a:off x="228600" y="76200"/>
            <a:ext cx="381000" cy="30926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p>
        </p:txBody>
      </p:sp>
      <p:sp>
        <p:nvSpPr>
          <p:cNvPr id="15" name="TextBox 14"/>
          <p:cNvSpPr txBox="1"/>
          <p:nvPr/>
        </p:nvSpPr>
        <p:spPr>
          <a:xfrm>
            <a:off x="629337" y="0"/>
            <a:ext cx="7295463" cy="400110"/>
          </a:xfrm>
          <a:prstGeom prst="rect">
            <a:avLst/>
          </a:prstGeom>
          <a:noFill/>
        </p:spPr>
        <p:txBody>
          <a:bodyPr wrap="square" rtlCol="0">
            <a:spAutoFit/>
          </a:bodyPr>
          <a:lstStyle/>
          <a:p>
            <a:r>
              <a:rPr lang="en-US" sz="2000" b="1" dirty="0" smtClean="0"/>
              <a:t>Top five occupations being driven by new </a:t>
            </a:r>
            <a:r>
              <a:rPr lang="en-US" sz="2000" b="1" dirty="0"/>
              <a:t>j</a:t>
            </a:r>
            <a:r>
              <a:rPr lang="en-US" sz="2000" b="1" dirty="0" smtClean="0"/>
              <a:t>ob </a:t>
            </a:r>
            <a:r>
              <a:rPr lang="en-US" sz="2000" b="1" dirty="0"/>
              <a:t>g</a:t>
            </a:r>
            <a:r>
              <a:rPr lang="en-US" sz="2000" b="1" dirty="0" smtClean="0"/>
              <a:t>rowth</a:t>
            </a:r>
            <a:endParaRPr lang="en-US" sz="2000" b="1" dirty="0"/>
          </a:p>
        </p:txBody>
      </p:sp>
    </p:spTree>
    <p:extLst>
      <p:ext uri="{BB962C8B-B14F-4D97-AF65-F5344CB8AC3E}">
        <p14:creationId xmlns:p14="http://schemas.microsoft.com/office/powerpoint/2010/main" val="1091512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6380202"/>
            <a:ext cx="9144000" cy="553998"/>
          </a:xfrm>
          <a:prstGeom prst="rect">
            <a:avLst/>
          </a:prstGeom>
          <a:noFill/>
        </p:spPr>
        <p:txBody>
          <a:bodyPr wrap="square" rtlCol="0">
            <a:spAutoFit/>
          </a:bodyPr>
          <a:lstStyle/>
          <a:p>
            <a:r>
              <a:rPr lang="en-US" sz="1000" dirty="0" smtClean="0">
                <a:solidFill>
                  <a:schemeClr val="tx1">
                    <a:lumMod val="50000"/>
                    <a:lumOff val="50000"/>
                  </a:schemeClr>
                </a:solidFill>
              </a:rPr>
              <a:t>* Segments made up of two major occupational groups. Healthcare is the combination of Healthcare practitioners &amp; technical occupations (SIC 29) and Healthcare support occupations (SIC 31). Computers Math &amp; Engineering is the aggregate of Computer, math &amp; science occupations (SIC 15) and the engineering portion of SIC 17, Architecture &amp; engineering occupations.</a:t>
            </a:r>
            <a:endParaRPr lang="en-US" sz="1000" dirty="0">
              <a:solidFill>
                <a:schemeClr val="tx1">
                  <a:lumMod val="50000"/>
                  <a:lumOff val="50000"/>
                </a:schemeClr>
              </a:solidFill>
            </a:endParaRPr>
          </a:p>
        </p:txBody>
      </p:sp>
      <p:sp>
        <p:nvSpPr>
          <p:cNvPr id="29" name="TextBox 28"/>
          <p:cNvSpPr txBox="1"/>
          <p:nvPr/>
        </p:nvSpPr>
        <p:spPr>
          <a:xfrm>
            <a:off x="-76200" y="1263640"/>
            <a:ext cx="3429000" cy="369332"/>
          </a:xfrm>
          <a:prstGeom prst="rect">
            <a:avLst/>
          </a:prstGeom>
          <a:noFill/>
        </p:spPr>
        <p:txBody>
          <a:bodyPr wrap="square" rtlCol="0">
            <a:spAutoFit/>
          </a:bodyPr>
          <a:lstStyle/>
          <a:p>
            <a:r>
              <a:rPr lang="en-US" b="1" dirty="0" smtClean="0">
                <a:solidFill>
                  <a:srgbClr val="134114"/>
                </a:solidFill>
              </a:rPr>
              <a:t>1. Life, physical &amp; social science</a:t>
            </a:r>
            <a:endParaRPr lang="en-US" b="1" dirty="0">
              <a:solidFill>
                <a:srgbClr val="134114"/>
              </a:solidFill>
            </a:endParaRPr>
          </a:p>
        </p:txBody>
      </p:sp>
      <p:sp>
        <p:nvSpPr>
          <p:cNvPr id="30" name="TextBox 29"/>
          <p:cNvSpPr txBox="1"/>
          <p:nvPr/>
        </p:nvSpPr>
        <p:spPr>
          <a:xfrm>
            <a:off x="152400" y="1828800"/>
            <a:ext cx="2971800" cy="1692771"/>
          </a:xfrm>
          <a:prstGeom prst="rect">
            <a:avLst/>
          </a:prstGeom>
          <a:noFill/>
        </p:spPr>
        <p:txBody>
          <a:bodyPr wrap="square" rtlCol="0">
            <a:spAutoFit/>
          </a:bodyPr>
          <a:lstStyle/>
          <a:p>
            <a:pPr marL="285750" indent="-285750">
              <a:buFont typeface="Arial" pitchFamily="34" charset="0"/>
              <a:buChar char="•"/>
            </a:pPr>
            <a:r>
              <a:rPr lang="en-US" sz="1600" dirty="0" smtClean="0">
                <a:solidFill>
                  <a:srgbClr val="134114"/>
                </a:solidFill>
              </a:rPr>
              <a:t>44 detail occupations</a:t>
            </a:r>
          </a:p>
          <a:p>
            <a:pPr marL="285750" indent="-285750">
              <a:buFont typeface="Arial" pitchFamily="34" charset="0"/>
              <a:buChar char="•"/>
            </a:pPr>
            <a:endParaRPr lang="en-US" sz="800" dirty="0" smtClean="0">
              <a:solidFill>
                <a:srgbClr val="134114"/>
              </a:solidFill>
            </a:endParaRPr>
          </a:p>
          <a:p>
            <a:pPr marL="285750" indent="-285750">
              <a:buFont typeface="Arial" pitchFamily="34" charset="0"/>
              <a:buChar char="•"/>
            </a:pPr>
            <a:r>
              <a:rPr lang="en-US" sz="1600" dirty="0" smtClean="0">
                <a:solidFill>
                  <a:srgbClr val="134114"/>
                </a:solidFill>
              </a:rPr>
              <a:t>Current Jobs = 12,177</a:t>
            </a:r>
          </a:p>
          <a:p>
            <a:endParaRPr lang="en-US" sz="800" dirty="0" smtClean="0">
              <a:solidFill>
                <a:srgbClr val="134114"/>
              </a:solidFill>
            </a:endParaRPr>
          </a:p>
          <a:p>
            <a:pPr marL="285750" indent="-285750">
              <a:buFont typeface="Arial" pitchFamily="34" charset="0"/>
              <a:buChar char="•"/>
            </a:pPr>
            <a:r>
              <a:rPr lang="en-US" sz="1600" dirty="0" smtClean="0">
                <a:solidFill>
                  <a:srgbClr val="134114"/>
                </a:solidFill>
              </a:rPr>
              <a:t>Projected Openings = 3,179</a:t>
            </a:r>
          </a:p>
          <a:p>
            <a:endParaRPr lang="en-US" sz="800" dirty="0" smtClean="0">
              <a:solidFill>
                <a:srgbClr val="134114"/>
              </a:solidFill>
            </a:endParaRPr>
          </a:p>
          <a:p>
            <a:pPr marL="285750" indent="-285750">
              <a:buFont typeface="Arial" pitchFamily="34" charset="0"/>
              <a:buChar char="•"/>
            </a:pPr>
            <a:r>
              <a:rPr lang="en-US" sz="1600" dirty="0" smtClean="0">
                <a:solidFill>
                  <a:srgbClr val="134114"/>
                </a:solidFill>
              </a:rPr>
              <a:t>Most jobs require Post Secondary Degree/Certificate</a:t>
            </a:r>
          </a:p>
        </p:txBody>
      </p:sp>
      <p:sp>
        <p:nvSpPr>
          <p:cNvPr id="31" name="TextBox 30"/>
          <p:cNvSpPr txBox="1"/>
          <p:nvPr/>
        </p:nvSpPr>
        <p:spPr>
          <a:xfrm>
            <a:off x="3581400" y="1291440"/>
            <a:ext cx="3429000" cy="369332"/>
          </a:xfrm>
          <a:prstGeom prst="rect">
            <a:avLst/>
          </a:prstGeom>
          <a:noFill/>
        </p:spPr>
        <p:txBody>
          <a:bodyPr wrap="square" rtlCol="0">
            <a:spAutoFit/>
          </a:bodyPr>
          <a:lstStyle/>
          <a:p>
            <a:r>
              <a:rPr lang="en-US" b="1" dirty="0">
                <a:solidFill>
                  <a:schemeClr val="accent5">
                    <a:lumMod val="50000"/>
                  </a:schemeClr>
                </a:solidFill>
              </a:rPr>
              <a:t>2</a:t>
            </a:r>
            <a:r>
              <a:rPr lang="en-US" b="1" dirty="0" smtClean="0">
                <a:solidFill>
                  <a:schemeClr val="accent5">
                    <a:lumMod val="50000"/>
                  </a:schemeClr>
                </a:solidFill>
              </a:rPr>
              <a:t>. Healthcare* </a:t>
            </a:r>
            <a:endParaRPr lang="en-US" b="1" dirty="0">
              <a:solidFill>
                <a:schemeClr val="accent5">
                  <a:lumMod val="50000"/>
                </a:schemeClr>
              </a:solidFill>
            </a:endParaRPr>
          </a:p>
        </p:txBody>
      </p:sp>
      <p:sp>
        <p:nvSpPr>
          <p:cNvPr id="32" name="TextBox 31"/>
          <p:cNvSpPr txBox="1"/>
          <p:nvPr/>
        </p:nvSpPr>
        <p:spPr>
          <a:xfrm>
            <a:off x="4572000" y="4146322"/>
            <a:ext cx="4343400" cy="353943"/>
          </a:xfrm>
          <a:prstGeom prst="rect">
            <a:avLst/>
          </a:prstGeom>
          <a:noFill/>
        </p:spPr>
        <p:txBody>
          <a:bodyPr wrap="square" rtlCol="0">
            <a:spAutoFit/>
          </a:bodyPr>
          <a:lstStyle/>
          <a:p>
            <a:r>
              <a:rPr lang="en-US" sz="1700" b="1" dirty="0">
                <a:solidFill>
                  <a:schemeClr val="accent4">
                    <a:lumMod val="50000"/>
                  </a:schemeClr>
                </a:solidFill>
              </a:rPr>
              <a:t>5</a:t>
            </a:r>
            <a:r>
              <a:rPr lang="en-US" sz="1700" b="1" dirty="0" smtClean="0">
                <a:solidFill>
                  <a:schemeClr val="accent4">
                    <a:lumMod val="50000"/>
                  </a:schemeClr>
                </a:solidFill>
              </a:rPr>
              <a:t>. Computers Math &amp; Engineering*</a:t>
            </a:r>
            <a:endParaRPr lang="en-US" sz="1700" b="1" dirty="0">
              <a:solidFill>
                <a:schemeClr val="accent4">
                  <a:lumMod val="50000"/>
                </a:schemeClr>
              </a:solidFill>
            </a:endParaRPr>
          </a:p>
        </p:txBody>
      </p:sp>
      <p:sp>
        <p:nvSpPr>
          <p:cNvPr id="33" name="TextBox 32"/>
          <p:cNvSpPr txBox="1"/>
          <p:nvPr/>
        </p:nvSpPr>
        <p:spPr>
          <a:xfrm>
            <a:off x="838200" y="4114800"/>
            <a:ext cx="2895600" cy="369332"/>
          </a:xfrm>
          <a:prstGeom prst="rect">
            <a:avLst/>
          </a:prstGeom>
          <a:noFill/>
        </p:spPr>
        <p:txBody>
          <a:bodyPr wrap="square" rtlCol="0">
            <a:spAutoFit/>
          </a:bodyPr>
          <a:lstStyle/>
          <a:p>
            <a:r>
              <a:rPr lang="en-US" b="1" dirty="0" smtClean="0">
                <a:solidFill>
                  <a:schemeClr val="accent6">
                    <a:lumMod val="50000"/>
                  </a:schemeClr>
                </a:solidFill>
              </a:rPr>
              <a:t>4. Art, design &amp; new media</a:t>
            </a:r>
            <a:endParaRPr lang="en-US" b="1" dirty="0">
              <a:solidFill>
                <a:schemeClr val="accent6">
                  <a:lumMod val="50000"/>
                </a:schemeClr>
              </a:solidFill>
            </a:endParaRPr>
          </a:p>
        </p:txBody>
      </p:sp>
      <p:sp>
        <p:nvSpPr>
          <p:cNvPr id="34" name="TextBox 33"/>
          <p:cNvSpPr txBox="1"/>
          <p:nvPr/>
        </p:nvSpPr>
        <p:spPr>
          <a:xfrm>
            <a:off x="6400800" y="1263640"/>
            <a:ext cx="2329132" cy="369332"/>
          </a:xfrm>
          <a:prstGeom prst="rect">
            <a:avLst/>
          </a:prstGeom>
          <a:noFill/>
        </p:spPr>
        <p:txBody>
          <a:bodyPr wrap="square" rtlCol="0">
            <a:spAutoFit/>
          </a:bodyPr>
          <a:lstStyle/>
          <a:p>
            <a:r>
              <a:rPr lang="en-US" b="1" dirty="0" smtClean="0">
                <a:solidFill>
                  <a:schemeClr val="accent2">
                    <a:lumMod val="50000"/>
                  </a:schemeClr>
                </a:solidFill>
              </a:rPr>
              <a:t>3. Business &amp; Financial</a:t>
            </a:r>
            <a:endParaRPr lang="en-US" b="1" dirty="0">
              <a:solidFill>
                <a:schemeClr val="accent2">
                  <a:lumMod val="50000"/>
                </a:schemeClr>
              </a:solidFill>
            </a:endParaRPr>
          </a:p>
        </p:txBody>
      </p:sp>
      <p:sp>
        <p:nvSpPr>
          <p:cNvPr id="35" name="TextBox 34"/>
          <p:cNvSpPr txBox="1"/>
          <p:nvPr/>
        </p:nvSpPr>
        <p:spPr>
          <a:xfrm>
            <a:off x="3276600" y="1828800"/>
            <a:ext cx="3081068" cy="1938992"/>
          </a:xfrm>
          <a:prstGeom prst="rect">
            <a:avLst/>
          </a:prstGeom>
          <a:noFill/>
        </p:spPr>
        <p:txBody>
          <a:bodyPr wrap="square" rtlCol="0">
            <a:spAutoFit/>
          </a:bodyPr>
          <a:lstStyle/>
          <a:p>
            <a:pPr marL="285750" indent="-285750">
              <a:buFont typeface="Arial" pitchFamily="34" charset="0"/>
              <a:buChar char="•"/>
            </a:pPr>
            <a:r>
              <a:rPr lang="en-US" sz="1600" dirty="0" smtClean="0">
                <a:solidFill>
                  <a:schemeClr val="accent5">
                    <a:lumMod val="50000"/>
                  </a:schemeClr>
                </a:solidFill>
              </a:rPr>
              <a:t>61 detail occupations</a:t>
            </a:r>
          </a:p>
          <a:p>
            <a:pPr marL="285750" indent="-285750">
              <a:buFont typeface="Arial" pitchFamily="34" charset="0"/>
              <a:buChar char="•"/>
            </a:pPr>
            <a:endParaRPr lang="en-US" sz="800" dirty="0" smtClean="0">
              <a:solidFill>
                <a:schemeClr val="accent5">
                  <a:lumMod val="50000"/>
                </a:schemeClr>
              </a:solidFill>
            </a:endParaRPr>
          </a:p>
          <a:p>
            <a:pPr marL="285750" indent="-285750">
              <a:buFont typeface="Arial" pitchFamily="34" charset="0"/>
              <a:buChar char="•"/>
            </a:pPr>
            <a:r>
              <a:rPr lang="en-US" sz="1600" dirty="0" smtClean="0">
                <a:solidFill>
                  <a:schemeClr val="accent5">
                    <a:lumMod val="50000"/>
                  </a:schemeClr>
                </a:solidFill>
              </a:rPr>
              <a:t>Current Jobs = 24,269</a:t>
            </a:r>
          </a:p>
          <a:p>
            <a:endParaRPr lang="en-US" sz="800" dirty="0" smtClean="0">
              <a:solidFill>
                <a:schemeClr val="accent5">
                  <a:lumMod val="50000"/>
                </a:schemeClr>
              </a:solidFill>
            </a:endParaRPr>
          </a:p>
          <a:p>
            <a:pPr marL="285750" indent="-285750">
              <a:buFont typeface="Arial" pitchFamily="34" charset="0"/>
              <a:buChar char="•"/>
            </a:pPr>
            <a:r>
              <a:rPr lang="en-US" sz="1600" dirty="0" smtClean="0">
                <a:solidFill>
                  <a:schemeClr val="accent5">
                    <a:lumMod val="50000"/>
                  </a:schemeClr>
                </a:solidFill>
              </a:rPr>
              <a:t>Projected Openings = 3,656</a:t>
            </a:r>
          </a:p>
          <a:p>
            <a:endParaRPr lang="en-US" sz="800" dirty="0" smtClean="0">
              <a:solidFill>
                <a:schemeClr val="accent5">
                  <a:lumMod val="50000"/>
                </a:schemeClr>
              </a:solidFill>
            </a:endParaRPr>
          </a:p>
          <a:p>
            <a:pPr marL="285750" indent="-285750">
              <a:buFont typeface="Arial" pitchFamily="34" charset="0"/>
              <a:buChar char="•"/>
            </a:pPr>
            <a:r>
              <a:rPr lang="en-US" sz="1600" dirty="0" smtClean="0">
                <a:solidFill>
                  <a:schemeClr val="accent5">
                    <a:lumMod val="50000"/>
                  </a:schemeClr>
                </a:solidFill>
              </a:rPr>
              <a:t>Jobs are a mix of training and Post Secondary Degree/Certificate</a:t>
            </a:r>
          </a:p>
        </p:txBody>
      </p:sp>
      <p:sp>
        <p:nvSpPr>
          <p:cNvPr id="36" name="TextBox 35"/>
          <p:cNvSpPr txBox="1"/>
          <p:nvPr/>
        </p:nvSpPr>
        <p:spPr>
          <a:xfrm>
            <a:off x="6248400" y="1828800"/>
            <a:ext cx="3081068" cy="1692771"/>
          </a:xfrm>
          <a:prstGeom prst="rect">
            <a:avLst/>
          </a:prstGeom>
          <a:noFill/>
        </p:spPr>
        <p:txBody>
          <a:bodyPr wrap="square" rtlCol="0">
            <a:spAutoFit/>
          </a:bodyPr>
          <a:lstStyle/>
          <a:p>
            <a:pPr marL="285750" indent="-285750">
              <a:buFont typeface="Arial" pitchFamily="34" charset="0"/>
              <a:buChar char="•"/>
            </a:pPr>
            <a:r>
              <a:rPr lang="en-US" sz="1600" dirty="0" smtClean="0">
                <a:solidFill>
                  <a:schemeClr val="accent2">
                    <a:lumMod val="50000"/>
                  </a:schemeClr>
                </a:solidFill>
              </a:rPr>
              <a:t>30 detail occupations</a:t>
            </a:r>
          </a:p>
          <a:p>
            <a:pPr marL="285750" indent="-285750">
              <a:buFont typeface="Arial" pitchFamily="34" charset="0"/>
              <a:buChar char="•"/>
            </a:pPr>
            <a:endParaRPr lang="en-US" sz="800" dirty="0" smtClean="0">
              <a:solidFill>
                <a:schemeClr val="accent2">
                  <a:lumMod val="50000"/>
                </a:schemeClr>
              </a:solidFill>
            </a:endParaRPr>
          </a:p>
          <a:p>
            <a:pPr marL="285750" indent="-285750">
              <a:buFont typeface="Arial" pitchFamily="34" charset="0"/>
              <a:buChar char="•"/>
            </a:pPr>
            <a:r>
              <a:rPr lang="en-US" sz="1600" dirty="0" smtClean="0">
                <a:solidFill>
                  <a:schemeClr val="accent2">
                    <a:lumMod val="50000"/>
                  </a:schemeClr>
                </a:solidFill>
              </a:rPr>
              <a:t>Current Jobs = 38,441</a:t>
            </a:r>
          </a:p>
          <a:p>
            <a:endParaRPr lang="en-US" sz="800" dirty="0" smtClean="0">
              <a:solidFill>
                <a:schemeClr val="accent2">
                  <a:lumMod val="50000"/>
                </a:schemeClr>
              </a:solidFill>
            </a:endParaRPr>
          </a:p>
          <a:p>
            <a:pPr marL="285750" indent="-285750">
              <a:buFont typeface="Arial" pitchFamily="34" charset="0"/>
              <a:buChar char="•"/>
            </a:pPr>
            <a:r>
              <a:rPr lang="en-US" sz="1600" dirty="0" smtClean="0">
                <a:solidFill>
                  <a:schemeClr val="accent2">
                    <a:lumMod val="50000"/>
                  </a:schemeClr>
                </a:solidFill>
              </a:rPr>
              <a:t>Projected Openings = 7,510</a:t>
            </a:r>
          </a:p>
          <a:p>
            <a:endParaRPr lang="en-US" sz="800" dirty="0" smtClean="0">
              <a:solidFill>
                <a:schemeClr val="accent2">
                  <a:lumMod val="50000"/>
                </a:schemeClr>
              </a:solidFill>
            </a:endParaRPr>
          </a:p>
          <a:p>
            <a:pPr marL="285750" indent="-285750">
              <a:buFont typeface="Arial" pitchFamily="34" charset="0"/>
              <a:buChar char="•"/>
            </a:pPr>
            <a:r>
              <a:rPr lang="en-US" sz="1600" dirty="0">
                <a:solidFill>
                  <a:schemeClr val="accent2">
                    <a:lumMod val="50000"/>
                  </a:schemeClr>
                </a:solidFill>
              </a:rPr>
              <a:t>Most jobs require Post Secondary Degree/Certificate</a:t>
            </a:r>
          </a:p>
        </p:txBody>
      </p:sp>
      <p:sp>
        <p:nvSpPr>
          <p:cNvPr id="37" name="TextBox 36"/>
          <p:cNvSpPr txBox="1"/>
          <p:nvPr/>
        </p:nvSpPr>
        <p:spPr>
          <a:xfrm>
            <a:off x="685800" y="4560094"/>
            <a:ext cx="3429000" cy="1692771"/>
          </a:xfrm>
          <a:prstGeom prst="rect">
            <a:avLst/>
          </a:prstGeom>
          <a:noFill/>
        </p:spPr>
        <p:txBody>
          <a:bodyPr wrap="square" rtlCol="0">
            <a:spAutoFit/>
          </a:bodyPr>
          <a:lstStyle/>
          <a:p>
            <a:pPr marL="285750" indent="-285750">
              <a:buFont typeface="Arial" pitchFamily="34" charset="0"/>
              <a:buChar char="•"/>
            </a:pPr>
            <a:r>
              <a:rPr lang="en-US" sz="1600" dirty="0" smtClean="0">
                <a:solidFill>
                  <a:schemeClr val="accent6">
                    <a:lumMod val="50000"/>
                  </a:schemeClr>
                </a:solidFill>
              </a:rPr>
              <a:t>42 detail occupations</a:t>
            </a:r>
          </a:p>
          <a:p>
            <a:pPr marL="285750" indent="-285750">
              <a:buFont typeface="Arial" pitchFamily="34" charset="0"/>
              <a:buChar char="•"/>
            </a:pPr>
            <a:endParaRPr lang="en-US" sz="800" dirty="0" smtClean="0">
              <a:solidFill>
                <a:schemeClr val="accent6">
                  <a:lumMod val="50000"/>
                </a:schemeClr>
              </a:solidFill>
            </a:endParaRPr>
          </a:p>
          <a:p>
            <a:pPr marL="285750" indent="-285750">
              <a:buFont typeface="Arial" pitchFamily="34" charset="0"/>
              <a:buChar char="•"/>
            </a:pPr>
            <a:r>
              <a:rPr lang="en-US" sz="1600" dirty="0" smtClean="0">
                <a:solidFill>
                  <a:schemeClr val="accent6">
                    <a:lumMod val="50000"/>
                  </a:schemeClr>
                </a:solidFill>
              </a:rPr>
              <a:t>Current Jobs = 20,652</a:t>
            </a:r>
          </a:p>
          <a:p>
            <a:endParaRPr lang="en-US" sz="800" dirty="0" smtClean="0">
              <a:solidFill>
                <a:schemeClr val="accent6">
                  <a:lumMod val="50000"/>
                </a:schemeClr>
              </a:solidFill>
            </a:endParaRPr>
          </a:p>
          <a:p>
            <a:pPr marL="285750" indent="-285750">
              <a:buFont typeface="Arial" pitchFamily="34" charset="0"/>
              <a:buChar char="•"/>
            </a:pPr>
            <a:r>
              <a:rPr lang="en-US" sz="1600" dirty="0" smtClean="0">
                <a:solidFill>
                  <a:schemeClr val="accent6">
                    <a:lumMod val="50000"/>
                  </a:schemeClr>
                </a:solidFill>
              </a:rPr>
              <a:t>Projected Openings = 3,972</a:t>
            </a:r>
          </a:p>
          <a:p>
            <a:endParaRPr lang="en-US" sz="800" dirty="0" smtClean="0">
              <a:solidFill>
                <a:schemeClr val="accent6">
                  <a:lumMod val="50000"/>
                </a:schemeClr>
              </a:solidFill>
            </a:endParaRPr>
          </a:p>
          <a:p>
            <a:pPr marL="285750" indent="-285750">
              <a:buFont typeface="Arial" pitchFamily="34" charset="0"/>
              <a:buChar char="•"/>
            </a:pPr>
            <a:r>
              <a:rPr lang="en-US" sz="1600" dirty="0">
                <a:solidFill>
                  <a:schemeClr val="accent6">
                    <a:lumMod val="50000"/>
                  </a:schemeClr>
                </a:solidFill>
              </a:rPr>
              <a:t>Jobs are a mix of training and Post Secondary Degree/Certificate</a:t>
            </a:r>
          </a:p>
        </p:txBody>
      </p:sp>
      <p:sp>
        <p:nvSpPr>
          <p:cNvPr id="38" name="TextBox 37"/>
          <p:cNvSpPr txBox="1"/>
          <p:nvPr/>
        </p:nvSpPr>
        <p:spPr>
          <a:xfrm>
            <a:off x="4953000" y="4572000"/>
            <a:ext cx="3429000" cy="1692771"/>
          </a:xfrm>
          <a:prstGeom prst="rect">
            <a:avLst/>
          </a:prstGeom>
          <a:noFill/>
        </p:spPr>
        <p:txBody>
          <a:bodyPr wrap="square" rtlCol="0">
            <a:spAutoFit/>
          </a:bodyPr>
          <a:lstStyle/>
          <a:p>
            <a:pPr marL="285750" indent="-285750">
              <a:buFont typeface="Arial" pitchFamily="34" charset="0"/>
              <a:buChar char="•"/>
            </a:pPr>
            <a:r>
              <a:rPr lang="en-US" sz="1600" dirty="0" smtClean="0">
                <a:solidFill>
                  <a:schemeClr val="accent4">
                    <a:lumMod val="50000"/>
                  </a:schemeClr>
                </a:solidFill>
              </a:rPr>
              <a:t>35 detail occupations</a:t>
            </a:r>
          </a:p>
          <a:p>
            <a:pPr marL="285750" indent="-285750">
              <a:buFont typeface="Arial" pitchFamily="34" charset="0"/>
              <a:buChar char="•"/>
            </a:pPr>
            <a:endParaRPr lang="en-US" sz="800" dirty="0" smtClean="0">
              <a:solidFill>
                <a:schemeClr val="accent4">
                  <a:lumMod val="50000"/>
                </a:schemeClr>
              </a:solidFill>
            </a:endParaRPr>
          </a:p>
          <a:p>
            <a:pPr marL="285750" indent="-285750">
              <a:buFont typeface="Arial" pitchFamily="34" charset="0"/>
              <a:buChar char="•"/>
            </a:pPr>
            <a:r>
              <a:rPr lang="en-US" sz="1600" dirty="0" smtClean="0">
                <a:solidFill>
                  <a:schemeClr val="accent4">
                    <a:lumMod val="50000"/>
                  </a:schemeClr>
                </a:solidFill>
              </a:rPr>
              <a:t>Current Jobs = 31,007</a:t>
            </a:r>
          </a:p>
          <a:p>
            <a:endParaRPr lang="en-US" sz="800" dirty="0" smtClean="0">
              <a:solidFill>
                <a:schemeClr val="accent4">
                  <a:lumMod val="50000"/>
                </a:schemeClr>
              </a:solidFill>
            </a:endParaRPr>
          </a:p>
          <a:p>
            <a:pPr marL="285750" indent="-285750">
              <a:buFont typeface="Arial" pitchFamily="34" charset="0"/>
              <a:buChar char="•"/>
            </a:pPr>
            <a:r>
              <a:rPr lang="en-US" sz="1600" dirty="0" smtClean="0">
                <a:solidFill>
                  <a:schemeClr val="accent4">
                    <a:lumMod val="50000"/>
                  </a:schemeClr>
                </a:solidFill>
              </a:rPr>
              <a:t>Projected Openings = 6,297</a:t>
            </a:r>
          </a:p>
          <a:p>
            <a:endParaRPr lang="en-US" sz="800" dirty="0" smtClean="0">
              <a:solidFill>
                <a:schemeClr val="accent4">
                  <a:lumMod val="50000"/>
                </a:schemeClr>
              </a:solidFill>
            </a:endParaRPr>
          </a:p>
          <a:p>
            <a:pPr marL="285750" indent="-285750">
              <a:buFont typeface="Arial" pitchFamily="34" charset="0"/>
              <a:buChar char="•"/>
            </a:pPr>
            <a:r>
              <a:rPr lang="en-US" sz="1600" dirty="0">
                <a:solidFill>
                  <a:schemeClr val="accent4">
                    <a:lumMod val="50000"/>
                  </a:schemeClr>
                </a:solidFill>
              </a:rPr>
              <a:t>Most jobs require Post Secondary Degree/Certificate</a:t>
            </a:r>
          </a:p>
        </p:txBody>
      </p:sp>
      <p:sp>
        <p:nvSpPr>
          <p:cNvPr id="18" name="TextBox 17"/>
          <p:cNvSpPr txBox="1"/>
          <p:nvPr/>
        </p:nvSpPr>
        <p:spPr>
          <a:xfrm>
            <a:off x="838200" y="1448306"/>
            <a:ext cx="7391400" cy="4431983"/>
          </a:xfrm>
          <a:prstGeom prst="rect">
            <a:avLst/>
          </a:prstGeom>
          <a:solidFill>
            <a:schemeClr val="bg2"/>
          </a:solidFill>
          <a:ln>
            <a:solidFill>
              <a:schemeClr val="tx1">
                <a:lumMod val="65000"/>
                <a:lumOff val="35000"/>
              </a:schemeClr>
            </a:solidFill>
          </a:ln>
        </p:spPr>
        <p:txBody>
          <a:bodyPr wrap="square" rtlCol="0">
            <a:spAutoFit/>
          </a:bodyPr>
          <a:lstStyle/>
          <a:p>
            <a:pPr algn="ctr"/>
            <a:r>
              <a:rPr lang="en-US" sz="3200" b="1" dirty="0" smtClean="0"/>
              <a:t>The </a:t>
            </a:r>
            <a:r>
              <a:rPr lang="en-US" sz="3200" b="1" dirty="0"/>
              <a:t>f</a:t>
            </a:r>
            <a:r>
              <a:rPr lang="en-US" sz="3200" b="1" dirty="0" smtClean="0"/>
              <a:t>ive segments collectively account for</a:t>
            </a:r>
          </a:p>
          <a:p>
            <a:pPr algn="ctr"/>
            <a:endParaRPr lang="en-US" dirty="0" smtClean="0"/>
          </a:p>
          <a:p>
            <a:pPr algn="ctr"/>
            <a:endParaRPr lang="en-US" dirty="0"/>
          </a:p>
          <a:p>
            <a:pPr algn="ctr"/>
            <a:endParaRPr lang="en-US" b="1" dirty="0"/>
          </a:p>
          <a:p>
            <a:pPr marL="285750" indent="-285750">
              <a:buFont typeface="Arial" pitchFamily="34" charset="0"/>
              <a:buChar char="•"/>
            </a:pPr>
            <a:r>
              <a:rPr lang="en-US" sz="2000" b="1" dirty="0" smtClean="0"/>
              <a:t>128, 600 current jobs  </a:t>
            </a:r>
            <a:r>
              <a:rPr lang="en-US" sz="2000" b="1" dirty="0" smtClean="0">
                <a:solidFill>
                  <a:schemeClr val="accent2">
                    <a:lumMod val="50000"/>
                  </a:schemeClr>
                </a:solidFill>
              </a:rPr>
              <a:t>(28% of county)</a:t>
            </a:r>
          </a:p>
          <a:p>
            <a:pPr marL="285750" indent="-285750">
              <a:buFont typeface="Arial" pitchFamily="34" charset="0"/>
              <a:buChar char="•"/>
            </a:pPr>
            <a:endParaRPr lang="en-US" sz="2000" b="1" dirty="0" smtClean="0"/>
          </a:p>
          <a:p>
            <a:pPr marL="285750" indent="-285750">
              <a:buFont typeface="Arial" pitchFamily="34" charset="0"/>
              <a:buChar char="•"/>
            </a:pPr>
            <a:r>
              <a:rPr lang="en-US" sz="2000" b="1" dirty="0" smtClean="0"/>
              <a:t>25,000 projected job openings </a:t>
            </a:r>
            <a:r>
              <a:rPr lang="en-US" sz="2000" b="1" dirty="0" smtClean="0">
                <a:solidFill>
                  <a:schemeClr val="accent2">
                    <a:lumMod val="50000"/>
                  </a:schemeClr>
                </a:solidFill>
              </a:rPr>
              <a:t>(32% of county)</a:t>
            </a:r>
          </a:p>
          <a:p>
            <a:pPr marL="285750" indent="-285750">
              <a:buFont typeface="Arial" pitchFamily="34" charset="0"/>
              <a:buChar char="•"/>
            </a:pPr>
            <a:endParaRPr lang="en-US" sz="2000" b="1" dirty="0" smtClean="0"/>
          </a:p>
          <a:p>
            <a:pPr marL="285750" indent="-285750">
              <a:buFont typeface="Arial" pitchFamily="34" charset="0"/>
              <a:buChar char="•"/>
            </a:pPr>
            <a:r>
              <a:rPr lang="en-US" sz="2000" b="1" dirty="0" smtClean="0"/>
              <a:t>12,500 projected opening from new growth </a:t>
            </a:r>
            <a:r>
              <a:rPr lang="en-US" sz="2000" b="1" dirty="0" smtClean="0">
                <a:solidFill>
                  <a:schemeClr val="accent2">
                    <a:lumMod val="50000"/>
                  </a:schemeClr>
                </a:solidFill>
              </a:rPr>
              <a:t>(48 % of county)</a:t>
            </a:r>
          </a:p>
          <a:p>
            <a:pPr marL="285750" indent="-285750">
              <a:buFont typeface="Arial" pitchFamily="34" charset="0"/>
              <a:buChar char="•"/>
            </a:pPr>
            <a:endParaRPr lang="en-US" sz="2000" b="1" dirty="0"/>
          </a:p>
          <a:p>
            <a:pPr marL="285750" indent="-285750">
              <a:buFont typeface="Arial" pitchFamily="34" charset="0"/>
              <a:buChar char="•"/>
            </a:pPr>
            <a:r>
              <a:rPr lang="en-US" sz="2000" b="1" dirty="0" smtClean="0"/>
              <a:t>Pay an average wage of roughly 20% above the county average </a:t>
            </a:r>
            <a:r>
              <a:rPr lang="en-US" sz="2000" b="1" dirty="0" smtClean="0">
                <a:solidFill>
                  <a:schemeClr val="accent2">
                    <a:lumMod val="50000"/>
                  </a:schemeClr>
                </a:solidFill>
              </a:rPr>
              <a:t>(growth in this group raises county per capita income)</a:t>
            </a:r>
          </a:p>
          <a:p>
            <a:endParaRPr lang="en-US" dirty="0" smtClean="0"/>
          </a:p>
          <a:p>
            <a:endParaRPr lang="en-US" dirty="0"/>
          </a:p>
        </p:txBody>
      </p:sp>
      <p:sp>
        <p:nvSpPr>
          <p:cNvPr id="15" name="TextBox 14"/>
          <p:cNvSpPr txBox="1"/>
          <p:nvPr/>
        </p:nvSpPr>
        <p:spPr>
          <a:xfrm>
            <a:off x="0" y="0"/>
            <a:ext cx="9144000" cy="769441"/>
          </a:xfrm>
          <a:prstGeom prst="rect">
            <a:avLst/>
          </a:prstGeom>
          <a:noFill/>
        </p:spPr>
        <p:txBody>
          <a:bodyPr wrap="square" rtlCol="0">
            <a:spAutoFit/>
          </a:bodyPr>
          <a:lstStyle/>
          <a:p>
            <a:pPr algn="ctr"/>
            <a:r>
              <a:rPr lang="en-US" sz="4400" dirty="0" smtClean="0"/>
              <a:t>Possible </a:t>
            </a:r>
            <a:r>
              <a:rPr lang="en-US" sz="4400" dirty="0"/>
              <a:t>o</a:t>
            </a:r>
            <a:r>
              <a:rPr lang="en-US" sz="4400" dirty="0" smtClean="0"/>
              <a:t>ccupational segments</a:t>
            </a:r>
          </a:p>
        </p:txBody>
      </p:sp>
    </p:spTree>
    <p:extLst>
      <p:ext uri="{BB962C8B-B14F-4D97-AF65-F5344CB8AC3E}">
        <p14:creationId xmlns:p14="http://schemas.microsoft.com/office/powerpoint/2010/main" val="376975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1000"/>
                                        <p:tgtEl>
                                          <p:spTgt spid="31"/>
                                        </p:tgtEl>
                                      </p:cBhvr>
                                    </p:animEffect>
                                    <p:anim calcmode="lin" valueType="num">
                                      <p:cBhvr>
                                        <p:cTn id="25" dur="1000" fill="hold"/>
                                        <p:tgtEl>
                                          <p:spTgt spid="31"/>
                                        </p:tgtEl>
                                        <p:attrNameLst>
                                          <p:attrName>ppt_x</p:attrName>
                                        </p:attrNameLst>
                                      </p:cBhvr>
                                      <p:tavLst>
                                        <p:tav tm="0">
                                          <p:val>
                                            <p:strVal val="#ppt_x"/>
                                          </p:val>
                                        </p:tav>
                                        <p:tav tm="100000">
                                          <p:val>
                                            <p:strVal val="#ppt_x"/>
                                          </p:val>
                                        </p:tav>
                                      </p:tavLst>
                                    </p:anim>
                                    <p:anim calcmode="lin" valueType="num">
                                      <p:cBhvr>
                                        <p:cTn id="2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000"/>
                                        <p:tgtEl>
                                          <p:spTgt spid="34"/>
                                        </p:tgtEl>
                                      </p:cBhvr>
                                    </p:animEffect>
                                    <p:anim calcmode="lin" valueType="num">
                                      <p:cBhvr>
                                        <p:cTn id="32" dur="1000" fill="hold"/>
                                        <p:tgtEl>
                                          <p:spTgt spid="34"/>
                                        </p:tgtEl>
                                        <p:attrNameLst>
                                          <p:attrName>ppt_x</p:attrName>
                                        </p:attrNameLst>
                                      </p:cBhvr>
                                      <p:tavLst>
                                        <p:tav tm="0">
                                          <p:val>
                                            <p:strVal val="#ppt_x"/>
                                          </p:val>
                                        </p:tav>
                                        <p:tav tm="100000">
                                          <p:val>
                                            <p:strVal val="#ppt_x"/>
                                          </p:val>
                                        </p:tav>
                                      </p:tavLst>
                                    </p:anim>
                                    <p:anim calcmode="lin" valueType="num">
                                      <p:cBhvr>
                                        <p:cTn id="33" dur="1000" fill="hold"/>
                                        <p:tgtEl>
                                          <p:spTgt spid="3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1000"/>
                                        <p:tgtEl>
                                          <p:spTgt spid="36"/>
                                        </p:tgtEl>
                                      </p:cBhvr>
                                    </p:animEffect>
                                    <p:anim calcmode="lin" valueType="num">
                                      <p:cBhvr>
                                        <p:cTn id="37" dur="1000" fill="hold"/>
                                        <p:tgtEl>
                                          <p:spTgt spid="36"/>
                                        </p:tgtEl>
                                        <p:attrNameLst>
                                          <p:attrName>ppt_x</p:attrName>
                                        </p:attrNameLst>
                                      </p:cBhvr>
                                      <p:tavLst>
                                        <p:tav tm="0">
                                          <p:val>
                                            <p:strVal val="#ppt_x"/>
                                          </p:val>
                                        </p:tav>
                                        <p:tav tm="100000">
                                          <p:val>
                                            <p:strVal val="#ppt_x"/>
                                          </p:val>
                                        </p:tav>
                                      </p:tavLst>
                                    </p:anim>
                                    <p:anim calcmode="lin" valueType="num">
                                      <p:cBhvr>
                                        <p:cTn id="38"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1000" fill="hold"/>
                                        <p:tgtEl>
                                          <p:spTgt spid="3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anim calcmode="lin" valueType="num">
                                      <p:cBhvr>
                                        <p:cTn id="49" dur="1000" fill="hold"/>
                                        <p:tgtEl>
                                          <p:spTgt spid="33"/>
                                        </p:tgtEl>
                                        <p:attrNameLst>
                                          <p:attrName>ppt_x</p:attrName>
                                        </p:attrNameLst>
                                      </p:cBhvr>
                                      <p:tavLst>
                                        <p:tav tm="0">
                                          <p:val>
                                            <p:strVal val="#ppt_x"/>
                                          </p:val>
                                        </p:tav>
                                        <p:tav tm="100000">
                                          <p:val>
                                            <p:strVal val="#ppt_x"/>
                                          </p:val>
                                        </p:tav>
                                      </p:tavLst>
                                    </p:anim>
                                    <p:anim calcmode="lin" valueType="num">
                                      <p:cBhvr>
                                        <p:cTn id="5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1000"/>
                                        <p:tgtEl>
                                          <p:spTgt spid="32"/>
                                        </p:tgtEl>
                                      </p:cBhvr>
                                    </p:animEffect>
                                    <p:anim calcmode="lin" valueType="num">
                                      <p:cBhvr>
                                        <p:cTn id="56" dur="1000" fill="hold"/>
                                        <p:tgtEl>
                                          <p:spTgt spid="32"/>
                                        </p:tgtEl>
                                        <p:attrNameLst>
                                          <p:attrName>ppt_x</p:attrName>
                                        </p:attrNameLst>
                                      </p:cBhvr>
                                      <p:tavLst>
                                        <p:tav tm="0">
                                          <p:val>
                                            <p:strVal val="#ppt_x"/>
                                          </p:val>
                                        </p:tav>
                                        <p:tav tm="100000">
                                          <p:val>
                                            <p:strVal val="#ppt_x"/>
                                          </p:val>
                                        </p:tav>
                                      </p:tavLst>
                                    </p:anim>
                                    <p:anim calcmode="lin" valueType="num">
                                      <p:cBhvr>
                                        <p:cTn id="57" dur="1000" fill="hold"/>
                                        <p:tgtEl>
                                          <p:spTgt spid="3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1000"/>
                                        <p:tgtEl>
                                          <p:spTgt spid="38"/>
                                        </p:tgtEl>
                                      </p:cBhvr>
                                    </p:animEffect>
                                    <p:anim calcmode="lin" valueType="num">
                                      <p:cBhvr>
                                        <p:cTn id="61" dur="1000" fill="hold"/>
                                        <p:tgtEl>
                                          <p:spTgt spid="38"/>
                                        </p:tgtEl>
                                        <p:attrNameLst>
                                          <p:attrName>ppt_x</p:attrName>
                                        </p:attrNameLst>
                                      </p:cBhvr>
                                      <p:tavLst>
                                        <p:tav tm="0">
                                          <p:val>
                                            <p:strVal val="#ppt_x"/>
                                          </p:val>
                                        </p:tav>
                                        <p:tav tm="100000">
                                          <p:val>
                                            <p:strVal val="#ppt_x"/>
                                          </p:val>
                                        </p:tav>
                                      </p:tavLst>
                                    </p:anim>
                                    <p:anim calcmode="lin" valueType="num">
                                      <p:cBhvr>
                                        <p:cTn id="6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anim calcmode="lin" valueType="num">
                                      <p:cBhvr>
                                        <p:cTn id="68" dur="1000" fill="hold"/>
                                        <p:tgtEl>
                                          <p:spTgt spid="18"/>
                                        </p:tgtEl>
                                        <p:attrNameLst>
                                          <p:attrName>ppt_x</p:attrName>
                                        </p:attrNameLst>
                                      </p:cBhvr>
                                      <p:tavLst>
                                        <p:tav tm="0">
                                          <p:val>
                                            <p:strVal val="#ppt_x"/>
                                          </p:val>
                                        </p:tav>
                                        <p:tav tm="100000">
                                          <p:val>
                                            <p:strVal val="#ppt_x"/>
                                          </p:val>
                                        </p:tav>
                                      </p:tavLst>
                                    </p:anim>
                                    <p:anim calcmode="lin" valueType="num">
                                      <p:cBhvr>
                                        <p:cTn id="6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5" grpId="0"/>
      <p:bldP spid="36" grpId="0"/>
      <p:bldP spid="37" grpId="0"/>
      <p:bldP spid="38" grpId="0"/>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0"/>
            <a:ext cx="8077200" cy="1261884"/>
          </a:xfrm>
          <a:prstGeom prst="rect">
            <a:avLst/>
          </a:prstGeom>
          <a:noFill/>
        </p:spPr>
        <p:txBody>
          <a:bodyPr wrap="square" rtlCol="0">
            <a:spAutoFit/>
          </a:bodyPr>
          <a:lstStyle/>
          <a:p>
            <a:pPr algn="ctr"/>
            <a:r>
              <a:rPr lang="en-US" sz="3800" dirty="0" smtClean="0"/>
              <a:t>Are there any other occupational segments worthy of inclusion?</a:t>
            </a:r>
            <a:endParaRPr lang="en-US" sz="3800" dirty="0"/>
          </a:p>
        </p:txBody>
      </p:sp>
      <p:sp>
        <p:nvSpPr>
          <p:cNvPr id="2" name="TextBox 1"/>
          <p:cNvSpPr txBox="1"/>
          <p:nvPr/>
        </p:nvSpPr>
        <p:spPr>
          <a:xfrm>
            <a:off x="457200" y="3000851"/>
            <a:ext cx="8382000" cy="1723549"/>
          </a:xfrm>
          <a:prstGeom prst="rect">
            <a:avLst/>
          </a:prstGeom>
          <a:noFill/>
        </p:spPr>
        <p:txBody>
          <a:bodyPr wrap="square" rtlCol="0">
            <a:spAutoFit/>
          </a:bodyPr>
          <a:lstStyle/>
          <a:p>
            <a:r>
              <a:rPr lang="en-US" sz="2400" b="1" dirty="0" smtClean="0">
                <a:solidFill>
                  <a:schemeClr val="accent6">
                    <a:lumMod val="50000"/>
                  </a:schemeClr>
                </a:solidFill>
              </a:rPr>
              <a:t>SIC 41: Sales &amp; related occupations</a:t>
            </a:r>
          </a:p>
          <a:p>
            <a:endParaRPr lang="en-US" sz="1000" dirty="0" smtClean="0">
              <a:solidFill>
                <a:schemeClr val="accent6">
                  <a:lumMod val="50000"/>
                </a:schemeClr>
              </a:solidFill>
            </a:endParaRPr>
          </a:p>
          <a:p>
            <a:pPr marL="1257300" lvl="2" indent="-342900">
              <a:buFont typeface="Arial" pitchFamily="34" charset="0"/>
              <a:buChar char="•"/>
            </a:pPr>
            <a:r>
              <a:rPr lang="en-US" dirty="0" smtClean="0">
                <a:solidFill>
                  <a:schemeClr val="accent6">
                    <a:lumMod val="50000"/>
                  </a:schemeClr>
                </a:solidFill>
              </a:rPr>
              <a:t>single largest employing sector (63,000)</a:t>
            </a:r>
          </a:p>
          <a:p>
            <a:pPr marL="1257300" lvl="2" indent="-342900">
              <a:buFont typeface="Arial" pitchFamily="34" charset="0"/>
              <a:buChar char="•"/>
            </a:pPr>
            <a:r>
              <a:rPr lang="en-US" dirty="0" smtClean="0">
                <a:solidFill>
                  <a:schemeClr val="accent6">
                    <a:lumMod val="50000"/>
                  </a:schemeClr>
                </a:solidFill>
              </a:rPr>
              <a:t>Transferable skills that accelerate career advancement </a:t>
            </a:r>
          </a:p>
          <a:p>
            <a:pPr marL="1257300" lvl="2" indent="-342900">
              <a:buFont typeface="Arial" pitchFamily="34" charset="0"/>
              <a:buChar char="•"/>
            </a:pPr>
            <a:r>
              <a:rPr lang="en-US" dirty="0" smtClean="0">
                <a:solidFill>
                  <a:schemeClr val="accent6">
                    <a:lumMod val="50000"/>
                  </a:schemeClr>
                </a:solidFill>
              </a:rPr>
              <a:t>Over two-thirds require post secondary education</a:t>
            </a:r>
          </a:p>
          <a:p>
            <a:pPr marL="1257300" lvl="2" indent="-342900">
              <a:buFont typeface="Arial" pitchFamily="34" charset="0"/>
              <a:buChar char="•"/>
            </a:pPr>
            <a:r>
              <a:rPr lang="en-US" dirty="0" smtClean="0">
                <a:solidFill>
                  <a:schemeClr val="accent6">
                    <a:lumMod val="50000"/>
                  </a:schemeClr>
                </a:solidFill>
              </a:rPr>
              <a:t>Real Estate related occupations make up the biggest segment of this group</a:t>
            </a:r>
            <a:endParaRPr lang="en-US" dirty="0">
              <a:solidFill>
                <a:schemeClr val="accent6">
                  <a:lumMod val="50000"/>
                </a:schemeClr>
              </a:solidFill>
            </a:endParaRPr>
          </a:p>
        </p:txBody>
      </p:sp>
      <p:sp>
        <p:nvSpPr>
          <p:cNvPr id="6" name="TextBox 5"/>
          <p:cNvSpPr txBox="1"/>
          <p:nvPr/>
        </p:nvSpPr>
        <p:spPr>
          <a:xfrm>
            <a:off x="457200" y="5030450"/>
            <a:ext cx="8229600" cy="1446550"/>
          </a:xfrm>
          <a:prstGeom prst="rect">
            <a:avLst/>
          </a:prstGeom>
          <a:noFill/>
        </p:spPr>
        <p:txBody>
          <a:bodyPr wrap="square" rtlCol="0">
            <a:spAutoFit/>
          </a:bodyPr>
          <a:lstStyle/>
          <a:p>
            <a:r>
              <a:rPr lang="en-US" sz="2400" b="1" dirty="0" smtClean="0">
                <a:solidFill>
                  <a:schemeClr val="accent2">
                    <a:lumMod val="50000"/>
                  </a:schemeClr>
                </a:solidFill>
              </a:rPr>
              <a:t>SIC 49: Installation, maintenance &amp; repair</a:t>
            </a:r>
          </a:p>
          <a:p>
            <a:endParaRPr lang="en-US" sz="1000" dirty="0" smtClean="0">
              <a:solidFill>
                <a:schemeClr val="accent2">
                  <a:lumMod val="50000"/>
                </a:schemeClr>
              </a:solidFill>
            </a:endParaRPr>
          </a:p>
          <a:p>
            <a:pPr marL="1257300" lvl="2" indent="-342900">
              <a:buFont typeface="Arial" pitchFamily="34" charset="0"/>
              <a:buChar char="•"/>
            </a:pPr>
            <a:r>
              <a:rPr lang="en-US" dirty="0" smtClean="0">
                <a:solidFill>
                  <a:schemeClr val="accent2">
                    <a:lumMod val="50000"/>
                  </a:schemeClr>
                </a:solidFill>
              </a:rPr>
              <a:t>Large </a:t>
            </a:r>
            <a:r>
              <a:rPr lang="en-US" dirty="0" err="1" smtClean="0">
                <a:solidFill>
                  <a:schemeClr val="accent2">
                    <a:lumMod val="50000"/>
                  </a:schemeClr>
                </a:solidFill>
              </a:rPr>
              <a:t>pct</a:t>
            </a:r>
            <a:r>
              <a:rPr lang="en-US" dirty="0" smtClean="0">
                <a:solidFill>
                  <a:schemeClr val="accent2">
                    <a:lumMod val="50000"/>
                  </a:schemeClr>
                </a:solidFill>
              </a:rPr>
              <a:t> of openings from turnover </a:t>
            </a:r>
          </a:p>
          <a:p>
            <a:pPr marL="1257300" lvl="2" indent="-342900">
              <a:buFont typeface="Arial" pitchFamily="34" charset="0"/>
              <a:buChar char="•"/>
            </a:pPr>
            <a:r>
              <a:rPr lang="en-US" dirty="0" smtClean="0">
                <a:solidFill>
                  <a:schemeClr val="accent2">
                    <a:lumMod val="50000"/>
                  </a:schemeClr>
                </a:solidFill>
              </a:rPr>
              <a:t>Nearly 50% of jobs require </a:t>
            </a:r>
            <a:r>
              <a:rPr lang="en-US" dirty="0" err="1" smtClean="0">
                <a:solidFill>
                  <a:schemeClr val="accent2">
                    <a:lumMod val="50000"/>
                  </a:schemeClr>
                </a:solidFill>
              </a:rPr>
              <a:t>voc</a:t>
            </a:r>
            <a:r>
              <a:rPr lang="en-US" dirty="0" smtClean="0">
                <a:solidFill>
                  <a:schemeClr val="accent2">
                    <a:lumMod val="50000"/>
                  </a:schemeClr>
                </a:solidFill>
              </a:rPr>
              <a:t> </a:t>
            </a:r>
            <a:r>
              <a:rPr lang="en-US" dirty="0" err="1" smtClean="0">
                <a:solidFill>
                  <a:schemeClr val="accent2">
                    <a:lumMod val="50000"/>
                  </a:schemeClr>
                </a:solidFill>
              </a:rPr>
              <a:t>ed</a:t>
            </a:r>
            <a:r>
              <a:rPr lang="en-US" dirty="0" smtClean="0">
                <a:solidFill>
                  <a:schemeClr val="accent2">
                    <a:lumMod val="50000"/>
                  </a:schemeClr>
                </a:solidFill>
              </a:rPr>
              <a:t> or AA degree</a:t>
            </a:r>
          </a:p>
          <a:p>
            <a:pPr marL="1257300" lvl="2" indent="-342900">
              <a:buFont typeface="Arial" pitchFamily="34" charset="0"/>
              <a:buChar char="•"/>
            </a:pPr>
            <a:r>
              <a:rPr lang="en-US" dirty="0" smtClean="0">
                <a:solidFill>
                  <a:schemeClr val="accent2">
                    <a:lumMod val="50000"/>
                  </a:schemeClr>
                </a:solidFill>
              </a:rPr>
              <a:t>Fairly high median wage (short pathway to economic security)</a:t>
            </a:r>
            <a:endParaRPr lang="en-US" dirty="0">
              <a:solidFill>
                <a:schemeClr val="accent2">
                  <a:lumMod val="50000"/>
                </a:schemeClr>
              </a:solidFill>
            </a:endParaRPr>
          </a:p>
        </p:txBody>
      </p:sp>
      <p:sp>
        <p:nvSpPr>
          <p:cNvPr id="7" name="TextBox 6"/>
          <p:cNvSpPr txBox="1"/>
          <p:nvPr/>
        </p:nvSpPr>
        <p:spPr>
          <a:xfrm>
            <a:off x="457200" y="1600200"/>
            <a:ext cx="8077200" cy="954107"/>
          </a:xfrm>
          <a:prstGeom prst="rect">
            <a:avLst/>
          </a:prstGeom>
          <a:noFill/>
        </p:spPr>
        <p:txBody>
          <a:bodyPr wrap="square" rtlCol="0">
            <a:spAutoFit/>
          </a:bodyPr>
          <a:lstStyle/>
          <a:p>
            <a:pPr algn="ctr"/>
            <a:r>
              <a:rPr lang="en-US" sz="2800" dirty="0" smtClean="0"/>
              <a:t>Should we consider any occupations where the growth is driven by turnover? </a:t>
            </a:r>
            <a:endParaRPr lang="en-US" sz="2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2667000"/>
            <a:ext cx="5588000" cy="4191000"/>
          </a:xfrm>
          <a:prstGeom prst="rect">
            <a:avLst/>
          </a:prstGeom>
        </p:spPr>
      </p:pic>
    </p:spTree>
    <p:extLst>
      <p:ext uri="{BB962C8B-B14F-4D97-AF65-F5344CB8AC3E}">
        <p14:creationId xmlns:p14="http://schemas.microsoft.com/office/powerpoint/2010/main" val="370318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4115212619"/>
              </p:ext>
            </p:extLst>
          </p:nvPr>
        </p:nvGraphicFramePr>
        <p:xfrm>
          <a:off x="152400" y="891793"/>
          <a:ext cx="8915401" cy="5661407"/>
        </p:xfrm>
        <a:graphic>
          <a:graphicData uri="http://schemas.openxmlformats.org/drawingml/2006/table">
            <a:tbl>
              <a:tblPr/>
              <a:tblGrid>
                <a:gridCol w="3690666"/>
                <a:gridCol w="770740"/>
                <a:gridCol w="815208"/>
                <a:gridCol w="993071"/>
                <a:gridCol w="816915"/>
                <a:gridCol w="895020"/>
                <a:gridCol w="933781"/>
              </a:tblGrid>
              <a:tr h="161192">
                <a:tc>
                  <a:txBody>
                    <a:bodyPr/>
                    <a:lstStyle/>
                    <a:p>
                      <a:pPr algn="l" fontAlgn="ctr"/>
                      <a:r>
                        <a:rPr lang="en-US" sz="1200" b="1" i="0" u="none" strike="noStrike" dirty="0">
                          <a:solidFill>
                            <a:srgbClr val="FFFFFF"/>
                          </a:solidFill>
                          <a:effectLst/>
                          <a:latin typeface="+mn-lt"/>
                        </a:rPr>
                        <a:t> </a:t>
                      </a:r>
                    </a:p>
                  </a:txBody>
                  <a:tcPr marL="7419" marR="7419" marT="7419" marB="0" anchor="ctr">
                    <a:lnL>
                      <a:noFill/>
                    </a:lnL>
                    <a:lnR>
                      <a:noFill/>
                    </a:lnR>
                    <a:lnT>
                      <a:noFill/>
                    </a:lnT>
                    <a:lnB>
                      <a:noFill/>
                    </a:lnB>
                    <a:solidFill>
                      <a:srgbClr val="215967"/>
                    </a:solidFill>
                  </a:tcPr>
                </a:tc>
                <a:tc>
                  <a:txBody>
                    <a:bodyPr/>
                    <a:lstStyle/>
                    <a:p>
                      <a:pPr algn="ctr" fontAlgn="ctr"/>
                      <a:r>
                        <a:rPr lang="en-US" sz="1200" b="1" i="0" u="none" strike="noStrike" dirty="0">
                          <a:solidFill>
                            <a:srgbClr val="FFFFFF"/>
                          </a:solidFill>
                          <a:effectLst/>
                          <a:latin typeface="+mn-lt"/>
                        </a:rPr>
                        <a:t> </a:t>
                      </a:r>
                    </a:p>
                  </a:txBody>
                  <a:tcPr marL="7419" marR="7419" marT="7419" marB="0" anchor="ctr">
                    <a:lnL>
                      <a:noFill/>
                    </a:lnL>
                    <a:lnR>
                      <a:noFill/>
                    </a:lnR>
                    <a:lnT>
                      <a:noFill/>
                    </a:lnT>
                    <a:lnB>
                      <a:noFill/>
                    </a:lnB>
                    <a:solidFill>
                      <a:srgbClr val="215967"/>
                    </a:solidFill>
                  </a:tcPr>
                </a:tc>
                <a:tc gridSpan="5">
                  <a:txBody>
                    <a:bodyPr/>
                    <a:lstStyle/>
                    <a:p>
                      <a:pPr algn="ctr" fontAlgn="b"/>
                      <a:r>
                        <a:rPr lang="en-US" sz="1200" b="1" i="0" u="none" strike="noStrike" dirty="0">
                          <a:solidFill>
                            <a:srgbClr val="FFFFFF"/>
                          </a:solidFill>
                          <a:effectLst/>
                          <a:latin typeface="+mn-lt"/>
                        </a:rPr>
                        <a:t>Percent of Openings Requiring</a:t>
                      </a:r>
                    </a:p>
                  </a:txBody>
                  <a:tcPr marL="7419" marR="7419" marT="7419" marB="0" anchor="b">
                    <a:lnL>
                      <a:noFill/>
                    </a:lnL>
                    <a:lnR>
                      <a:noFill/>
                    </a:lnR>
                    <a:lnT>
                      <a:noFill/>
                    </a:lnT>
                    <a:lnB>
                      <a:noFill/>
                    </a:lnB>
                    <a:solidFill>
                      <a:schemeClr val="accent1">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80676">
                <a:tc>
                  <a:txBody>
                    <a:bodyPr/>
                    <a:lstStyle/>
                    <a:p>
                      <a:pPr algn="l" fontAlgn="b"/>
                      <a:r>
                        <a:rPr lang="en-US" sz="1200" b="1" i="0" u="none" strike="noStrike" dirty="0">
                          <a:solidFill>
                            <a:srgbClr val="FFFFFF"/>
                          </a:solidFill>
                          <a:effectLst/>
                          <a:latin typeface="+mn-lt"/>
                        </a:rPr>
                        <a:t>Occupational Title</a:t>
                      </a:r>
                    </a:p>
                  </a:txBody>
                  <a:tcPr marL="7419" marR="7419" marT="7419" marB="0" anchor="b">
                    <a:lnL>
                      <a:noFill/>
                    </a:lnL>
                    <a:lnR>
                      <a:noFill/>
                    </a:lnR>
                    <a:lnT>
                      <a:noFill/>
                    </a:lnT>
                    <a:lnB>
                      <a:noFill/>
                    </a:lnB>
                    <a:solidFill>
                      <a:srgbClr val="215967"/>
                    </a:solidFill>
                  </a:tcPr>
                </a:tc>
                <a:tc>
                  <a:txBody>
                    <a:bodyPr/>
                    <a:lstStyle/>
                    <a:p>
                      <a:pPr algn="ctr" fontAlgn="b"/>
                      <a:r>
                        <a:rPr lang="en-US" sz="1100" b="1" i="0" u="none" strike="noStrike">
                          <a:solidFill>
                            <a:srgbClr val="FFFFFF"/>
                          </a:solidFill>
                          <a:effectLst/>
                          <a:latin typeface="+mn-lt"/>
                        </a:rPr>
                        <a:t>Projected 2017 Openings</a:t>
                      </a:r>
                    </a:p>
                  </a:txBody>
                  <a:tcPr marL="7419" marR="7419" marT="7419" marB="0" anchor="b">
                    <a:lnL>
                      <a:noFill/>
                    </a:lnL>
                    <a:lnR>
                      <a:noFill/>
                    </a:lnR>
                    <a:lnT>
                      <a:noFill/>
                    </a:lnT>
                    <a:lnB>
                      <a:noFill/>
                    </a:lnB>
                    <a:solidFill>
                      <a:srgbClr val="215967"/>
                    </a:solidFill>
                  </a:tcPr>
                </a:tc>
                <a:tc>
                  <a:txBody>
                    <a:bodyPr/>
                    <a:lstStyle/>
                    <a:p>
                      <a:pPr algn="ctr" fontAlgn="b"/>
                      <a:r>
                        <a:rPr lang="en-US" sz="1100" b="1" i="0" u="none" strike="noStrike" dirty="0">
                          <a:solidFill>
                            <a:srgbClr val="FFFFFF"/>
                          </a:solidFill>
                          <a:effectLst/>
                          <a:latin typeface="+mn-lt"/>
                        </a:rPr>
                        <a:t>On the Job Training </a:t>
                      </a:r>
                    </a:p>
                  </a:txBody>
                  <a:tcPr marL="7419" marR="7419" marT="7419" marB="0" anchor="b">
                    <a:lnL>
                      <a:noFill/>
                    </a:lnL>
                    <a:lnR>
                      <a:noFill/>
                    </a:lnR>
                    <a:lnT>
                      <a:noFill/>
                    </a:lnT>
                    <a:lnB>
                      <a:noFill/>
                    </a:lnB>
                    <a:solidFill>
                      <a:schemeClr val="accent1">
                        <a:lumMod val="50000"/>
                      </a:schemeClr>
                    </a:solidFill>
                  </a:tcPr>
                </a:tc>
                <a:tc>
                  <a:txBody>
                    <a:bodyPr/>
                    <a:lstStyle/>
                    <a:p>
                      <a:pPr algn="ctr" fontAlgn="b"/>
                      <a:r>
                        <a:rPr lang="en-US" sz="1100" b="1" i="0" u="none" strike="noStrike" dirty="0">
                          <a:solidFill>
                            <a:srgbClr val="FFFFFF"/>
                          </a:solidFill>
                          <a:effectLst/>
                          <a:latin typeface="+mn-lt"/>
                        </a:rPr>
                        <a:t>Work Experience</a:t>
                      </a:r>
                    </a:p>
                  </a:txBody>
                  <a:tcPr marL="7419" marR="7419" marT="7419" marB="0" anchor="b">
                    <a:lnL>
                      <a:noFill/>
                    </a:lnL>
                    <a:lnR>
                      <a:noFill/>
                    </a:lnR>
                    <a:lnT>
                      <a:noFill/>
                    </a:lnT>
                    <a:lnB>
                      <a:noFill/>
                    </a:lnB>
                    <a:solidFill>
                      <a:schemeClr val="accent1">
                        <a:lumMod val="50000"/>
                      </a:schemeClr>
                    </a:solidFill>
                  </a:tcPr>
                </a:tc>
                <a:tc>
                  <a:txBody>
                    <a:bodyPr/>
                    <a:lstStyle/>
                    <a:p>
                      <a:pPr algn="ctr" fontAlgn="b"/>
                      <a:r>
                        <a:rPr lang="en-US" sz="1100" b="1" i="0" u="none" strike="noStrike" dirty="0">
                          <a:solidFill>
                            <a:srgbClr val="FFFFFF"/>
                          </a:solidFill>
                          <a:effectLst/>
                          <a:latin typeface="+mn-lt"/>
                        </a:rPr>
                        <a:t>Vocational Award or AA Degree</a:t>
                      </a:r>
                    </a:p>
                  </a:txBody>
                  <a:tcPr marL="7419" marR="7419" marT="7419" marB="0" anchor="b">
                    <a:lnL>
                      <a:noFill/>
                    </a:lnL>
                    <a:lnR>
                      <a:noFill/>
                    </a:lnR>
                    <a:lnT>
                      <a:noFill/>
                    </a:lnT>
                    <a:lnB>
                      <a:noFill/>
                    </a:lnB>
                    <a:solidFill>
                      <a:schemeClr val="accent1">
                        <a:lumMod val="50000"/>
                      </a:schemeClr>
                    </a:solidFill>
                  </a:tcPr>
                </a:tc>
                <a:tc>
                  <a:txBody>
                    <a:bodyPr/>
                    <a:lstStyle/>
                    <a:p>
                      <a:pPr algn="ctr" fontAlgn="b"/>
                      <a:r>
                        <a:rPr lang="en-US" sz="1100" b="1" i="0" u="none" strike="noStrike" dirty="0">
                          <a:solidFill>
                            <a:srgbClr val="FFFFFF"/>
                          </a:solidFill>
                          <a:effectLst/>
                          <a:latin typeface="+mn-lt"/>
                        </a:rPr>
                        <a:t>BA or Grad  Degree</a:t>
                      </a:r>
                    </a:p>
                  </a:txBody>
                  <a:tcPr marL="7419" marR="7419" marT="7419" marB="0" anchor="b">
                    <a:lnL>
                      <a:noFill/>
                    </a:lnL>
                    <a:lnR>
                      <a:noFill/>
                    </a:lnR>
                    <a:lnT>
                      <a:noFill/>
                    </a:lnT>
                    <a:lnB>
                      <a:noFill/>
                    </a:lnB>
                    <a:solidFill>
                      <a:schemeClr val="accent1">
                        <a:lumMod val="50000"/>
                      </a:schemeClr>
                    </a:solidFill>
                  </a:tcPr>
                </a:tc>
                <a:tc>
                  <a:txBody>
                    <a:bodyPr/>
                    <a:lstStyle/>
                    <a:p>
                      <a:pPr algn="ctr" fontAlgn="b"/>
                      <a:r>
                        <a:rPr lang="en-US" sz="1100" b="1" i="0" u="none" strike="noStrike" dirty="0">
                          <a:solidFill>
                            <a:srgbClr val="FFFFFF"/>
                          </a:solidFill>
                          <a:effectLst/>
                          <a:latin typeface="+mn-lt"/>
                        </a:rPr>
                        <a:t>Degree plus Work Experience</a:t>
                      </a:r>
                    </a:p>
                  </a:txBody>
                  <a:tcPr marL="7419" marR="7419" marT="7419" marB="0" anchor="b">
                    <a:lnL>
                      <a:noFill/>
                    </a:lnL>
                    <a:lnR>
                      <a:noFill/>
                    </a:lnR>
                    <a:lnT>
                      <a:noFill/>
                    </a:lnT>
                    <a:lnB>
                      <a:noFill/>
                    </a:lnB>
                    <a:solidFill>
                      <a:schemeClr val="accent1">
                        <a:lumMod val="50000"/>
                      </a:schemeClr>
                    </a:solidFill>
                  </a:tcPr>
                </a:tc>
              </a:tr>
              <a:tr h="161192">
                <a:tc>
                  <a:txBody>
                    <a:bodyPr/>
                    <a:lstStyle/>
                    <a:p>
                      <a:pPr algn="l" fontAlgn="ctr"/>
                      <a:r>
                        <a:rPr lang="en-US" sz="1400" b="0" i="0" u="none" strike="noStrike" dirty="0" smtClean="0">
                          <a:solidFill>
                            <a:schemeClr val="tx1">
                              <a:lumMod val="50000"/>
                              <a:lumOff val="50000"/>
                            </a:schemeClr>
                          </a:solidFill>
                          <a:effectLst/>
                          <a:latin typeface="+mn-lt"/>
                        </a:rPr>
                        <a:t>Management</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7,560</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19%</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52%</a:t>
                      </a:r>
                    </a:p>
                  </a:txBody>
                  <a:tcPr marL="7419" marR="7419" marT="7419" marB="0">
                    <a:lnL>
                      <a:noFill/>
                    </a:lnL>
                    <a:lnR>
                      <a:noFill/>
                    </a:lnR>
                    <a:lnT>
                      <a:noFill/>
                    </a:lnT>
                    <a:lnB>
                      <a:noFill/>
                    </a:lnB>
                  </a:tcPr>
                </a:tc>
              </a:tr>
              <a:tr h="161192">
                <a:tc>
                  <a:txBody>
                    <a:bodyPr/>
                    <a:lstStyle/>
                    <a:p>
                      <a:pPr algn="l" fontAlgn="ctr"/>
                      <a:r>
                        <a:rPr lang="en-US" sz="1400" b="1" i="0" u="none" strike="noStrike" dirty="0">
                          <a:solidFill>
                            <a:srgbClr val="000000"/>
                          </a:solidFill>
                          <a:effectLst/>
                          <a:latin typeface="+mn-lt"/>
                        </a:rPr>
                        <a:t>Business and financial </a:t>
                      </a:r>
                      <a:r>
                        <a:rPr lang="en-US" sz="1400" b="1" i="0" u="none" strike="noStrike" dirty="0" smtClean="0">
                          <a:solidFill>
                            <a:srgbClr val="000000"/>
                          </a:solidFill>
                          <a:effectLst/>
                          <a:latin typeface="+mn-lt"/>
                        </a:rPr>
                        <a:t>operations</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1" i="0" u="none" strike="noStrike">
                          <a:solidFill>
                            <a:srgbClr val="000000"/>
                          </a:solidFill>
                          <a:effectLst/>
                          <a:latin typeface="+mn-lt"/>
                        </a:rPr>
                        <a:t>7,510</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7%</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3%</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68%</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rgbClr val="000000"/>
                          </a:solidFill>
                          <a:effectLst/>
                          <a:latin typeface="+mn-lt"/>
                        </a:rPr>
                        <a:t>22%</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1" i="0" u="none" strike="noStrike" dirty="0">
                          <a:solidFill>
                            <a:srgbClr val="000000"/>
                          </a:solidFill>
                          <a:effectLst/>
                          <a:latin typeface="+mn-lt"/>
                        </a:rPr>
                        <a:t>Computer and mathematical </a:t>
                      </a:r>
                      <a:r>
                        <a:rPr lang="en-US" sz="1400" b="1" i="0" u="none" strike="noStrike" dirty="0" smtClean="0">
                          <a:solidFill>
                            <a:srgbClr val="000000"/>
                          </a:solidFill>
                          <a:effectLst/>
                          <a:latin typeface="+mn-lt"/>
                        </a:rPr>
                        <a:t>science</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1" i="0" u="none" strike="noStrike">
                          <a:solidFill>
                            <a:srgbClr val="000000"/>
                          </a:solidFill>
                          <a:effectLst/>
                          <a:latin typeface="+mn-lt"/>
                        </a:rPr>
                        <a:t>5,505</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18%</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82%</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1" i="0" u="none" strike="noStrike" dirty="0">
                          <a:solidFill>
                            <a:schemeClr val="tx1">
                              <a:lumMod val="50000"/>
                              <a:lumOff val="50000"/>
                            </a:schemeClr>
                          </a:solidFill>
                          <a:effectLst/>
                          <a:latin typeface="+mn-lt"/>
                        </a:rPr>
                        <a:t>Architecture and </a:t>
                      </a:r>
                      <a:r>
                        <a:rPr lang="en-US" sz="1400" b="1" i="0" u="none" strike="noStrike" dirty="0" smtClean="0">
                          <a:solidFill>
                            <a:srgbClr val="000000"/>
                          </a:solidFill>
                          <a:effectLst/>
                          <a:latin typeface="+mn-lt"/>
                        </a:rPr>
                        <a:t>engineering*</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5">
                        <a:lumMod val="40000"/>
                        <a:lumOff val="60000"/>
                      </a:schemeClr>
                    </a:solidFill>
                  </a:tcPr>
                </a:tc>
                <a:tc>
                  <a:txBody>
                    <a:bodyPr/>
                    <a:lstStyle/>
                    <a:p>
                      <a:pPr algn="ctr" fontAlgn="ctr"/>
                      <a:r>
                        <a:rPr lang="en-US" sz="1400" b="1" i="0" u="none" strike="noStrike" dirty="0" smtClean="0">
                          <a:solidFill>
                            <a:srgbClr val="000000"/>
                          </a:solidFill>
                          <a:effectLst/>
                          <a:latin typeface="+mn-lt"/>
                        </a:rPr>
                        <a:t>792</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1%</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0%</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14%</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85%</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5">
                        <a:lumMod val="40000"/>
                        <a:lumOff val="60000"/>
                      </a:schemeClr>
                    </a:solidFill>
                  </a:tcPr>
                </a:tc>
              </a:tr>
              <a:tr h="161192">
                <a:tc>
                  <a:txBody>
                    <a:bodyPr/>
                    <a:lstStyle/>
                    <a:p>
                      <a:pPr algn="l" fontAlgn="ctr"/>
                      <a:r>
                        <a:rPr lang="en-US" sz="1400" b="1" i="0" u="none" strike="noStrike" dirty="0">
                          <a:solidFill>
                            <a:srgbClr val="000000"/>
                          </a:solidFill>
                          <a:effectLst/>
                          <a:latin typeface="+mn-lt"/>
                        </a:rPr>
                        <a:t>Life, physical, and social </a:t>
                      </a:r>
                      <a:r>
                        <a:rPr lang="en-US" sz="1400" b="1" i="0" u="none" strike="noStrike" dirty="0" smtClean="0">
                          <a:solidFill>
                            <a:srgbClr val="000000"/>
                          </a:solidFill>
                          <a:effectLst/>
                          <a:latin typeface="+mn-lt"/>
                        </a:rPr>
                        <a:t>science</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1" i="0" u="none" strike="noStrike" dirty="0">
                          <a:solidFill>
                            <a:srgbClr val="000000"/>
                          </a:solidFill>
                          <a:effectLst/>
                          <a:latin typeface="+mn-lt"/>
                        </a:rPr>
                        <a:t>3,179</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8%</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92%</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0" i="0" u="none" strike="noStrike" dirty="0">
                          <a:solidFill>
                            <a:schemeClr val="tx1">
                              <a:lumMod val="50000"/>
                              <a:lumOff val="50000"/>
                            </a:schemeClr>
                          </a:solidFill>
                          <a:effectLst/>
                          <a:latin typeface="+mn-lt"/>
                        </a:rPr>
                        <a:t>Community and social </a:t>
                      </a:r>
                      <a:r>
                        <a:rPr lang="en-US" sz="1400" b="0" i="0" u="none" strike="noStrike" dirty="0" smtClean="0">
                          <a:solidFill>
                            <a:schemeClr val="tx1">
                              <a:lumMod val="50000"/>
                              <a:lumOff val="50000"/>
                            </a:schemeClr>
                          </a:solidFill>
                          <a:effectLst/>
                          <a:latin typeface="+mn-lt"/>
                        </a:rPr>
                        <a:t>services</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697</a:t>
                      </a:r>
                    </a:p>
                  </a:txBody>
                  <a:tcPr marL="7419" marR="7419" marT="7419"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90%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smtClean="0">
                          <a:solidFill>
                            <a:schemeClr val="tx1">
                              <a:lumMod val="50000"/>
                              <a:lumOff val="50000"/>
                            </a:schemeClr>
                          </a:solidFill>
                          <a:effectLst/>
                          <a:latin typeface="+mn-lt"/>
                        </a:rPr>
                        <a:t>Legal</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652</a:t>
                      </a:r>
                    </a:p>
                  </a:txBody>
                  <a:tcPr marL="7419" marR="7419" marT="7419"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13%</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13%</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73%</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Education, training, and </a:t>
                      </a:r>
                      <a:r>
                        <a:rPr lang="en-US" sz="1400" b="0" i="0" u="none" strike="noStrike" dirty="0" smtClean="0">
                          <a:solidFill>
                            <a:schemeClr val="tx1">
                              <a:lumMod val="50000"/>
                              <a:lumOff val="50000"/>
                            </a:schemeClr>
                          </a:solidFill>
                          <a:effectLst/>
                          <a:latin typeface="+mn-lt"/>
                        </a:rPr>
                        <a:t>library</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2,615</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13%</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6%</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11%</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69%</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a:t>
                      </a:r>
                    </a:p>
                  </a:txBody>
                  <a:tcPr marL="7419" marR="7419" marT="7419" marB="0">
                    <a:lnL>
                      <a:noFill/>
                    </a:lnL>
                    <a:lnR>
                      <a:noFill/>
                    </a:lnR>
                    <a:lnT>
                      <a:noFill/>
                    </a:lnT>
                    <a:lnB>
                      <a:noFill/>
                    </a:lnB>
                  </a:tcPr>
                </a:tc>
              </a:tr>
              <a:tr h="215363">
                <a:tc>
                  <a:txBody>
                    <a:bodyPr/>
                    <a:lstStyle/>
                    <a:p>
                      <a:pPr algn="l" fontAlgn="ctr"/>
                      <a:r>
                        <a:rPr lang="en-US" sz="1400" b="1" i="0" u="none" strike="noStrike" dirty="0">
                          <a:solidFill>
                            <a:srgbClr val="000000"/>
                          </a:solidFill>
                          <a:effectLst/>
                          <a:latin typeface="+mn-lt"/>
                        </a:rPr>
                        <a:t>Arts, design, entertainment, sports, </a:t>
                      </a:r>
                      <a:r>
                        <a:rPr lang="en-US" sz="1400" b="1" i="0" u="none" strike="noStrike" dirty="0" smtClean="0">
                          <a:solidFill>
                            <a:srgbClr val="000000"/>
                          </a:solidFill>
                          <a:effectLst/>
                          <a:latin typeface="+mn-lt"/>
                        </a:rPr>
                        <a:t>&amp; media</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1" i="0" u="none" strike="noStrike">
                          <a:solidFill>
                            <a:srgbClr val="000000"/>
                          </a:solidFill>
                          <a:effectLst/>
                          <a:latin typeface="+mn-lt"/>
                        </a:rPr>
                        <a:t>3,972</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47%</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5%</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39%</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rgbClr val="000000"/>
                          </a:solidFill>
                          <a:effectLst/>
                          <a:latin typeface="+mn-lt"/>
                        </a:rPr>
                        <a:t>8%</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1" i="0" u="none" strike="noStrike" dirty="0">
                          <a:solidFill>
                            <a:srgbClr val="000000"/>
                          </a:solidFill>
                          <a:effectLst/>
                          <a:latin typeface="+mn-lt"/>
                        </a:rPr>
                        <a:t>Healthcare practitioners and </a:t>
                      </a:r>
                      <a:r>
                        <a:rPr lang="en-US" sz="1400" b="1" i="0" u="none" strike="noStrike" dirty="0" smtClean="0">
                          <a:solidFill>
                            <a:srgbClr val="000000"/>
                          </a:solidFill>
                          <a:effectLst/>
                          <a:latin typeface="+mn-lt"/>
                        </a:rPr>
                        <a:t>technical</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ctr"/>
                      <a:r>
                        <a:rPr lang="en-US" sz="1400" b="1" i="0" u="none" strike="noStrike">
                          <a:solidFill>
                            <a:srgbClr val="000000"/>
                          </a:solidFill>
                          <a:effectLst/>
                          <a:latin typeface="+mn-lt"/>
                        </a:rPr>
                        <a:t>2,504</a:t>
                      </a:r>
                    </a:p>
                  </a:txBody>
                  <a:tcPr marL="7419" marR="7419" marT="7419" marB="0" anchor="ctr">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4%</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61%</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a:solidFill>
                            <a:srgbClr val="000000"/>
                          </a:solidFill>
                          <a:effectLst/>
                          <a:latin typeface="+mn-lt"/>
                        </a:rPr>
                        <a:t>35%</a:t>
                      </a:r>
                    </a:p>
                  </a:txBody>
                  <a:tcPr marL="7419" marR="7419" marT="7419" marB="0">
                    <a:lnL>
                      <a:noFill/>
                    </a:lnL>
                    <a:lnR>
                      <a:noFill/>
                    </a:lnR>
                    <a:lnT>
                      <a:noFill/>
                    </a:lnT>
                    <a:lnB>
                      <a:noFill/>
                    </a:lnB>
                    <a:solidFill>
                      <a:schemeClr val="accent3">
                        <a:lumMod val="60000"/>
                        <a:lumOff val="4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3">
                        <a:lumMod val="60000"/>
                        <a:lumOff val="40000"/>
                      </a:schemeClr>
                    </a:solidFill>
                  </a:tcPr>
                </a:tc>
              </a:tr>
              <a:tr h="161192">
                <a:tc>
                  <a:txBody>
                    <a:bodyPr/>
                    <a:lstStyle/>
                    <a:p>
                      <a:pPr algn="l" fontAlgn="ctr"/>
                      <a:r>
                        <a:rPr lang="en-US" sz="1400" b="1" i="0" u="none" strike="noStrike" dirty="0">
                          <a:solidFill>
                            <a:srgbClr val="000000"/>
                          </a:solidFill>
                          <a:effectLst/>
                          <a:latin typeface="+mn-lt"/>
                        </a:rPr>
                        <a:t>Healthcare </a:t>
                      </a:r>
                      <a:r>
                        <a:rPr lang="en-US" sz="1400" b="1" i="0" u="none" strike="noStrike" dirty="0" smtClean="0">
                          <a:solidFill>
                            <a:srgbClr val="000000"/>
                          </a:solidFill>
                          <a:effectLst/>
                          <a:latin typeface="+mn-lt"/>
                        </a:rPr>
                        <a:t>support</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5">
                        <a:lumMod val="40000"/>
                        <a:lumOff val="60000"/>
                      </a:schemeClr>
                    </a:solidFill>
                  </a:tcPr>
                </a:tc>
                <a:tc>
                  <a:txBody>
                    <a:bodyPr/>
                    <a:lstStyle/>
                    <a:p>
                      <a:pPr algn="ctr" fontAlgn="ctr"/>
                      <a:r>
                        <a:rPr lang="en-US" sz="1400" b="1" i="0" u="none" strike="noStrike">
                          <a:solidFill>
                            <a:srgbClr val="000000"/>
                          </a:solidFill>
                          <a:effectLst/>
                          <a:latin typeface="+mn-lt"/>
                        </a:rPr>
                        <a:t>1,152</a:t>
                      </a:r>
                    </a:p>
                  </a:txBody>
                  <a:tcPr marL="7419" marR="7419" marT="7419" marB="0" anchor="ctr">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71%</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29%</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a:solidFill>
                            <a:srgbClr val="000000"/>
                          </a:solidFill>
                          <a:effectLst/>
                          <a:latin typeface="+mn-lt"/>
                        </a:rPr>
                        <a:t>0%</a:t>
                      </a:r>
                    </a:p>
                  </a:txBody>
                  <a:tcPr marL="7419" marR="7419" marT="7419" marB="0">
                    <a:lnL>
                      <a:noFill/>
                    </a:lnL>
                    <a:lnR>
                      <a:noFill/>
                    </a:lnR>
                    <a:lnT>
                      <a:noFill/>
                    </a:lnT>
                    <a:lnB>
                      <a:noFill/>
                    </a:lnB>
                    <a:solidFill>
                      <a:schemeClr val="accent5">
                        <a:lumMod val="40000"/>
                        <a:lumOff val="6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5">
                        <a:lumMod val="40000"/>
                        <a:lumOff val="60000"/>
                      </a:schemeClr>
                    </a:solidFill>
                  </a:tcPr>
                </a:tc>
              </a:tr>
              <a:tr h="161192">
                <a:tc>
                  <a:txBody>
                    <a:bodyPr/>
                    <a:lstStyle/>
                    <a:p>
                      <a:pPr algn="l" fontAlgn="ctr"/>
                      <a:r>
                        <a:rPr lang="en-US" sz="1400" b="0" i="0" u="none" strike="noStrike" dirty="0">
                          <a:solidFill>
                            <a:schemeClr val="tx1">
                              <a:lumMod val="50000"/>
                              <a:lumOff val="50000"/>
                            </a:schemeClr>
                          </a:solidFill>
                          <a:effectLst/>
                          <a:latin typeface="+mn-lt"/>
                        </a:rPr>
                        <a:t>Protective </a:t>
                      </a:r>
                      <a:r>
                        <a:rPr lang="en-US" sz="1400" b="0" i="0" u="none" strike="noStrike" dirty="0" smtClean="0">
                          <a:solidFill>
                            <a:schemeClr val="tx1">
                              <a:lumMod val="50000"/>
                              <a:lumOff val="50000"/>
                            </a:schemeClr>
                          </a:solidFill>
                          <a:effectLst/>
                          <a:latin typeface="+mn-lt"/>
                        </a:rPr>
                        <a:t>service</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1,045</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88%</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11%</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Food preparation and serving </a:t>
                      </a:r>
                      <a:r>
                        <a:rPr lang="en-US" sz="1400" b="0" i="0" u="none" strike="noStrike" dirty="0" smtClean="0">
                          <a:solidFill>
                            <a:schemeClr val="tx1">
                              <a:lumMod val="50000"/>
                              <a:lumOff val="50000"/>
                            </a:schemeClr>
                          </a:solidFill>
                          <a:effectLst/>
                          <a:latin typeface="+mn-lt"/>
                        </a:rPr>
                        <a:t>related</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6,818</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97%</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254073">
                <a:tc>
                  <a:txBody>
                    <a:bodyPr/>
                    <a:lstStyle/>
                    <a:p>
                      <a:pPr algn="l" fontAlgn="ctr"/>
                      <a:r>
                        <a:rPr lang="en-US" sz="1400" b="0" i="0" u="none" strike="noStrike" dirty="0" smtClean="0">
                          <a:solidFill>
                            <a:schemeClr val="tx1">
                              <a:lumMod val="50000"/>
                              <a:lumOff val="50000"/>
                            </a:schemeClr>
                          </a:solidFill>
                          <a:effectLst/>
                          <a:latin typeface="+mn-lt"/>
                        </a:rPr>
                        <a:t>Building,</a:t>
                      </a:r>
                      <a:r>
                        <a:rPr lang="en-US" sz="1400" b="0" i="0" u="none" strike="noStrike" baseline="0" dirty="0" smtClean="0">
                          <a:solidFill>
                            <a:schemeClr val="tx1">
                              <a:lumMod val="50000"/>
                              <a:lumOff val="50000"/>
                            </a:schemeClr>
                          </a:solidFill>
                          <a:effectLst/>
                          <a:latin typeface="+mn-lt"/>
                        </a:rPr>
                        <a:t> g</a:t>
                      </a:r>
                      <a:r>
                        <a:rPr lang="en-US" sz="1400" b="0" i="0" u="none" strike="noStrike" dirty="0" smtClean="0">
                          <a:solidFill>
                            <a:schemeClr val="tx1">
                              <a:lumMod val="50000"/>
                              <a:lumOff val="50000"/>
                            </a:schemeClr>
                          </a:solidFill>
                          <a:effectLst/>
                          <a:latin typeface="+mn-lt"/>
                        </a:rPr>
                        <a:t>rounds </a:t>
                      </a:r>
                      <a:r>
                        <a:rPr lang="en-US" sz="1400" b="0" i="0" u="none" strike="noStrike" dirty="0">
                          <a:solidFill>
                            <a:schemeClr val="tx1">
                              <a:lumMod val="50000"/>
                              <a:lumOff val="50000"/>
                            </a:schemeClr>
                          </a:solidFill>
                          <a:effectLst/>
                          <a:latin typeface="+mn-lt"/>
                        </a:rPr>
                        <a:t>cleaning </a:t>
                      </a:r>
                      <a:r>
                        <a:rPr lang="en-US" sz="1400" b="0" i="0" u="none" strike="noStrike" dirty="0" smtClean="0">
                          <a:solidFill>
                            <a:schemeClr val="tx1">
                              <a:lumMod val="50000"/>
                              <a:lumOff val="50000"/>
                            </a:schemeClr>
                          </a:solidFill>
                          <a:effectLst/>
                          <a:latin typeface="+mn-lt"/>
                        </a:rPr>
                        <a:t>&amp;maintenance</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2,346</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84%</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16%</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Personal care and </a:t>
                      </a:r>
                      <a:r>
                        <a:rPr lang="en-US" sz="1400" b="0" i="0" u="none" strike="noStrike" dirty="0" smtClean="0">
                          <a:solidFill>
                            <a:schemeClr val="tx1">
                              <a:lumMod val="50000"/>
                              <a:lumOff val="50000"/>
                            </a:schemeClr>
                          </a:solidFill>
                          <a:effectLst/>
                          <a:latin typeface="+mn-lt"/>
                        </a:rPr>
                        <a:t>service</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noFill/>
                  </a:tcPr>
                </a:tc>
                <a:tc>
                  <a:txBody>
                    <a:bodyPr/>
                    <a:lstStyle/>
                    <a:p>
                      <a:pPr algn="ctr" fontAlgn="ctr"/>
                      <a:r>
                        <a:rPr lang="en-US" sz="1400" b="0" i="0" u="none" strike="noStrike">
                          <a:solidFill>
                            <a:schemeClr val="tx1">
                              <a:lumMod val="50000"/>
                              <a:lumOff val="50000"/>
                            </a:schemeClr>
                          </a:solidFill>
                          <a:effectLst/>
                          <a:latin typeface="+mn-lt"/>
                        </a:rPr>
                        <a:t>3,990</a:t>
                      </a:r>
                    </a:p>
                  </a:txBody>
                  <a:tcPr marL="7419" marR="7419" marT="7419" marB="0" anchor="ctr">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80%</a:t>
                      </a:r>
                    </a:p>
                  </a:txBody>
                  <a:tcPr marL="7419" marR="7419" marT="7419"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5%</a:t>
                      </a:r>
                    </a:p>
                  </a:txBody>
                  <a:tcPr marL="7419" marR="7419" marT="7419"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14%</a:t>
                      </a:r>
                    </a:p>
                  </a:txBody>
                  <a:tcPr marL="7419" marR="7419" marT="7419" marB="0">
                    <a:lnL>
                      <a:noFill/>
                    </a:lnL>
                    <a:lnR>
                      <a:noFill/>
                    </a:lnR>
                    <a:lnT>
                      <a:noFill/>
                    </a:lnT>
                    <a:lnB>
                      <a:noFill/>
                    </a:lnB>
                    <a:noFill/>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noFill/>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noFill/>
                  </a:tcPr>
                </a:tc>
              </a:tr>
              <a:tr h="161192">
                <a:tc>
                  <a:txBody>
                    <a:bodyPr/>
                    <a:lstStyle/>
                    <a:p>
                      <a:pPr algn="l" fontAlgn="ctr"/>
                      <a:r>
                        <a:rPr lang="en-US" sz="1400" b="1" i="0" u="none" strike="noStrike" dirty="0">
                          <a:solidFill>
                            <a:srgbClr val="000000"/>
                          </a:solidFill>
                          <a:effectLst/>
                          <a:latin typeface="+mn-lt"/>
                        </a:rPr>
                        <a:t>Sales and </a:t>
                      </a:r>
                      <a:r>
                        <a:rPr lang="en-US" sz="1400" b="1" i="0" u="none" strike="noStrike" dirty="0" smtClean="0">
                          <a:solidFill>
                            <a:srgbClr val="000000"/>
                          </a:solidFill>
                          <a:effectLst/>
                          <a:latin typeface="+mn-lt"/>
                        </a:rPr>
                        <a:t>related</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6">
                        <a:lumMod val="40000"/>
                        <a:lumOff val="60000"/>
                      </a:schemeClr>
                    </a:solidFill>
                  </a:tcPr>
                </a:tc>
                <a:tc>
                  <a:txBody>
                    <a:bodyPr/>
                    <a:lstStyle/>
                    <a:p>
                      <a:pPr algn="ctr" fontAlgn="ctr"/>
                      <a:r>
                        <a:rPr lang="en-US" sz="1400" b="1" i="0" u="none" strike="noStrike" dirty="0">
                          <a:solidFill>
                            <a:srgbClr val="000000"/>
                          </a:solidFill>
                          <a:effectLst/>
                          <a:latin typeface="+mn-lt"/>
                        </a:rPr>
                        <a:t>11,601</a:t>
                      </a:r>
                    </a:p>
                  </a:txBody>
                  <a:tcPr marL="7419" marR="7419" marT="7419" marB="0" anchor="ctr">
                    <a:lnL>
                      <a:noFill/>
                    </a:lnL>
                    <a:lnR>
                      <a:noFill/>
                    </a:lnR>
                    <a:lnT>
                      <a:noFill/>
                    </a:lnT>
                    <a:lnB>
                      <a:noFill/>
                    </a:lnB>
                    <a:solidFill>
                      <a:schemeClr val="accent6">
                        <a:lumMod val="40000"/>
                        <a:lumOff val="60000"/>
                      </a:schemeClr>
                    </a:solidFill>
                  </a:tcPr>
                </a:tc>
                <a:tc>
                  <a:txBody>
                    <a:bodyPr/>
                    <a:lstStyle/>
                    <a:p>
                      <a:pPr algn="ctr" fontAlgn="t"/>
                      <a:r>
                        <a:rPr lang="en-US" sz="1400" b="1" i="0" u="none" strike="noStrike">
                          <a:solidFill>
                            <a:srgbClr val="000000"/>
                          </a:solidFill>
                          <a:effectLst/>
                          <a:latin typeface="+mn-lt"/>
                        </a:rPr>
                        <a:t>40%</a:t>
                      </a:r>
                    </a:p>
                  </a:txBody>
                  <a:tcPr marL="7419" marR="7419" marT="7419" marB="0">
                    <a:lnL>
                      <a:noFill/>
                    </a:lnL>
                    <a:lnR>
                      <a:noFill/>
                    </a:lnR>
                    <a:lnT>
                      <a:noFill/>
                    </a:lnT>
                    <a:lnB>
                      <a:noFill/>
                    </a:lnB>
                    <a:solidFill>
                      <a:schemeClr val="accent6">
                        <a:lumMod val="40000"/>
                        <a:lumOff val="60000"/>
                      </a:schemeClr>
                    </a:solidFill>
                  </a:tcPr>
                </a:tc>
                <a:tc>
                  <a:txBody>
                    <a:bodyPr/>
                    <a:lstStyle/>
                    <a:p>
                      <a:pPr algn="ctr" fontAlgn="t"/>
                      <a:r>
                        <a:rPr lang="en-US" sz="1400" b="1" i="0" u="none" strike="noStrike">
                          <a:solidFill>
                            <a:srgbClr val="000000"/>
                          </a:solidFill>
                          <a:effectLst/>
                          <a:latin typeface="+mn-lt"/>
                        </a:rPr>
                        <a:t>26%</a:t>
                      </a:r>
                    </a:p>
                  </a:txBody>
                  <a:tcPr marL="7419" marR="7419" marT="7419" marB="0">
                    <a:lnL>
                      <a:noFill/>
                    </a:lnL>
                    <a:lnR>
                      <a:noFill/>
                    </a:lnR>
                    <a:lnT>
                      <a:noFill/>
                    </a:lnT>
                    <a:lnB>
                      <a:noFill/>
                    </a:lnB>
                    <a:solidFill>
                      <a:schemeClr val="accent6">
                        <a:lumMod val="40000"/>
                        <a:lumOff val="60000"/>
                      </a:schemeClr>
                    </a:solidFill>
                  </a:tcPr>
                </a:tc>
                <a:tc>
                  <a:txBody>
                    <a:bodyPr/>
                    <a:lstStyle/>
                    <a:p>
                      <a:pPr algn="ctr" fontAlgn="t"/>
                      <a:r>
                        <a:rPr lang="en-US" sz="1400" b="1" i="0" u="none" strike="noStrike" dirty="0">
                          <a:solidFill>
                            <a:srgbClr val="000000"/>
                          </a:solidFill>
                          <a:effectLst/>
                          <a:latin typeface="+mn-lt"/>
                        </a:rPr>
                        <a:t>18%</a:t>
                      </a:r>
                    </a:p>
                  </a:txBody>
                  <a:tcPr marL="7419" marR="7419" marT="7419" marB="0">
                    <a:lnL>
                      <a:noFill/>
                    </a:lnL>
                    <a:lnR>
                      <a:noFill/>
                    </a:lnR>
                    <a:lnT>
                      <a:noFill/>
                    </a:lnT>
                    <a:lnB>
                      <a:noFill/>
                    </a:lnB>
                    <a:solidFill>
                      <a:schemeClr val="accent6">
                        <a:lumMod val="40000"/>
                        <a:lumOff val="60000"/>
                      </a:schemeClr>
                    </a:solidFill>
                  </a:tcPr>
                </a:tc>
                <a:tc>
                  <a:txBody>
                    <a:bodyPr/>
                    <a:lstStyle/>
                    <a:p>
                      <a:pPr algn="ctr" fontAlgn="t"/>
                      <a:r>
                        <a:rPr lang="en-US" sz="1400" b="1" i="0" u="none" strike="noStrike" dirty="0">
                          <a:solidFill>
                            <a:srgbClr val="000000"/>
                          </a:solidFill>
                          <a:effectLst/>
                          <a:latin typeface="+mn-lt"/>
                        </a:rPr>
                        <a:t>16%</a:t>
                      </a:r>
                    </a:p>
                  </a:txBody>
                  <a:tcPr marL="7419" marR="7419" marT="7419" marB="0">
                    <a:lnL>
                      <a:noFill/>
                    </a:lnL>
                    <a:lnR>
                      <a:noFill/>
                    </a:lnR>
                    <a:lnT>
                      <a:noFill/>
                    </a:lnT>
                    <a:lnB>
                      <a:noFill/>
                    </a:lnB>
                    <a:solidFill>
                      <a:schemeClr val="accent6">
                        <a:lumMod val="40000"/>
                        <a:lumOff val="6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6">
                        <a:lumMod val="40000"/>
                        <a:lumOff val="60000"/>
                      </a:schemeClr>
                    </a:solidFill>
                  </a:tcPr>
                </a:tc>
              </a:tr>
              <a:tr h="161192">
                <a:tc>
                  <a:txBody>
                    <a:bodyPr/>
                    <a:lstStyle/>
                    <a:p>
                      <a:pPr algn="l" fontAlgn="ctr"/>
                      <a:r>
                        <a:rPr lang="en-US" sz="1400" b="0" i="0" u="none" strike="noStrike" dirty="0">
                          <a:solidFill>
                            <a:schemeClr val="tx1">
                              <a:lumMod val="50000"/>
                              <a:lumOff val="50000"/>
                            </a:schemeClr>
                          </a:solidFill>
                          <a:effectLst/>
                          <a:latin typeface="+mn-lt"/>
                        </a:rPr>
                        <a:t>Office and administrative </a:t>
                      </a:r>
                      <a:r>
                        <a:rPr lang="en-US" sz="1400" b="0" i="0" u="none" strike="noStrike" dirty="0" smtClean="0">
                          <a:solidFill>
                            <a:schemeClr val="tx1">
                              <a:lumMod val="50000"/>
                              <a:lumOff val="50000"/>
                            </a:schemeClr>
                          </a:solidFill>
                          <a:effectLst/>
                          <a:latin typeface="+mn-lt"/>
                        </a:rPr>
                        <a:t>support</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7,786</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83%</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16%</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Farming, fishing, and </a:t>
                      </a:r>
                      <a:r>
                        <a:rPr lang="en-US" sz="1400" b="0" i="0" u="none" strike="noStrike" dirty="0" smtClean="0">
                          <a:solidFill>
                            <a:schemeClr val="tx1">
                              <a:lumMod val="50000"/>
                              <a:lumOff val="50000"/>
                            </a:schemeClr>
                          </a:solidFill>
                          <a:effectLst/>
                          <a:latin typeface="+mn-lt"/>
                        </a:rPr>
                        <a:t>forestry</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dirty="0">
                          <a:solidFill>
                            <a:schemeClr val="tx1">
                              <a:lumMod val="50000"/>
                              <a:lumOff val="50000"/>
                            </a:schemeClr>
                          </a:solidFill>
                          <a:effectLst/>
                          <a:latin typeface="+mn-lt"/>
                        </a:rPr>
                        <a:t>201</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81%</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16%</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Construction and </a:t>
                      </a:r>
                      <a:r>
                        <a:rPr lang="en-US" sz="1400" b="0" i="0" u="none" strike="noStrike" dirty="0" smtClean="0">
                          <a:solidFill>
                            <a:schemeClr val="tx1">
                              <a:lumMod val="50000"/>
                              <a:lumOff val="50000"/>
                            </a:schemeClr>
                          </a:solidFill>
                          <a:effectLst/>
                          <a:latin typeface="+mn-lt"/>
                        </a:rPr>
                        <a:t>extraction</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dirty="0">
                          <a:solidFill>
                            <a:schemeClr val="tx1">
                              <a:lumMod val="50000"/>
                              <a:lumOff val="50000"/>
                            </a:schemeClr>
                          </a:solidFill>
                          <a:effectLst/>
                          <a:latin typeface="+mn-lt"/>
                        </a:rPr>
                        <a:t>1,984</a:t>
                      </a:r>
                    </a:p>
                  </a:txBody>
                  <a:tcPr marL="7419" marR="7419" marT="7419" marB="0" anchor="ctr">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87%</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12%</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1" i="0" u="none" strike="noStrike" dirty="0">
                          <a:solidFill>
                            <a:srgbClr val="000000"/>
                          </a:solidFill>
                          <a:effectLst/>
                          <a:latin typeface="+mn-lt"/>
                        </a:rPr>
                        <a:t>Installation, maintenance, and </a:t>
                      </a:r>
                      <a:r>
                        <a:rPr lang="en-US" sz="1400" b="1" i="0" u="none" strike="noStrike" dirty="0" smtClean="0">
                          <a:solidFill>
                            <a:srgbClr val="000000"/>
                          </a:solidFill>
                          <a:effectLst/>
                          <a:latin typeface="+mn-lt"/>
                        </a:rPr>
                        <a:t>repair</a:t>
                      </a:r>
                      <a:endParaRPr lang="en-US" sz="1400" b="1" i="0" u="none" strike="noStrike" dirty="0">
                        <a:solidFill>
                          <a:srgbClr val="000000"/>
                        </a:solidFill>
                        <a:effectLst/>
                        <a:latin typeface="+mn-lt"/>
                      </a:endParaRPr>
                    </a:p>
                  </a:txBody>
                  <a:tcPr marL="7419" marR="7419" marT="7419" marB="0" anchor="ctr">
                    <a:lnL>
                      <a:noFill/>
                    </a:lnL>
                    <a:lnR>
                      <a:noFill/>
                    </a:lnR>
                    <a:lnT>
                      <a:noFill/>
                    </a:lnT>
                    <a:lnB>
                      <a:noFill/>
                    </a:lnB>
                    <a:solidFill>
                      <a:schemeClr val="accent2">
                        <a:lumMod val="20000"/>
                        <a:lumOff val="80000"/>
                      </a:schemeClr>
                    </a:solidFill>
                  </a:tcPr>
                </a:tc>
                <a:tc>
                  <a:txBody>
                    <a:bodyPr/>
                    <a:lstStyle/>
                    <a:p>
                      <a:pPr algn="ctr" fontAlgn="ctr"/>
                      <a:r>
                        <a:rPr lang="en-US" sz="1400" b="1" i="0" u="none" strike="noStrike" dirty="0">
                          <a:solidFill>
                            <a:srgbClr val="000000"/>
                          </a:solidFill>
                          <a:effectLst/>
                          <a:latin typeface="+mn-lt"/>
                        </a:rPr>
                        <a:t>1,799</a:t>
                      </a:r>
                    </a:p>
                  </a:txBody>
                  <a:tcPr marL="7419" marR="7419" marT="7419" marB="0" anchor="ctr">
                    <a:lnL>
                      <a:noFill/>
                    </a:lnL>
                    <a:lnR>
                      <a:noFill/>
                    </a:lnR>
                    <a:lnT>
                      <a:noFill/>
                    </a:lnT>
                    <a:lnB>
                      <a:noFill/>
                    </a:lnB>
                    <a:solidFill>
                      <a:schemeClr val="accent2">
                        <a:lumMod val="20000"/>
                        <a:lumOff val="80000"/>
                      </a:schemeClr>
                    </a:solidFill>
                  </a:tcPr>
                </a:tc>
                <a:tc>
                  <a:txBody>
                    <a:bodyPr/>
                    <a:lstStyle/>
                    <a:p>
                      <a:pPr algn="ctr" fontAlgn="t"/>
                      <a:r>
                        <a:rPr lang="en-US" sz="1400" b="1" i="0" u="none" strike="noStrike">
                          <a:solidFill>
                            <a:srgbClr val="000000"/>
                          </a:solidFill>
                          <a:effectLst/>
                          <a:latin typeface="+mn-lt"/>
                        </a:rPr>
                        <a:t>45%</a:t>
                      </a:r>
                    </a:p>
                  </a:txBody>
                  <a:tcPr marL="7419" marR="7419" marT="7419" marB="0">
                    <a:lnL>
                      <a:noFill/>
                    </a:lnL>
                    <a:lnR>
                      <a:noFill/>
                    </a:lnR>
                    <a:lnT>
                      <a:noFill/>
                    </a:lnT>
                    <a:lnB>
                      <a:noFill/>
                    </a:lnB>
                    <a:solidFill>
                      <a:schemeClr val="accent2">
                        <a:lumMod val="20000"/>
                        <a:lumOff val="80000"/>
                      </a:schemeClr>
                    </a:solidFill>
                  </a:tcPr>
                </a:tc>
                <a:tc>
                  <a:txBody>
                    <a:bodyPr/>
                    <a:lstStyle/>
                    <a:p>
                      <a:pPr algn="ctr" fontAlgn="t"/>
                      <a:r>
                        <a:rPr lang="en-US" sz="1400" b="1" i="0" u="none" strike="noStrike" dirty="0">
                          <a:solidFill>
                            <a:srgbClr val="000000"/>
                          </a:solidFill>
                          <a:effectLst/>
                          <a:latin typeface="+mn-lt"/>
                        </a:rPr>
                        <a:t>8%</a:t>
                      </a:r>
                    </a:p>
                  </a:txBody>
                  <a:tcPr marL="7419" marR="7419" marT="7419" marB="0">
                    <a:lnL>
                      <a:noFill/>
                    </a:lnL>
                    <a:lnR>
                      <a:noFill/>
                    </a:lnR>
                    <a:lnT>
                      <a:noFill/>
                    </a:lnT>
                    <a:lnB>
                      <a:noFill/>
                    </a:lnB>
                    <a:solidFill>
                      <a:schemeClr val="accent2">
                        <a:lumMod val="20000"/>
                        <a:lumOff val="80000"/>
                      </a:schemeClr>
                    </a:solidFill>
                  </a:tcPr>
                </a:tc>
                <a:tc>
                  <a:txBody>
                    <a:bodyPr/>
                    <a:lstStyle/>
                    <a:p>
                      <a:pPr algn="ctr" fontAlgn="t"/>
                      <a:r>
                        <a:rPr lang="en-US" sz="1400" b="1" i="0" u="none" strike="noStrike" dirty="0">
                          <a:solidFill>
                            <a:srgbClr val="000000"/>
                          </a:solidFill>
                          <a:effectLst/>
                          <a:latin typeface="+mn-lt"/>
                        </a:rPr>
                        <a:t>47%</a:t>
                      </a:r>
                    </a:p>
                  </a:txBody>
                  <a:tcPr marL="7419" marR="7419" marT="7419" marB="0">
                    <a:lnL>
                      <a:noFill/>
                    </a:lnL>
                    <a:lnR>
                      <a:noFill/>
                    </a:lnR>
                    <a:lnT>
                      <a:noFill/>
                    </a:lnT>
                    <a:lnB>
                      <a:noFill/>
                    </a:lnB>
                    <a:solidFill>
                      <a:schemeClr val="accent2">
                        <a:lumMod val="20000"/>
                        <a:lumOff val="8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2">
                        <a:lumMod val="20000"/>
                        <a:lumOff val="80000"/>
                      </a:schemeClr>
                    </a:solidFill>
                  </a:tcPr>
                </a:tc>
                <a:tc>
                  <a:txBody>
                    <a:bodyPr/>
                    <a:lstStyle/>
                    <a:p>
                      <a:pPr algn="ctr" fontAlgn="t"/>
                      <a:r>
                        <a:rPr lang="en-US" sz="1400" b="1" i="0" u="none" strike="noStrike" dirty="0">
                          <a:solidFill>
                            <a:srgbClr val="000000"/>
                          </a:solidFill>
                          <a:effectLst/>
                          <a:latin typeface="+mn-lt"/>
                        </a:rPr>
                        <a:t>0%</a:t>
                      </a:r>
                    </a:p>
                  </a:txBody>
                  <a:tcPr marL="7419" marR="7419" marT="7419" marB="0">
                    <a:lnL>
                      <a:noFill/>
                    </a:lnL>
                    <a:lnR>
                      <a:noFill/>
                    </a:lnR>
                    <a:lnT>
                      <a:noFill/>
                    </a:lnT>
                    <a:lnB>
                      <a:noFill/>
                    </a:lnB>
                    <a:solidFill>
                      <a:schemeClr val="accent2">
                        <a:lumMod val="20000"/>
                        <a:lumOff val="80000"/>
                      </a:schemeClr>
                    </a:solidFill>
                  </a:tcPr>
                </a:tc>
              </a:tr>
              <a:tr h="161192">
                <a:tc>
                  <a:txBody>
                    <a:bodyPr/>
                    <a:lstStyle/>
                    <a:p>
                      <a:pPr algn="l" fontAlgn="ctr"/>
                      <a:r>
                        <a:rPr lang="en-US" sz="1400" b="0" i="0" u="none" strike="noStrike" dirty="0" smtClean="0">
                          <a:solidFill>
                            <a:schemeClr val="tx1">
                              <a:lumMod val="50000"/>
                              <a:lumOff val="50000"/>
                            </a:schemeClr>
                          </a:solidFill>
                          <a:effectLst/>
                          <a:latin typeface="+mn-lt"/>
                        </a:rPr>
                        <a:t>Production</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2,180</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90%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4%</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5%</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r h="161192">
                <a:tc>
                  <a:txBody>
                    <a:bodyPr/>
                    <a:lstStyle/>
                    <a:p>
                      <a:pPr algn="l" fontAlgn="ctr"/>
                      <a:r>
                        <a:rPr lang="en-US" sz="1400" b="0" i="0" u="none" strike="noStrike" dirty="0">
                          <a:solidFill>
                            <a:schemeClr val="tx1">
                              <a:lumMod val="50000"/>
                              <a:lumOff val="50000"/>
                            </a:schemeClr>
                          </a:solidFill>
                          <a:effectLst/>
                          <a:latin typeface="+mn-lt"/>
                        </a:rPr>
                        <a:t>Transportation and material </a:t>
                      </a:r>
                      <a:r>
                        <a:rPr lang="en-US" sz="1400" b="0" i="0" u="none" strike="noStrike" dirty="0" smtClean="0">
                          <a:solidFill>
                            <a:schemeClr val="tx1">
                              <a:lumMod val="50000"/>
                              <a:lumOff val="50000"/>
                            </a:schemeClr>
                          </a:solidFill>
                          <a:effectLst/>
                          <a:latin typeface="+mn-lt"/>
                        </a:rPr>
                        <a:t>moving</a:t>
                      </a:r>
                      <a:endParaRPr lang="en-US" sz="1400" b="0" i="0" u="none" strike="noStrike" dirty="0">
                        <a:solidFill>
                          <a:schemeClr val="tx1">
                            <a:lumMod val="50000"/>
                            <a:lumOff val="50000"/>
                          </a:schemeClr>
                        </a:solidFill>
                        <a:effectLst/>
                        <a:latin typeface="+mn-lt"/>
                      </a:endParaRPr>
                    </a:p>
                  </a:txBody>
                  <a:tcPr marL="7419" marR="7419" marT="7419" marB="0" anchor="ctr">
                    <a:lnL>
                      <a:noFill/>
                    </a:lnL>
                    <a:lnR>
                      <a:noFill/>
                    </a:lnR>
                    <a:lnT>
                      <a:noFill/>
                    </a:lnT>
                    <a:lnB>
                      <a:noFill/>
                    </a:lnB>
                  </a:tcPr>
                </a:tc>
                <a:tc>
                  <a:txBody>
                    <a:bodyPr/>
                    <a:lstStyle/>
                    <a:p>
                      <a:pPr algn="ctr" fontAlgn="ctr"/>
                      <a:r>
                        <a:rPr lang="en-US" sz="1400" b="0" i="0" u="none" strike="noStrike">
                          <a:solidFill>
                            <a:schemeClr val="tx1">
                              <a:lumMod val="50000"/>
                              <a:lumOff val="50000"/>
                            </a:schemeClr>
                          </a:solidFill>
                          <a:effectLst/>
                          <a:latin typeface="+mn-lt"/>
                        </a:rPr>
                        <a:t>3,999</a:t>
                      </a:r>
                    </a:p>
                  </a:txBody>
                  <a:tcPr marL="7419" marR="7419" marT="7419" marB="0" anchor="ctr">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86%</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3%</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0%</a:t>
                      </a:r>
                    </a:p>
                  </a:txBody>
                  <a:tcPr marL="7419" marR="7419" marT="7419" marB="0">
                    <a:lnL>
                      <a:noFill/>
                    </a:lnL>
                    <a:lnR>
                      <a:noFill/>
                    </a:lnR>
                    <a:lnT>
                      <a:noFill/>
                    </a:lnT>
                    <a:lnB>
                      <a:noFill/>
                    </a:lnB>
                  </a:tcPr>
                </a:tc>
                <a:tc>
                  <a:txBody>
                    <a:bodyPr/>
                    <a:lstStyle/>
                    <a:p>
                      <a:pPr algn="ctr" fontAlgn="t"/>
                      <a:r>
                        <a:rPr lang="en-US" sz="1400" b="0" i="0" u="none" strike="noStrike">
                          <a:solidFill>
                            <a:schemeClr val="tx1">
                              <a:lumMod val="50000"/>
                              <a:lumOff val="50000"/>
                            </a:schemeClr>
                          </a:solidFill>
                          <a:effectLst/>
                          <a:latin typeface="+mn-lt"/>
                        </a:rPr>
                        <a:t>11%</a:t>
                      </a:r>
                    </a:p>
                  </a:txBody>
                  <a:tcPr marL="7419" marR="7419" marT="7419" marB="0">
                    <a:lnL>
                      <a:noFill/>
                    </a:lnL>
                    <a:lnR>
                      <a:noFill/>
                    </a:lnR>
                    <a:lnT>
                      <a:noFill/>
                    </a:lnT>
                    <a:lnB>
                      <a:noFill/>
                    </a:lnB>
                  </a:tcPr>
                </a:tc>
                <a:tc>
                  <a:txBody>
                    <a:bodyPr/>
                    <a:lstStyle/>
                    <a:p>
                      <a:pPr algn="ctr" fontAlgn="t"/>
                      <a:r>
                        <a:rPr lang="en-US" sz="1400" b="0" i="0" u="none" strike="noStrike" dirty="0">
                          <a:solidFill>
                            <a:schemeClr val="tx1">
                              <a:lumMod val="50000"/>
                              <a:lumOff val="50000"/>
                            </a:schemeClr>
                          </a:solidFill>
                          <a:effectLst/>
                          <a:latin typeface="+mn-lt"/>
                        </a:rPr>
                        <a:t>0%</a:t>
                      </a:r>
                    </a:p>
                  </a:txBody>
                  <a:tcPr marL="7419" marR="7419" marT="7419" marB="0">
                    <a:lnL>
                      <a:noFill/>
                    </a:lnL>
                    <a:lnR>
                      <a:noFill/>
                    </a:lnR>
                    <a:lnT>
                      <a:noFill/>
                    </a:lnT>
                    <a:lnB>
                      <a:noFill/>
                    </a:lnB>
                  </a:tcPr>
                </a:tc>
              </a:tr>
            </a:tbl>
          </a:graphicData>
        </a:graphic>
      </p:graphicFrame>
      <p:sp>
        <p:nvSpPr>
          <p:cNvPr id="14" name="Rectangle 13"/>
          <p:cNvSpPr/>
          <p:nvPr/>
        </p:nvSpPr>
        <p:spPr>
          <a:xfrm>
            <a:off x="228600" y="457200"/>
            <a:ext cx="381000" cy="32391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p>
        </p:txBody>
      </p:sp>
      <p:sp>
        <p:nvSpPr>
          <p:cNvPr id="15" name="TextBox 14"/>
          <p:cNvSpPr txBox="1"/>
          <p:nvPr/>
        </p:nvSpPr>
        <p:spPr>
          <a:xfrm>
            <a:off x="609600" y="438090"/>
            <a:ext cx="4933263" cy="400110"/>
          </a:xfrm>
          <a:prstGeom prst="rect">
            <a:avLst/>
          </a:prstGeom>
          <a:noFill/>
        </p:spPr>
        <p:txBody>
          <a:bodyPr wrap="square" rtlCol="0">
            <a:spAutoFit/>
          </a:bodyPr>
          <a:lstStyle/>
          <a:p>
            <a:r>
              <a:rPr lang="en-US" sz="2000" b="1" dirty="0" smtClean="0"/>
              <a:t>Closely related occupations</a:t>
            </a:r>
            <a:endParaRPr lang="en-US" sz="2000" b="1" dirty="0"/>
          </a:p>
        </p:txBody>
      </p:sp>
      <p:sp>
        <p:nvSpPr>
          <p:cNvPr id="16" name="Rectangle 15"/>
          <p:cNvSpPr/>
          <p:nvPr/>
        </p:nvSpPr>
        <p:spPr>
          <a:xfrm>
            <a:off x="228600" y="76200"/>
            <a:ext cx="381000" cy="30926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p>
        </p:txBody>
      </p:sp>
      <p:sp>
        <p:nvSpPr>
          <p:cNvPr id="17" name="TextBox 16"/>
          <p:cNvSpPr txBox="1"/>
          <p:nvPr/>
        </p:nvSpPr>
        <p:spPr>
          <a:xfrm>
            <a:off x="629337" y="0"/>
            <a:ext cx="7295463" cy="400110"/>
          </a:xfrm>
          <a:prstGeom prst="rect">
            <a:avLst/>
          </a:prstGeom>
          <a:noFill/>
        </p:spPr>
        <p:txBody>
          <a:bodyPr wrap="square" rtlCol="0">
            <a:spAutoFit/>
          </a:bodyPr>
          <a:lstStyle/>
          <a:p>
            <a:r>
              <a:rPr lang="en-US" sz="2000" b="1" dirty="0" smtClean="0"/>
              <a:t>Top five occupations being driven by new </a:t>
            </a:r>
            <a:r>
              <a:rPr lang="en-US" sz="2000" b="1" dirty="0"/>
              <a:t>j</a:t>
            </a:r>
            <a:r>
              <a:rPr lang="en-US" sz="2000" b="1" dirty="0" smtClean="0"/>
              <a:t>ob </a:t>
            </a:r>
            <a:r>
              <a:rPr lang="en-US" sz="2000" b="1" dirty="0"/>
              <a:t>g</a:t>
            </a:r>
            <a:r>
              <a:rPr lang="en-US" sz="2000" b="1" dirty="0" smtClean="0"/>
              <a:t>rowth</a:t>
            </a:r>
            <a:endParaRPr lang="en-US" sz="2000" b="1" dirty="0"/>
          </a:p>
        </p:txBody>
      </p:sp>
      <p:sp>
        <p:nvSpPr>
          <p:cNvPr id="18" name="Rectangle 17"/>
          <p:cNvSpPr/>
          <p:nvPr/>
        </p:nvSpPr>
        <p:spPr>
          <a:xfrm>
            <a:off x="4800600" y="457200"/>
            <a:ext cx="381000" cy="32391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p>
        </p:txBody>
      </p:sp>
      <p:sp>
        <p:nvSpPr>
          <p:cNvPr id="19" name="TextBox 18"/>
          <p:cNvSpPr txBox="1"/>
          <p:nvPr/>
        </p:nvSpPr>
        <p:spPr>
          <a:xfrm>
            <a:off x="5201337" y="438090"/>
            <a:ext cx="3409263" cy="400110"/>
          </a:xfrm>
          <a:prstGeom prst="rect">
            <a:avLst/>
          </a:prstGeom>
          <a:noFill/>
        </p:spPr>
        <p:txBody>
          <a:bodyPr wrap="square" rtlCol="0">
            <a:spAutoFit/>
          </a:bodyPr>
          <a:lstStyle/>
          <a:p>
            <a:r>
              <a:rPr lang="en-US" sz="2000" b="1" dirty="0" smtClean="0"/>
              <a:t>Other candidate occupations </a:t>
            </a:r>
            <a:endParaRPr lang="en-US" sz="2000" b="1" dirty="0"/>
          </a:p>
        </p:txBody>
      </p:sp>
      <p:sp>
        <p:nvSpPr>
          <p:cNvPr id="9" name="Rectangle 8"/>
          <p:cNvSpPr/>
          <p:nvPr/>
        </p:nvSpPr>
        <p:spPr>
          <a:xfrm>
            <a:off x="4991100" y="457200"/>
            <a:ext cx="190500" cy="32391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p>
        </p:txBody>
      </p:sp>
      <p:sp>
        <p:nvSpPr>
          <p:cNvPr id="10" name="TextBox 9"/>
          <p:cNvSpPr txBox="1"/>
          <p:nvPr/>
        </p:nvSpPr>
        <p:spPr>
          <a:xfrm>
            <a:off x="0" y="6629400"/>
            <a:ext cx="9144000" cy="246221"/>
          </a:xfrm>
          <a:prstGeom prst="rect">
            <a:avLst/>
          </a:prstGeom>
          <a:noFill/>
        </p:spPr>
        <p:txBody>
          <a:bodyPr wrap="square" rtlCol="0">
            <a:spAutoFit/>
          </a:bodyPr>
          <a:lstStyle/>
          <a:p>
            <a:r>
              <a:rPr lang="en-US" sz="1000" dirty="0" smtClean="0">
                <a:solidFill>
                  <a:schemeClr val="tx1">
                    <a:lumMod val="50000"/>
                    <a:lumOff val="50000"/>
                  </a:schemeClr>
                </a:solidFill>
              </a:rPr>
              <a:t>* Projected openings reflects the removal of the architectural occupations from the segment </a:t>
            </a:r>
            <a:endParaRPr lang="en-US" sz="1000" dirty="0">
              <a:solidFill>
                <a:schemeClr val="tx1">
                  <a:lumMod val="50000"/>
                  <a:lumOff val="50000"/>
                </a:schemeClr>
              </a:solidFill>
            </a:endParaRPr>
          </a:p>
        </p:txBody>
      </p:sp>
    </p:spTree>
    <p:extLst>
      <p:ext uri="{BB962C8B-B14F-4D97-AF65-F5344CB8AC3E}">
        <p14:creationId xmlns:p14="http://schemas.microsoft.com/office/powerpoint/2010/main" val="10463534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184737"/>
            <a:ext cx="9144000" cy="1015663"/>
          </a:xfrm>
          <a:prstGeom prst="rect">
            <a:avLst/>
          </a:prstGeom>
          <a:noFill/>
        </p:spPr>
        <p:txBody>
          <a:bodyPr wrap="square" rtlCol="0">
            <a:spAutoFit/>
          </a:bodyPr>
          <a:lstStyle/>
          <a:p>
            <a:pPr algn="ctr"/>
            <a:r>
              <a:rPr lang="en-US" sz="6000" dirty="0" smtClean="0"/>
              <a:t>Thoughts?</a:t>
            </a:r>
            <a:endParaRPr lang="en-US" sz="6000" dirty="0"/>
          </a:p>
        </p:txBody>
      </p:sp>
    </p:spTree>
    <p:extLst>
      <p:ext uri="{BB962C8B-B14F-4D97-AF65-F5344CB8AC3E}">
        <p14:creationId xmlns:p14="http://schemas.microsoft.com/office/powerpoint/2010/main" val="25297381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1015663"/>
          </a:xfrm>
          <a:prstGeom prst="rect">
            <a:avLst/>
          </a:prstGeom>
          <a:noFill/>
        </p:spPr>
        <p:txBody>
          <a:bodyPr wrap="square" rtlCol="0">
            <a:spAutoFit/>
          </a:bodyPr>
          <a:lstStyle/>
          <a:p>
            <a:pPr algn="ctr"/>
            <a:r>
              <a:rPr lang="en-US" sz="6000" dirty="0" smtClean="0"/>
              <a:t>APPENDIX</a:t>
            </a:r>
          </a:p>
        </p:txBody>
      </p:sp>
    </p:spTree>
    <p:extLst>
      <p:ext uri="{BB962C8B-B14F-4D97-AF65-F5344CB8AC3E}">
        <p14:creationId xmlns:p14="http://schemas.microsoft.com/office/powerpoint/2010/main" val="34657546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5800"/>
            <a:ext cx="9144000" cy="5016758"/>
          </a:xfrm>
          <a:prstGeom prst="rect">
            <a:avLst/>
          </a:prstGeom>
          <a:noFill/>
        </p:spPr>
        <p:txBody>
          <a:bodyPr wrap="square" rtlCol="0">
            <a:spAutoFit/>
          </a:bodyPr>
          <a:lstStyle/>
          <a:p>
            <a:pPr algn="ctr"/>
            <a:r>
              <a:rPr lang="en-US" sz="6000" dirty="0" smtClean="0"/>
              <a:t>A detailed listing of occupations within each Cluster</a:t>
            </a:r>
          </a:p>
          <a:p>
            <a:pPr algn="ctr"/>
            <a:endParaRPr lang="en-US" sz="6000" dirty="0"/>
          </a:p>
          <a:p>
            <a:pPr algn="ctr"/>
            <a:r>
              <a:rPr lang="en-US" sz="4000" dirty="0" smtClean="0"/>
              <a:t>(Lists limited to occupations employing at least 100 workers in San Mateo County)</a:t>
            </a:r>
            <a:endParaRPr lang="en-US" sz="4000" dirty="0"/>
          </a:p>
        </p:txBody>
      </p:sp>
    </p:spTree>
    <p:extLst>
      <p:ext uri="{BB962C8B-B14F-4D97-AF65-F5344CB8AC3E}">
        <p14:creationId xmlns:p14="http://schemas.microsoft.com/office/powerpoint/2010/main" val="40755303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4825"/>
            <a:ext cx="9144000" cy="584775"/>
          </a:xfrm>
          <a:prstGeom prst="rect">
            <a:avLst/>
          </a:prstGeom>
          <a:noFill/>
        </p:spPr>
        <p:txBody>
          <a:bodyPr wrap="square" rtlCol="0">
            <a:spAutoFit/>
          </a:bodyPr>
          <a:lstStyle/>
          <a:p>
            <a:pPr algn="ctr"/>
            <a:r>
              <a:rPr lang="en-US" sz="3200" b="1" dirty="0" smtClean="0">
                <a:solidFill>
                  <a:srgbClr val="134114"/>
                </a:solidFill>
              </a:rPr>
              <a:t>1.  Life</a:t>
            </a:r>
            <a:r>
              <a:rPr lang="en-US" sz="3200" b="1" dirty="0">
                <a:solidFill>
                  <a:srgbClr val="134114"/>
                </a:solidFill>
              </a:rPr>
              <a:t>, physical &amp; social science</a:t>
            </a:r>
            <a:endParaRPr lang="en-US" sz="3200" dirty="0"/>
          </a:p>
        </p:txBody>
      </p:sp>
      <p:graphicFrame>
        <p:nvGraphicFramePr>
          <p:cNvPr id="3" name="Table 2"/>
          <p:cNvGraphicFramePr>
            <a:graphicFrameLocks noGrp="1"/>
          </p:cNvGraphicFramePr>
          <p:nvPr>
            <p:extLst>
              <p:ext uri="{D42A27DB-BD31-4B8C-83A1-F6EECF244321}">
                <p14:modId xmlns:p14="http://schemas.microsoft.com/office/powerpoint/2010/main" val="2207640865"/>
              </p:ext>
            </p:extLst>
          </p:nvPr>
        </p:nvGraphicFramePr>
        <p:xfrm>
          <a:off x="381000" y="1166813"/>
          <a:ext cx="8229600" cy="5241660"/>
        </p:xfrm>
        <a:graphic>
          <a:graphicData uri="http://schemas.openxmlformats.org/drawingml/2006/table">
            <a:tbl>
              <a:tblPr>
                <a:tableStyleId>{5C22544A-7EE6-4342-B048-85BDC9FD1C3A}</a:tableStyleId>
              </a:tblPr>
              <a:tblGrid>
                <a:gridCol w="6772512"/>
                <a:gridCol w="1457088"/>
              </a:tblGrid>
              <a:tr h="102863">
                <a:tc>
                  <a:txBody>
                    <a:bodyPr/>
                    <a:lstStyle/>
                    <a:p>
                      <a:pPr algn="l" fontAlgn="ctr"/>
                      <a:r>
                        <a:rPr lang="en-US" sz="1600" b="1" i="0" u="none" strike="noStrike" dirty="0" smtClean="0">
                          <a:solidFill>
                            <a:schemeClr val="bg1">
                              <a:lumMod val="95000"/>
                            </a:schemeClr>
                          </a:solidFill>
                          <a:effectLst/>
                          <a:latin typeface="Arial"/>
                        </a:rPr>
                        <a:t>Occupation Title</a:t>
                      </a:r>
                      <a:endParaRPr lang="en-US" sz="1600" b="1" i="0" u="none" strike="noStrike" dirty="0">
                        <a:solidFill>
                          <a:schemeClr val="bg1">
                            <a:lumMod val="95000"/>
                          </a:schemeClr>
                        </a:solidFill>
                        <a:effectLst/>
                        <a:latin typeface="Arial"/>
                      </a:endParaRPr>
                    </a:p>
                  </a:txBody>
                  <a:tcPr marL="6051" marR="6051" marT="6051" marB="0" anchor="ctr">
                    <a:solidFill>
                      <a:srgbClr val="134114"/>
                    </a:solidFill>
                  </a:tcPr>
                </a:tc>
                <a:tc>
                  <a:txBody>
                    <a:bodyPr/>
                    <a:lstStyle/>
                    <a:p>
                      <a:pPr algn="ctr" fontAlgn="ctr"/>
                      <a:r>
                        <a:rPr lang="en-US" sz="1600" b="1" i="0" u="none" strike="noStrike" baseline="0" dirty="0" smtClean="0">
                          <a:solidFill>
                            <a:schemeClr val="bg1">
                              <a:lumMod val="95000"/>
                            </a:schemeClr>
                          </a:solidFill>
                          <a:effectLst/>
                          <a:latin typeface="Arial"/>
                        </a:rPr>
                        <a:t> 2012 Employment</a:t>
                      </a:r>
                      <a:endParaRPr lang="en-US" sz="1600" b="1" i="0" u="none" strike="noStrike" dirty="0">
                        <a:solidFill>
                          <a:schemeClr val="bg1">
                            <a:lumMod val="95000"/>
                          </a:schemeClr>
                        </a:solidFill>
                        <a:effectLst/>
                        <a:latin typeface="Arial"/>
                      </a:endParaRPr>
                    </a:p>
                  </a:txBody>
                  <a:tcPr marL="6051" marR="6051" marT="6051" marB="0" anchor="ctr">
                    <a:solidFill>
                      <a:srgbClr val="134114"/>
                    </a:solidFill>
                  </a:tcPr>
                </a:tc>
              </a:tr>
              <a:tr h="102863">
                <a:tc>
                  <a:txBody>
                    <a:bodyPr/>
                    <a:lstStyle/>
                    <a:p>
                      <a:pPr algn="l" fontAlgn="ctr"/>
                      <a:r>
                        <a:rPr lang="en-US" sz="1600" u="none" strike="noStrike" dirty="0">
                          <a:effectLst/>
                        </a:rPr>
                        <a:t>               Medical scientists, except epidemiologists</a:t>
                      </a:r>
                      <a:endParaRPr lang="en-US" sz="1600" b="0" i="0" u="none" strike="noStrike" dirty="0">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dirty="0">
                          <a:effectLst/>
                        </a:rPr>
                        <a:t>2,824</a:t>
                      </a:r>
                      <a:endParaRPr lang="en-US" sz="1600" b="0" i="0" u="none" strike="noStrike" dirty="0">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Market research analysts</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2,280</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Clinical, counseling, and school psychologists</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1,138</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Chemists</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822</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Biochemists and biophysicists</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782</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Biological technicians</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694</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Chemical technicians</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508</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dirty="0">
                          <a:effectLst/>
                        </a:rPr>
                        <a:t>               Environmental scientists and specialists, including health</a:t>
                      </a:r>
                      <a:endParaRPr lang="en-US" sz="1600" b="0" i="0" u="none" strike="noStrike" dirty="0">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287</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Physicists</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268</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Microbiologists</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259</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Life, physical, and social science technicians, all other</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194</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Physical scientists, all other</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190</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Survey researchers</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181</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Urban and regional planners</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170</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Biological scientists, all other</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169</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Life scientists, all other</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148</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Psychologists, all other</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145</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a:effectLst/>
                        </a:rPr>
                        <a:t>               Environmental science and protection technicians, including health</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a:effectLst/>
                        </a:rPr>
                        <a:t>123</a:t>
                      </a:r>
                      <a:endParaRPr lang="en-US" sz="1600" b="0" i="0" u="none" strike="noStrike">
                        <a:solidFill>
                          <a:srgbClr val="000000"/>
                        </a:solidFill>
                        <a:effectLst/>
                        <a:latin typeface="Arial"/>
                      </a:endParaRPr>
                    </a:p>
                  </a:txBody>
                  <a:tcPr marL="6051" marR="6051" marT="6051" marB="0" anchor="ctr">
                    <a:solidFill>
                      <a:schemeClr val="accent3">
                        <a:lumMod val="20000"/>
                        <a:lumOff val="80000"/>
                      </a:schemeClr>
                    </a:solidFill>
                  </a:tcPr>
                </a:tc>
              </a:tr>
              <a:tr h="102863">
                <a:tc>
                  <a:txBody>
                    <a:bodyPr/>
                    <a:lstStyle/>
                    <a:p>
                      <a:pPr algn="l" fontAlgn="ctr"/>
                      <a:r>
                        <a:rPr lang="en-US" sz="1600" u="none" strike="noStrike" dirty="0">
                          <a:effectLst/>
                        </a:rPr>
                        <a:t>               Geoscientists, except hydrologists and geographers</a:t>
                      </a:r>
                      <a:endParaRPr lang="en-US" sz="1600" b="0" i="0" u="none" strike="noStrike" dirty="0">
                        <a:solidFill>
                          <a:srgbClr val="000000"/>
                        </a:solidFill>
                        <a:effectLst/>
                        <a:latin typeface="Arial"/>
                      </a:endParaRPr>
                    </a:p>
                  </a:txBody>
                  <a:tcPr marL="6051" marR="6051" marT="6051" marB="0" anchor="ctr">
                    <a:solidFill>
                      <a:schemeClr val="accent3">
                        <a:lumMod val="20000"/>
                        <a:lumOff val="80000"/>
                      </a:schemeClr>
                    </a:solidFill>
                  </a:tcPr>
                </a:tc>
                <a:tc>
                  <a:txBody>
                    <a:bodyPr/>
                    <a:lstStyle/>
                    <a:p>
                      <a:pPr algn="ctr" fontAlgn="ctr"/>
                      <a:r>
                        <a:rPr lang="en-US" sz="1600" u="none" strike="noStrike" dirty="0">
                          <a:effectLst/>
                        </a:rPr>
                        <a:t>109</a:t>
                      </a:r>
                      <a:endParaRPr lang="en-US" sz="1600" b="0" i="0" u="none" strike="noStrike" dirty="0">
                        <a:solidFill>
                          <a:srgbClr val="000000"/>
                        </a:solidFill>
                        <a:effectLst/>
                        <a:latin typeface="Arial"/>
                      </a:endParaRPr>
                    </a:p>
                  </a:txBody>
                  <a:tcPr marL="6051" marR="6051" marT="6051" marB="0" anchor="ctr">
                    <a:solidFill>
                      <a:schemeClr val="accent3">
                        <a:lumMod val="20000"/>
                        <a:lumOff val="80000"/>
                      </a:schemeClr>
                    </a:solidFill>
                  </a:tcPr>
                </a:tc>
              </a:tr>
            </a:tbl>
          </a:graphicData>
        </a:graphic>
      </p:graphicFrame>
    </p:spTree>
    <p:extLst>
      <p:ext uri="{BB962C8B-B14F-4D97-AF65-F5344CB8AC3E}">
        <p14:creationId xmlns:p14="http://schemas.microsoft.com/office/powerpoint/2010/main" val="32351106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375"/>
            <a:ext cx="9144000" cy="584775"/>
          </a:xfrm>
          <a:prstGeom prst="rect">
            <a:avLst/>
          </a:prstGeom>
          <a:noFill/>
        </p:spPr>
        <p:txBody>
          <a:bodyPr wrap="square" rtlCol="0">
            <a:spAutoFit/>
          </a:bodyPr>
          <a:lstStyle/>
          <a:p>
            <a:pPr algn="ctr"/>
            <a:r>
              <a:rPr lang="en-US" sz="3200" b="1" dirty="0">
                <a:solidFill>
                  <a:schemeClr val="accent5">
                    <a:lumMod val="50000"/>
                  </a:schemeClr>
                </a:solidFill>
              </a:rPr>
              <a:t>2. </a:t>
            </a:r>
            <a:r>
              <a:rPr lang="en-US" sz="3200" b="1" dirty="0" smtClean="0">
                <a:solidFill>
                  <a:schemeClr val="accent5">
                    <a:lumMod val="50000"/>
                  </a:schemeClr>
                </a:solidFill>
              </a:rPr>
              <a:t>Healthcare</a:t>
            </a:r>
            <a:r>
              <a:rPr lang="en-US" sz="3200" b="1" dirty="0">
                <a:solidFill>
                  <a:schemeClr val="accent5">
                    <a:lumMod val="50000"/>
                  </a:schemeClr>
                </a:solidFill>
              </a:rPr>
              <a:t> </a:t>
            </a:r>
            <a:r>
              <a:rPr lang="en-US" sz="3200" b="1" dirty="0" smtClean="0">
                <a:solidFill>
                  <a:schemeClr val="accent5">
                    <a:lumMod val="50000"/>
                  </a:schemeClr>
                </a:solidFill>
              </a:rPr>
              <a:t> </a:t>
            </a:r>
            <a:r>
              <a:rPr lang="en-US" sz="2800" b="1" i="1" dirty="0" smtClean="0">
                <a:solidFill>
                  <a:schemeClr val="accent5">
                    <a:lumMod val="50000"/>
                  </a:schemeClr>
                </a:solidFill>
              </a:rPr>
              <a:t>(part a)</a:t>
            </a:r>
            <a:endParaRPr lang="en-US" sz="2800" b="1" i="1" dirty="0">
              <a:solidFill>
                <a:schemeClr val="accent5">
                  <a:lumMod val="50000"/>
                </a:schemeClr>
              </a:solidFill>
            </a:endParaRPr>
          </a:p>
        </p:txBody>
      </p:sp>
      <p:sp>
        <p:nvSpPr>
          <p:cNvPr id="5" name="TextBox 4"/>
          <p:cNvSpPr txBox="1"/>
          <p:nvPr/>
        </p:nvSpPr>
        <p:spPr>
          <a:xfrm rot="16200000">
            <a:off x="-1990756" y="3571844"/>
            <a:ext cx="4800601" cy="400110"/>
          </a:xfrm>
          <a:prstGeom prst="rect">
            <a:avLst/>
          </a:prstGeom>
          <a:noFill/>
        </p:spPr>
        <p:txBody>
          <a:bodyPr wrap="square" rtlCol="0">
            <a:spAutoFit/>
          </a:bodyPr>
          <a:lstStyle/>
          <a:p>
            <a:pPr algn="ctr"/>
            <a:r>
              <a:rPr lang="en-US" sz="2000" dirty="0" smtClean="0"/>
              <a:t>Practitioners &amp; Technical Occupations</a:t>
            </a:r>
            <a:endParaRPr lang="en-US" sz="2000" dirty="0"/>
          </a:p>
        </p:txBody>
      </p:sp>
      <p:graphicFrame>
        <p:nvGraphicFramePr>
          <p:cNvPr id="8" name="Table 7"/>
          <p:cNvGraphicFramePr>
            <a:graphicFrameLocks noGrp="1"/>
          </p:cNvGraphicFramePr>
          <p:nvPr>
            <p:extLst>
              <p:ext uri="{D42A27DB-BD31-4B8C-83A1-F6EECF244321}">
                <p14:modId xmlns:p14="http://schemas.microsoft.com/office/powerpoint/2010/main" val="1323560201"/>
              </p:ext>
            </p:extLst>
          </p:nvPr>
        </p:nvGraphicFramePr>
        <p:xfrm>
          <a:off x="1295400" y="685800"/>
          <a:ext cx="6629400" cy="5804076"/>
        </p:xfrm>
        <a:graphic>
          <a:graphicData uri="http://schemas.openxmlformats.org/drawingml/2006/table">
            <a:tbl>
              <a:tblPr>
                <a:tableStyleId>{5C22544A-7EE6-4342-B048-85BDC9FD1C3A}</a:tableStyleId>
              </a:tblPr>
              <a:tblGrid>
                <a:gridCol w="5455634"/>
                <a:gridCol w="1173766"/>
              </a:tblGrid>
              <a:tr h="161642">
                <a:tc>
                  <a:txBody>
                    <a:bodyPr/>
                    <a:lstStyle/>
                    <a:p>
                      <a:pPr algn="l" fontAlgn="ctr"/>
                      <a:r>
                        <a:rPr lang="en-US" sz="1300" b="1" i="0" u="none" strike="noStrike" dirty="0" smtClean="0">
                          <a:solidFill>
                            <a:schemeClr val="bg1">
                              <a:lumMod val="95000"/>
                            </a:schemeClr>
                          </a:solidFill>
                          <a:effectLst/>
                          <a:latin typeface="Arial"/>
                        </a:rPr>
                        <a:t>Occupation Title</a:t>
                      </a:r>
                      <a:endParaRPr lang="en-US" sz="1300" b="1" i="0" u="none" strike="noStrike" dirty="0">
                        <a:solidFill>
                          <a:schemeClr val="bg1">
                            <a:lumMod val="95000"/>
                          </a:schemeClr>
                        </a:solidFill>
                        <a:effectLst/>
                        <a:latin typeface="Arial"/>
                      </a:endParaRPr>
                    </a:p>
                  </a:txBody>
                  <a:tcPr marL="9508" marR="9508" marT="9508" marB="0" anchor="ctr">
                    <a:solidFill>
                      <a:schemeClr val="accent5">
                        <a:lumMod val="50000"/>
                      </a:schemeClr>
                    </a:solidFill>
                  </a:tcPr>
                </a:tc>
                <a:tc>
                  <a:txBody>
                    <a:bodyPr/>
                    <a:lstStyle/>
                    <a:p>
                      <a:pPr algn="ctr" fontAlgn="ctr"/>
                      <a:r>
                        <a:rPr lang="en-US" sz="1300" b="1" i="0" u="none" strike="noStrike" dirty="0" smtClean="0">
                          <a:solidFill>
                            <a:schemeClr val="bg1">
                              <a:lumMod val="95000"/>
                            </a:schemeClr>
                          </a:solidFill>
                          <a:effectLst/>
                          <a:latin typeface="Arial"/>
                        </a:rPr>
                        <a:t>2012 Employment</a:t>
                      </a:r>
                      <a:endParaRPr lang="en-US" sz="1300" b="1" i="0" u="none" strike="noStrike" dirty="0">
                        <a:solidFill>
                          <a:schemeClr val="bg1">
                            <a:lumMod val="95000"/>
                          </a:schemeClr>
                        </a:solidFill>
                        <a:effectLst/>
                        <a:latin typeface="Arial"/>
                      </a:endParaRPr>
                    </a:p>
                  </a:txBody>
                  <a:tcPr marL="9508" marR="9508" marT="9508" marB="0" anchor="ctr">
                    <a:solidFill>
                      <a:schemeClr val="accent5">
                        <a:lumMod val="50000"/>
                      </a:schemeClr>
                    </a:solidFill>
                  </a:tcPr>
                </a:tc>
              </a:tr>
              <a:tr h="161642">
                <a:tc>
                  <a:txBody>
                    <a:bodyPr/>
                    <a:lstStyle/>
                    <a:p>
                      <a:pPr algn="l" fontAlgn="ctr"/>
                      <a:r>
                        <a:rPr lang="en-US" sz="1300" u="none" strike="noStrike" dirty="0">
                          <a:effectLst/>
                        </a:rPr>
                        <a:t>               Registered nurses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dirty="0">
                          <a:effectLst/>
                        </a:rPr>
                        <a:t>4,782</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Physicians and surgeons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2,214</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Licensed practical and licensed vocational nurses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1,139</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Pharmacy technicians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533</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Dental hygienists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487</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Pharmacists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444</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Dentists, general</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443</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Medical and clinical laboratory technicians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441</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Physical therapists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376</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Radiologic technologists and technicians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340</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Speech-language pathologists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dirty="0">
                          <a:effectLst/>
                        </a:rPr>
                        <a:t>334</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Health diagnosing and treating practitioners</a:t>
                      </a:r>
                      <a:r>
                        <a:rPr lang="en-US" sz="1300" u="none" strike="noStrike" dirty="0" smtClean="0">
                          <a:effectLst/>
                        </a:rPr>
                        <a:t>,</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312</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Medical and clinical laboratory technologists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278</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Surgical technologists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277</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Veterinary technologists and technicians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257</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Therapists, all other</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dirty="0">
                          <a:effectLst/>
                        </a:rPr>
                        <a:t>255</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Medical records and health information technicians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244</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Emergency medical technicians and paramedics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232</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Dietitians and nutritionists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190</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Chiropractors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186</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Occupational therapists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172</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Veterinarians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a:effectLst/>
                        </a:rPr>
                        <a:t>163</a:t>
                      </a:r>
                      <a:endParaRPr lang="en-US" sz="1300" b="0" i="0" u="none" strike="noStrike">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Respiratory therapists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dirty="0">
                          <a:effectLst/>
                        </a:rPr>
                        <a:t>148</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Physician assistants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dirty="0">
                          <a:effectLst/>
                        </a:rPr>
                        <a:t>135</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Diagnostic medical sonographers</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dirty="0">
                          <a:effectLst/>
                        </a:rPr>
                        <a:t>115</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r>
              <a:tr h="161642">
                <a:tc>
                  <a:txBody>
                    <a:bodyPr/>
                    <a:lstStyle/>
                    <a:p>
                      <a:pPr algn="l" fontAlgn="ctr"/>
                      <a:r>
                        <a:rPr lang="en-US" sz="1300" u="none" strike="noStrike" dirty="0">
                          <a:effectLst/>
                        </a:rPr>
                        <a:t>               Opticians, dispensing</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c>
                  <a:txBody>
                    <a:bodyPr/>
                    <a:lstStyle/>
                    <a:p>
                      <a:pPr algn="ctr" fontAlgn="ctr"/>
                      <a:r>
                        <a:rPr lang="en-US" sz="1300" u="none" strike="noStrike" dirty="0">
                          <a:effectLst/>
                        </a:rPr>
                        <a:t>111</a:t>
                      </a:r>
                      <a:endParaRPr lang="en-US" sz="1300" b="0" i="0" u="none" strike="noStrike" dirty="0">
                        <a:solidFill>
                          <a:srgbClr val="000000"/>
                        </a:solidFill>
                        <a:effectLst/>
                        <a:latin typeface="Arial"/>
                      </a:endParaRPr>
                    </a:p>
                  </a:txBody>
                  <a:tcPr marL="9508" marR="9508" marT="9508" marB="0" anchor="ctr">
                    <a:solidFill>
                      <a:schemeClr val="accent5">
                        <a:lumMod val="20000"/>
                        <a:lumOff val="80000"/>
                      </a:schemeClr>
                    </a:solidFill>
                  </a:tcPr>
                </a:tc>
              </a:tr>
            </a:tbl>
          </a:graphicData>
        </a:graphic>
      </p:graphicFrame>
    </p:spTree>
    <p:extLst>
      <p:ext uri="{BB962C8B-B14F-4D97-AF65-F5344CB8AC3E}">
        <p14:creationId xmlns:p14="http://schemas.microsoft.com/office/powerpoint/2010/main" val="36595609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375"/>
            <a:ext cx="9144000" cy="584775"/>
          </a:xfrm>
          <a:prstGeom prst="rect">
            <a:avLst/>
          </a:prstGeom>
          <a:noFill/>
        </p:spPr>
        <p:txBody>
          <a:bodyPr wrap="square" rtlCol="0">
            <a:spAutoFit/>
          </a:bodyPr>
          <a:lstStyle/>
          <a:p>
            <a:pPr algn="ctr"/>
            <a:r>
              <a:rPr lang="en-US" sz="3200" b="1" dirty="0">
                <a:solidFill>
                  <a:schemeClr val="accent5">
                    <a:lumMod val="50000"/>
                  </a:schemeClr>
                </a:solidFill>
              </a:rPr>
              <a:t>2. </a:t>
            </a:r>
            <a:r>
              <a:rPr lang="en-US" sz="3200" b="1" dirty="0" smtClean="0">
                <a:solidFill>
                  <a:schemeClr val="accent5">
                    <a:lumMod val="50000"/>
                  </a:schemeClr>
                </a:solidFill>
              </a:rPr>
              <a:t>Healthcare</a:t>
            </a:r>
            <a:r>
              <a:rPr lang="en-US" sz="3200" b="1" dirty="0">
                <a:solidFill>
                  <a:schemeClr val="accent5">
                    <a:lumMod val="50000"/>
                  </a:schemeClr>
                </a:solidFill>
              </a:rPr>
              <a:t> </a:t>
            </a:r>
            <a:r>
              <a:rPr lang="en-US" sz="3200" b="1" dirty="0" smtClean="0">
                <a:solidFill>
                  <a:schemeClr val="accent5">
                    <a:lumMod val="50000"/>
                  </a:schemeClr>
                </a:solidFill>
              </a:rPr>
              <a:t> </a:t>
            </a:r>
            <a:r>
              <a:rPr lang="en-US" sz="2800" b="1" i="1" dirty="0" smtClean="0">
                <a:solidFill>
                  <a:schemeClr val="accent5">
                    <a:lumMod val="50000"/>
                  </a:schemeClr>
                </a:solidFill>
              </a:rPr>
              <a:t>(part b)</a:t>
            </a:r>
            <a:endParaRPr lang="en-US" sz="2800" b="1" i="1" dirty="0">
              <a:solidFill>
                <a:schemeClr val="accent5">
                  <a:lumMod val="50000"/>
                </a:schemeClr>
              </a:solidFill>
            </a:endParaRPr>
          </a:p>
        </p:txBody>
      </p:sp>
      <p:sp>
        <p:nvSpPr>
          <p:cNvPr id="5" name="TextBox 4"/>
          <p:cNvSpPr txBox="1"/>
          <p:nvPr/>
        </p:nvSpPr>
        <p:spPr>
          <a:xfrm rot="16200000">
            <a:off x="-1914556" y="2581244"/>
            <a:ext cx="4800601" cy="400110"/>
          </a:xfrm>
          <a:prstGeom prst="rect">
            <a:avLst/>
          </a:prstGeom>
          <a:noFill/>
        </p:spPr>
        <p:txBody>
          <a:bodyPr wrap="square" rtlCol="0">
            <a:spAutoFit/>
          </a:bodyPr>
          <a:lstStyle/>
          <a:p>
            <a:pPr algn="ctr"/>
            <a:r>
              <a:rPr lang="en-US" sz="2000" dirty="0" smtClean="0"/>
              <a:t>Support  Occupations</a:t>
            </a:r>
            <a:endParaRPr lang="en-US" sz="2000" dirty="0"/>
          </a:p>
        </p:txBody>
      </p:sp>
      <p:graphicFrame>
        <p:nvGraphicFramePr>
          <p:cNvPr id="3" name="Table 2"/>
          <p:cNvGraphicFramePr>
            <a:graphicFrameLocks noGrp="1"/>
          </p:cNvGraphicFramePr>
          <p:nvPr>
            <p:extLst>
              <p:ext uri="{D42A27DB-BD31-4B8C-83A1-F6EECF244321}">
                <p14:modId xmlns:p14="http://schemas.microsoft.com/office/powerpoint/2010/main" val="3076185767"/>
              </p:ext>
            </p:extLst>
          </p:nvPr>
        </p:nvGraphicFramePr>
        <p:xfrm>
          <a:off x="990600" y="1447800"/>
          <a:ext cx="7467600" cy="2665095"/>
        </p:xfrm>
        <a:graphic>
          <a:graphicData uri="http://schemas.openxmlformats.org/drawingml/2006/table">
            <a:tbl>
              <a:tblPr>
                <a:tableStyleId>{5C22544A-7EE6-4342-B048-85BDC9FD1C3A}</a:tableStyleId>
              </a:tblPr>
              <a:tblGrid>
                <a:gridCol w="6145427"/>
                <a:gridCol w="1322173"/>
              </a:tblGrid>
              <a:tr h="161925">
                <a:tc>
                  <a:txBody>
                    <a:bodyPr/>
                    <a:lstStyle/>
                    <a:p>
                      <a:pPr algn="l" fontAlgn="ctr"/>
                      <a:r>
                        <a:rPr lang="en-US" sz="1400" b="1" i="0" u="none" strike="noStrike" dirty="0" smtClean="0">
                          <a:solidFill>
                            <a:schemeClr val="bg1">
                              <a:lumMod val="95000"/>
                            </a:schemeClr>
                          </a:solidFill>
                          <a:effectLst/>
                          <a:latin typeface="Arial"/>
                        </a:rPr>
                        <a:t>Occupation Titles</a:t>
                      </a:r>
                      <a:endParaRPr lang="en-US" sz="1400" b="1" i="0" u="none" strike="noStrike" dirty="0">
                        <a:solidFill>
                          <a:schemeClr val="bg1">
                            <a:lumMod val="95000"/>
                          </a:schemeClr>
                        </a:solidFill>
                        <a:effectLst/>
                        <a:latin typeface="Arial"/>
                      </a:endParaRPr>
                    </a:p>
                  </a:txBody>
                  <a:tcPr marL="9525" marR="9525" marT="9525" marB="0" anchor="ctr">
                    <a:solidFill>
                      <a:schemeClr val="accent5">
                        <a:lumMod val="50000"/>
                      </a:schemeClr>
                    </a:solidFill>
                  </a:tcPr>
                </a:tc>
                <a:tc>
                  <a:txBody>
                    <a:bodyPr/>
                    <a:lstStyle/>
                    <a:p>
                      <a:pPr algn="ctr" fontAlgn="ctr"/>
                      <a:r>
                        <a:rPr lang="en-US" sz="1400" b="1" i="0" u="none" strike="noStrike" dirty="0" smtClean="0">
                          <a:solidFill>
                            <a:schemeClr val="bg1">
                              <a:lumMod val="95000"/>
                            </a:schemeClr>
                          </a:solidFill>
                          <a:effectLst/>
                          <a:latin typeface="Arial"/>
                        </a:rPr>
                        <a:t>2012 Employment</a:t>
                      </a:r>
                      <a:endParaRPr lang="en-US" sz="1400" b="1" i="0" u="none" strike="noStrike" dirty="0">
                        <a:solidFill>
                          <a:schemeClr val="bg1">
                            <a:lumMod val="95000"/>
                          </a:schemeClr>
                        </a:solidFill>
                        <a:effectLst/>
                        <a:latin typeface="Arial"/>
                      </a:endParaRPr>
                    </a:p>
                  </a:txBody>
                  <a:tcPr marL="9525" marR="9525" marT="9525" marB="0" anchor="ctr">
                    <a:solidFill>
                      <a:schemeClr val="accent5">
                        <a:lumMod val="50000"/>
                      </a:schemeClr>
                    </a:solidFill>
                  </a:tcPr>
                </a:tc>
              </a:tr>
              <a:tr h="161925">
                <a:tc>
                  <a:txBody>
                    <a:bodyPr/>
                    <a:lstStyle/>
                    <a:p>
                      <a:pPr algn="l" fontAlgn="ctr"/>
                      <a:r>
                        <a:rPr lang="en-US" sz="1400" u="none" strike="noStrike">
                          <a:effectLst/>
                        </a:rPr>
                        <a:t>               Nursing aides, orderlies, and attendants</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c>
                  <a:txBody>
                    <a:bodyPr/>
                    <a:lstStyle/>
                    <a:p>
                      <a:pPr algn="ctr" fontAlgn="ctr"/>
                      <a:r>
                        <a:rPr lang="en-US" sz="1400" u="none" strike="noStrike" dirty="0">
                          <a:effectLst/>
                        </a:rPr>
                        <a:t>2,263</a:t>
                      </a:r>
                      <a:endParaRPr lang="en-US" sz="1400" b="0" i="0" u="none" strike="noStrike" dirty="0">
                        <a:solidFill>
                          <a:srgbClr val="000000"/>
                        </a:solidFill>
                        <a:effectLst/>
                        <a:latin typeface="Arial"/>
                      </a:endParaRPr>
                    </a:p>
                  </a:txBody>
                  <a:tcPr marL="9525" marR="9525" marT="9525" marB="0" anchor="ctr">
                    <a:solidFill>
                      <a:schemeClr val="accent5">
                        <a:lumMod val="20000"/>
                        <a:lumOff val="80000"/>
                      </a:schemeClr>
                    </a:solidFill>
                  </a:tcPr>
                </a:tc>
              </a:tr>
              <a:tr h="161925">
                <a:tc>
                  <a:txBody>
                    <a:bodyPr/>
                    <a:lstStyle/>
                    <a:p>
                      <a:pPr algn="l" fontAlgn="ctr"/>
                      <a:r>
                        <a:rPr lang="en-US" sz="1400" u="none" strike="noStrike">
                          <a:effectLst/>
                        </a:rPr>
                        <a:t>               Home health aides</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c>
                  <a:txBody>
                    <a:bodyPr/>
                    <a:lstStyle/>
                    <a:p>
                      <a:pPr algn="ctr" fontAlgn="ctr"/>
                      <a:r>
                        <a:rPr lang="en-US" sz="1400" u="none" strike="noStrike">
                          <a:effectLst/>
                        </a:rPr>
                        <a:t>1,555</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r>
              <a:tr h="161925">
                <a:tc>
                  <a:txBody>
                    <a:bodyPr/>
                    <a:lstStyle/>
                    <a:p>
                      <a:pPr algn="l" fontAlgn="ctr"/>
                      <a:r>
                        <a:rPr lang="en-US" sz="1400" u="none" strike="noStrike">
                          <a:effectLst/>
                        </a:rPr>
                        <a:t>               Medical assistants</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c>
                  <a:txBody>
                    <a:bodyPr/>
                    <a:lstStyle/>
                    <a:p>
                      <a:pPr algn="ctr" fontAlgn="ctr"/>
                      <a:r>
                        <a:rPr lang="en-US" sz="1400" u="none" strike="noStrike">
                          <a:effectLst/>
                        </a:rPr>
                        <a:t>1,403</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r>
              <a:tr h="161925">
                <a:tc>
                  <a:txBody>
                    <a:bodyPr/>
                    <a:lstStyle/>
                    <a:p>
                      <a:pPr algn="l" fontAlgn="ctr"/>
                      <a:r>
                        <a:rPr lang="en-US" sz="1400" u="none" strike="noStrike">
                          <a:effectLst/>
                        </a:rPr>
                        <a:t>               Dental assistants</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c>
                  <a:txBody>
                    <a:bodyPr/>
                    <a:lstStyle/>
                    <a:p>
                      <a:pPr algn="ctr" fontAlgn="ctr"/>
                      <a:r>
                        <a:rPr lang="en-US" sz="1400" u="none" strike="noStrike">
                          <a:effectLst/>
                        </a:rPr>
                        <a:t>1,114</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r>
              <a:tr h="161925">
                <a:tc>
                  <a:txBody>
                    <a:bodyPr/>
                    <a:lstStyle/>
                    <a:p>
                      <a:pPr algn="l" fontAlgn="ctr"/>
                      <a:r>
                        <a:rPr lang="en-US" sz="1400" u="none" strike="noStrike">
                          <a:effectLst/>
                        </a:rPr>
                        <a:t>               Massage therapists</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c>
                  <a:txBody>
                    <a:bodyPr/>
                    <a:lstStyle/>
                    <a:p>
                      <a:pPr algn="ctr" fontAlgn="ctr"/>
                      <a:r>
                        <a:rPr lang="en-US" sz="1400" u="none" strike="noStrike">
                          <a:effectLst/>
                        </a:rPr>
                        <a:t>603</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r>
              <a:tr h="161925">
                <a:tc>
                  <a:txBody>
                    <a:bodyPr/>
                    <a:lstStyle/>
                    <a:p>
                      <a:pPr algn="l" fontAlgn="ctr"/>
                      <a:r>
                        <a:rPr lang="en-US" sz="1400" u="none" strike="noStrike">
                          <a:effectLst/>
                        </a:rPr>
                        <a:t>               Healthcare support workers, all other</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c>
                  <a:txBody>
                    <a:bodyPr/>
                    <a:lstStyle/>
                    <a:p>
                      <a:pPr algn="ctr" fontAlgn="ctr"/>
                      <a:r>
                        <a:rPr lang="en-US" sz="1400" u="none" strike="noStrike">
                          <a:effectLst/>
                        </a:rPr>
                        <a:t>540</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r>
              <a:tr h="161925">
                <a:tc>
                  <a:txBody>
                    <a:bodyPr/>
                    <a:lstStyle/>
                    <a:p>
                      <a:pPr algn="l" fontAlgn="ctr"/>
                      <a:r>
                        <a:rPr lang="en-US" sz="1400" u="none" strike="noStrike" dirty="0">
                          <a:effectLst/>
                        </a:rPr>
                        <a:t>               Medical transcriptionists</a:t>
                      </a:r>
                      <a:endParaRPr lang="en-US" sz="1400" b="0" i="0" u="none" strike="noStrike" dirty="0">
                        <a:solidFill>
                          <a:srgbClr val="000000"/>
                        </a:solidFill>
                        <a:effectLst/>
                        <a:latin typeface="Arial"/>
                      </a:endParaRPr>
                    </a:p>
                  </a:txBody>
                  <a:tcPr marL="9525" marR="9525" marT="9525" marB="0" anchor="ctr">
                    <a:solidFill>
                      <a:schemeClr val="accent5">
                        <a:lumMod val="20000"/>
                        <a:lumOff val="80000"/>
                      </a:schemeClr>
                    </a:solidFill>
                  </a:tcPr>
                </a:tc>
                <a:tc>
                  <a:txBody>
                    <a:bodyPr/>
                    <a:lstStyle/>
                    <a:p>
                      <a:pPr algn="ctr" fontAlgn="ctr"/>
                      <a:r>
                        <a:rPr lang="en-US" sz="1400" u="none" strike="noStrike" dirty="0">
                          <a:effectLst/>
                        </a:rPr>
                        <a:t>421</a:t>
                      </a:r>
                      <a:endParaRPr lang="en-US" sz="1400" b="0" i="0" u="none" strike="noStrike" dirty="0">
                        <a:solidFill>
                          <a:srgbClr val="000000"/>
                        </a:solidFill>
                        <a:effectLst/>
                        <a:latin typeface="Arial"/>
                      </a:endParaRPr>
                    </a:p>
                  </a:txBody>
                  <a:tcPr marL="9525" marR="9525" marT="9525" marB="0" anchor="ctr">
                    <a:solidFill>
                      <a:schemeClr val="accent5">
                        <a:lumMod val="20000"/>
                        <a:lumOff val="80000"/>
                      </a:schemeClr>
                    </a:solidFill>
                  </a:tcPr>
                </a:tc>
              </a:tr>
              <a:tr h="161925">
                <a:tc>
                  <a:txBody>
                    <a:bodyPr/>
                    <a:lstStyle/>
                    <a:p>
                      <a:pPr algn="l" fontAlgn="ctr"/>
                      <a:r>
                        <a:rPr lang="en-US" sz="1400" u="none" strike="noStrike">
                          <a:effectLst/>
                        </a:rPr>
                        <a:t>               Veterinary assistants and laboratory animal caretakers</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c>
                  <a:txBody>
                    <a:bodyPr/>
                    <a:lstStyle/>
                    <a:p>
                      <a:pPr algn="ctr" fontAlgn="ctr"/>
                      <a:r>
                        <a:rPr lang="en-US" sz="1400" u="none" strike="noStrike">
                          <a:effectLst/>
                        </a:rPr>
                        <a:t>208</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r>
              <a:tr h="161925">
                <a:tc>
                  <a:txBody>
                    <a:bodyPr/>
                    <a:lstStyle/>
                    <a:p>
                      <a:pPr algn="l" fontAlgn="ctr"/>
                      <a:r>
                        <a:rPr lang="en-US" sz="1400" u="none" strike="noStrike">
                          <a:effectLst/>
                        </a:rPr>
                        <a:t>               Pharmacy aides</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c>
                  <a:txBody>
                    <a:bodyPr/>
                    <a:lstStyle/>
                    <a:p>
                      <a:pPr algn="ctr" fontAlgn="ctr"/>
                      <a:r>
                        <a:rPr lang="en-US" sz="1400" u="none" strike="noStrike">
                          <a:effectLst/>
                        </a:rPr>
                        <a:t>147</a:t>
                      </a:r>
                      <a:endParaRPr lang="en-US" sz="1400" b="0" i="0" u="none" strike="noStrike">
                        <a:solidFill>
                          <a:srgbClr val="000000"/>
                        </a:solidFill>
                        <a:effectLst/>
                        <a:latin typeface="Arial"/>
                      </a:endParaRPr>
                    </a:p>
                  </a:txBody>
                  <a:tcPr marL="9525" marR="9525" marT="9525" marB="0" anchor="ctr">
                    <a:solidFill>
                      <a:schemeClr val="accent5">
                        <a:lumMod val="20000"/>
                        <a:lumOff val="80000"/>
                      </a:schemeClr>
                    </a:solidFill>
                  </a:tcPr>
                </a:tc>
              </a:tr>
              <a:tr h="161925">
                <a:tc>
                  <a:txBody>
                    <a:bodyPr/>
                    <a:lstStyle/>
                    <a:p>
                      <a:pPr algn="l" fontAlgn="ctr"/>
                      <a:r>
                        <a:rPr lang="en-US" sz="1400" u="none" strike="noStrike" dirty="0">
                          <a:effectLst/>
                        </a:rPr>
                        <a:t>               Medical equipment preparers</a:t>
                      </a:r>
                      <a:endParaRPr lang="en-US" sz="1400" b="0" i="0" u="none" strike="noStrike" dirty="0">
                        <a:solidFill>
                          <a:srgbClr val="000000"/>
                        </a:solidFill>
                        <a:effectLst/>
                        <a:latin typeface="Arial"/>
                      </a:endParaRPr>
                    </a:p>
                  </a:txBody>
                  <a:tcPr marL="9525" marR="9525" marT="9525" marB="0" anchor="ctr">
                    <a:solidFill>
                      <a:schemeClr val="accent5">
                        <a:lumMod val="20000"/>
                        <a:lumOff val="80000"/>
                      </a:schemeClr>
                    </a:solidFill>
                  </a:tcPr>
                </a:tc>
                <a:tc>
                  <a:txBody>
                    <a:bodyPr/>
                    <a:lstStyle/>
                    <a:p>
                      <a:pPr algn="ctr" fontAlgn="ctr"/>
                      <a:r>
                        <a:rPr lang="en-US" sz="1400" u="none" strike="noStrike" dirty="0">
                          <a:effectLst/>
                        </a:rPr>
                        <a:t>125</a:t>
                      </a:r>
                      <a:endParaRPr lang="en-US" sz="1400" b="0" i="0" u="none" strike="noStrike" dirty="0">
                        <a:solidFill>
                          <a:srgbClr val="000000"/>
                        </a:solidFill>
                        <a:effectLst/>
                        <a:latin typeface="Arial"/>
                      </a:endParaRPr>
                    </a:p>
                  </a:txBody>
                  <a:tcPr marL="9525" marR="9525" marT="9525" marB="0" anchor="ctr">
                    <a:solidFill>
                      <a:schemeClr val="accent5">
                        <a:lumMod val="20000"/>
                        <a:lumOff val="80000"/>
                      </a:schemeClr>
                    </a:solidFill>
                  </a:tcPr>
                </a:tc>
              </a:tr>
            </a:tbl>
          </a:graphicData>
        </a:graphic>
      </p:graphicFrame>
    </p:spTree>
    <p:extLst>
      <p:ext uri="{BB962C8B-B14F-4D97-AF65-F5344CB8AC3E}">
        <p14:creationId xmlns:p14="http://schemas.microsoft.com/office/powerpoint/2010/main" val="39644048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4825"/>
            <a:ext cx="9144000" cy="584775"/>
          </a:xfrm>
          <a:prstGeom prst="rect">
            <a:avLst/>
          </a:prstGeom>
          <a:noFill/>
        </p:spPr>
        <p:txBody>
          <a:bodyPr wrap="square" rtlCol="0">
            <a:spAutoFit/>
          </a:bodyPr>
          <a:lstStyle/>
          <a:p>
            <a:pPr algn="ctr"/>
            <a:r>
              <a:rPr lang="en-US" sz="3200" b="1" dirty="0">
                <a:solidFill>
                  <a:schemeClr val="accent2">
                    <a:lumMod val="50000"/>
                  </a:schemeClr>
                </a:solidFill>
              </a:rPr>
              <a:t>3. Business &amp; Financial</a:t>
            </a:r>
          </a:p>
        </p:txBody>
      </p:sp>
      <p:graphicFrame>
        <p:nvGraphicFramePr>
          <p:cNvPr id="10" name="Table 9"/>
          <p:cNvGraphicFramePr>
            <a:graphicFrameLocks noGrp="1"/>
          </p:cNvGraphicFramePr>
          <p:nvPr>
            <p:extLst>
              <p:ext uri="{D42A27DB-BD31-4B8C-83A1-F6EECF244321}">
                <p14:modId xmlns:p14="http://schemas.microsoft.com/office/powerpoint/2010/main" val="2301778204"/>
              </p:ext>
            </p:extLst>
          </p:nvPr>
        </p:nvGraphicFramePr>
        <p:xfrm>
          <a:off x="381000" y="838200"/>
          <a:ext cx="8534400" cy="5984424"/>
        </p:xfrm>
        <a:graphic>
          <a:graphicData uri="http://schemas.openxmlformats.org/drawingml/2006/table">
            <a:tbl>
              <a:tblPr>
                <a:tableStyleId>{5C22544A-7EE6-4342-B048-85BDC9FD1C3A}</a:tableStyleId>
              </a:tblPr>
              <a:tblGrid>
                <a:gridCol w="7023344"/>
                <a:gridCol w="1511056"/>
              </a:tblGrid>
              <a:tr h="146276">
                <a:tc>
                  <a:txBody>
                    <a:bodyPr/>
                    <a:lstStyle/>
                    <a:p>
                      <a:pPr algn="l" fontAlgn="ctr"/>
                      <a:r>
                        <a:rPr lang="en-US" sz="1400" b="1" i="0" u="none" strike="noStrike" dirty="0" smtClean="0">
                          <a:solidFill>
                            <a:schemeClr val="bg1">
                              <a:lumMod val="95000"/>
                            </a:schemeClr>
                          </a:solidFill>
                          <a:effectLst/>
                          <a:latin typeface="Arial"/>
                        </a:rPr>
                        <a:t> Occupational Title</a:t>
                      </a:r>
                      <a:endParaRPr lang="en-US" sz="1400" b="1" i="0" u="none" strike="noStrike" dirty="0">
                        <a:solidFill>
                          <a:schemeClr val="bg1">
                            <a:lumMod val="95000"/>
                          </a:schemeClr>
                        </a:solidFill>
                        <a:effectLst/>
                        <a:latin typeface="Arial"/>
                      </a:endParaRPr>
                    </a:p>
                  </a:txBody>
                  <a:tcPr marL="8604" marR="8604" marT="8604" marB="0" anchor="ctr">
                    <a:solidFill>
                      <a:schemeClr val="accent2">
                        <a:lumMod val="50000"/>
                      </a:schemeClr>
                    </a:solidFill>
                  </a:tcPr>
                </a:tc>
                <a:tc>
                  <a:txBody>
                    <a:bodyPr/>
                    <a:lstStyle/>
                    <a:p>
                      <a:pPr algn="ctr" fontAlgn="ctr"/>
                      <a:r>
                        <a:rPr lang="en-US" sz="1400" b="1" i="0" u="none" strike="noStrike" dirty="0" smtClean="0">
                          <a:solidFill>
                            <a:schemeClr val="bg1">
                              <a:lumMod val="95000"/>
                            </a:schemeClr>
                          </a:solidFill>
                          <a:effectLst/>
                          <a:latin typeface="Arial"/>
                        </a:rPr>
                        <a:t>2012 Employment</a:t>
                      </a:r>
                      <a:endParaRPr lang="en-US" sz="1400" b="1" i="0" u="none" strike="noStrike" dirty="0">
                        <a:solidFill>
                          <a:schemeClr val="bg1">
                            <a:lumMod val="95000"/>
                          </a:schemeClr>
                        </a:solidFill>
                        <a:effectLst/>
                        <a:latin typeface="Arial"/>
                      </a:endParaRPr>
                    </a:p>
                  </a:txBody>
                  <a:tcPr marL="8604" marR="8604" marT="8604" marB="0" anchor="ctr">
                    <a:solidFill>
                      <a:schemeClr val="accent2">
                        <a:lumMod val="50000"/>
                      </a:schemeClr>
                    </a:solidFill>
                  </a:tcPr>
                </a:tc>
              </a:tr>
              <a:tr h="146276">
                <a:tc>
                  <a:txBody>
                    <a:bodyPr/>
                    <a:lstStyle/>
                    <a:p>
                      <a:pPr algn="l" fontAlgn="ctr"/>
                      <a:r>
                        <a:rPr lang="en-US" sz="1400" u="none" strike="noStrike" dirty="0">
                          <a:effectLst/>
                        </a:rPr>
                        <a:t>               Management analysts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dirty="0">
                          <a:effectLst/>
                        </a:rPr>
                        <a:t>7,391</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Personal financial advisors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7,279</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Accountants and auditors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5,593</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Business operation specialists, all other</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4,599</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Financial analysts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2,885</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Appraisers and assessors of real estate</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1,195</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Financial specialists, all other</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967</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Employment, recruitment, and placement specialists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827</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Purchasing agents, except wholesale, retail, and farm products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799</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Human resources, training, and labor relations specialists, all other</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770</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13627">
                <a:tc>
                  <a:txBody>
                    <a:bodyPr/>
                    <a:lstStyle/>
                    <a:p>
                      <a:pPr algn="l" fontAlgn="ctr"/>
                      <a:r>
                        <a:rPr lang="en-US" sz="1400" u="none" strike="noStrike" dirty="0">
                          <a:effectLst/>
                        </a:rPr>
                        <a:t>               Compliance officers, except agriculture, construction, health and </a:t>
                      </a:r>
                      <a:r>
                        <a:rPr lang="en-US" sz="1400" u="none" strike="noStrike" dirty="0" smtClean="0">
                          <a:effectLst/>
                        </a:rPr>
                        <a:t>safety</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757</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Cost estimators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597</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Training and development specialists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590</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Loan officers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509</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Wholesale and retail buyers, except farm products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501</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Tax preparers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496</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Compensation, benefits, and job analysis specialists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485</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Claims adjusters, examiners, and investigators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322</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Meeting and convention planners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317</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Logisticians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315</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Credit analysts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289</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Budget analysts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260</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Agents and business managers of artists, performers, and athletes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206</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Insurance underwriters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a:effectLst/>
                        </a:rPr>
                        <a:t>164</a:t>
                      </a:r>
                      <a:endParaRPr lang="en-US" sz="1400" b="0" i="0" u="none" strike="noStrike">
                        <a:solidFill>
                          <a:srgbClr val="000000"/>
                        </a:solidFill>
                        <a:effectLst/>
                        <a:latin typeface="Arial"/>
                      </a:endParaRPr>
                    </a:p>
                  </a:txBody>
                  <a:tcPr marL="8604" marR="8604" marT="8604" marB="0" anchor="ctr">
                    <a:solidFill>
                      <a:schemeClr val="accent2">
                        <a:lumMod val="20000"/>
                        <a:lumOff val="80000"/>
                      </a:schemeClr>
                    </a:solidFill>
                  </a:tcPr>
                </a:tc>
              </a:tr>
              <a:tr h="146276">
                <a:tc>
                  <a:txBody>
                    <a:bodyPr/>
                    <a:lstStyle/>
                    <a:p>
                      <a:pPr algn="l" fontAlgn="ctr"/>
                      <a:r>
                        <a:rPr lang="en-US" sz="1400" u="none" strike="noStrike" dirty="0">
                          <a:effectLst/>
                        </a:rPr>
                        <a:t>               Financial examiners</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c>
                  <a:txBody>
                    <a:bodyPr/>
                    <a:lstStyle/>
                    <a:p>
                      <a:pPr algn="ctr" fontAlgn="ctr"/>
                      <a:r>
                        <a:rPr lang="en-US" sz="1400" u="none" strike="noStrike" dirty="0">
                          <a:effectLst/>
                        </a:rPr>
                        <a:t>113</a:t>
                      </a:r>
                      <a:endParaRPr lang="en-US" sz="1400" b="0" i="0" u="none" strike="noStrike" dirty="0">
                        <a:solidFill>
                          <a:srgbClr val="000000"/>
                        </a:solidFill>
                        <a:effectLst/>
                        <a:latin typeface="Arial"/>
                      </a:endParaRPr>
                    </a:p>
                  </a:txBody>
                  <a:tcPr marL="8604" marR="8604" marT="8604" marB="0" anchor="ctr">
                    <a:solidFill>
                      <a:schemeClr val="accent2">
                        <a:lumMod val="20000"/>
                        <a:lumOff val="80000"/>
                      </a:schemeClr>
                    </a:solidFill>
                  </a:tcPr>
                </a:tc>
              </a:tr>
            </a:tbl>
          </a:graphicData>
        </a:graphic>
      </p:graphicFrame>
    </p:spTree>
    <p:extLst>
      <p:ext uri="{BB962C8B-B14F-4D97-AF65-F5344CB8AC3E}">
        <p14:creationId xmlns:p14="http://schemas.microsoft.com/office/powerpoint/2010/main" val="6045282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4825"/>
            <a:ext cx="9144000" cy="584775"/>
          </a:xfrm>
          <a:prstGeom prst="rect">
            <a:avLst/>
          </a:prstGeom>
          <a:noFill/>
        </p:spPr>
        <p:txBody>
          <a:bodyPr wrap="square" rtlCol="0">
            <a:spAutoFit/>
          </a:bodyPr>
          <a:lstStyle/>
          <a:p>
            <a:pPr algn="ctr"/>
            <a:r>
              <a:rPr lang="en-US" sz="3200" b="1" dirty="0">
                <a:solidFill>
                  <a:schemeClr val="accent6">
                    <a:lumMod val="50000"/>
                  </a:schemeClr>
                </a:solidFill>
              </a:rPr>
              <a:t>4. Art, design &amp; new media</a:t>
            </a:r>
          </a:p>
        </p:txBody>
      </p:sp>
      <p:graphicFrame>
        <p:nvGraphicFramePr>
          <p:cNvPr id="4" name="Table 3"/>
          <p:cNvGraphicFramePr>
            <a:graphicFrameLocks noGrp="1"/>
          </p:cNvGraphicFramePr>
          <p:nvPr>
            <p:extLst>
              <p:ext uri="{D42A27DB-BD31-4B8C-83A1-F6EECF244321}">
                <p14:modId xmlns:p14="http://schemas.microsoft.com/office/powerpoint/2010/main" val="3456136029"/>
              </p:ext>
            </p:extLst>
          </p:nvPr>
        </p:nvGraphicFramePr>
        <p:xfrm>
          <a:off x="609600" y="711648"/>
          <a:ext cx="8229600" cy="6024432"/>
        </p:xfrm>
        <a:graphic>
          <a:graphicData uri="http://schemas.openxmlformats.org/drawingml/2006/table">
            <a:tbl>
              <a:tblPr>
                <a:tableStyleId>{5C22544A-7EE6-4342-B048-85BDC9FD1C3A}</a:tableStyleId>
              </a:tblPr>
              <a:tblGrid>
                <a:gridCol w="6772512"/>
                <a:gridCol w="1457088"/>
              </a:tblGrid>
              <a:tr h="150865">
                <a:tc>
                  <a:txBody>
                    <a:bodyPr/>
                    <a:lstStyle/>
                    <a:p>
                      <a:pPr algn="l" fontAlgn="ctr"/>
                      <a:r>
                        <a:rPr lang="en-US" sz="1400" b="1" i="0" u="none" strike="noStrike" dirty="0" smtClean="0">
                          <a:solidFill>
                            <a:schemeClr val="bg1">
                              <a:lumMod val="95000"/>
                            </a:schemeClr>
                          </a:solidFill>
                          <a:effectLst/>
                          <a:latin typeface="Arial"/>
                        </a:rPr>
                        <a:t>Occupation Title</a:t>
                      </a:r>
                      <a:endParaRPr lang="en-US" sz="1400" b="1" i="0" u="none" strike="noStrike" dirty="0">
                        <a:solidFill>
                          <a:schemeClr val="bg1">
                            <a:lumMod val="95000"/>
                          </a:schemeClr>
                        </a:solidFill>
                        <a:effectLst/>
                        <a:latin typeface="Arial"/>
                      </a:endParaRPr>
                    </a:p>
                  </a:txBody>
                  <a:tcPr marL="8874" marR="8874" marT="8874" marB="0" anchor="ctr">
                    <a:solidFill>
                      <a:schemeClr val="accent6">
                        <a:lumMod val="50000"/>
                      </a:schemeClr>
                    </a:solidFill>
                  </a:tcPr>
                </a:tc>
                <a:tc>
                  <a:txBody>
                    <a:bodyPr/>
                    <a:lstStyle/>
                    <a:p>
                      <a:pPr algn="ctr" fontAlgn="ctr"/>
                      <a:r>
                        <a:rPr lang="en-US" sz="1400" b="1" i="0" u="none" strike="noStrike" dirty="0" smtClean="0">
                          <a:solidFill>
                            <a:schemeClr val="bg1">
                              <a:lumMod val="95000"/>
                            </a:schemeClr>
                          </a:solidFill>
                          <a:effectLst/>
                          <a:latin typeface="Arial"/>
                        </a:rPr>
                        <a:t>2012 </a:t>
                      </a:r>
                    </a:p>
                    <a:p>
                      <a:pPr algn="ctr" fontAlgn="ctr"/>
                      <a:r>
                        <a:rPr lang="en-US" sz="1400" b="1" i="0" u="none" strike="noStrike" dirty="0" smtClean="0">
                          <a:solidFill>
                            <a:schemeClr val="bg1">
                              <a:lumMod val="95000"/>
                            </a:schemeClr>
                          </a:solidFill>
                          <a:effectLst/>
                          <a:latin typeface="Arial"/>
                        </a:rPr>
                        <a:t>Employment</a:t>
                      </a:r>
                      <a:endParaRPr lang="en-US" sz="1400" b="1" i="0" u="none" strike="noStrike" dirty="0">
                        <a:solidFill>
                          <a:schemeClr val="bg1">
                            <a:lumMod val="95000"/>
                          </a:schemeClr>
                        </a:solidFill>
                        <a:effectLst/>
                        <a:latin typeface="Arial"/>
                      </a:endParaRPr>
                    </a:p>
                  </a:txBody>
                  <a:tcPr marL="8874" marR="8874" marT="8874" marB="0" anchor="ctr">
                    <a:solidFill>
                      <a:schemeClr val="accent6">
                        <a:lumMod val="50000"/>
                      </a:schemeClr>
                    </a:solidFill>
                  </a:tcPr>
                </a:tc>
              </a:tr>
              <a:tr h="150865">
                <a:tc>
                  <a:txBody>
                    <a:bodyPr/>
                    <a:lstStyle/>
                    <a:p>
                      <a:pPr algn="l" fontAlgn="ctr"/>
                      <a:r>
                        <a:rPr lang="en-US" sz="1300" u="none" strike="noStrike">
                          <a:effectLst/>
                        </a:rPr>
                        <a:t>               Photographers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dirty="0">
                          <a:effectLst/>
                        </a:rPr>
                        <a:t>4,533</a:t>
                      </a:r>
                      <a:endParaRPr lang="en-US" sz="1300" b="0" i="0" u="none" strike="noStrike" dirty="0">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Graphic designers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1,794</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Writers and authors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1,442</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Musicians and singers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1,386</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Multi-media artists and animators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dirty="0">
                          <a:effectLst/>
                        </a:rPr>
                        <a:t>1,333</a:t>
                      </a:r>
                      <a:endParaRPr lang="en-US" sz="1300" b="0" i="0" u="none" strike="noStrike" dirty="0">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Public relations specialists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1,312</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Art directors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886</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Interpreters and translators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864</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dirty="0">
                          <a:effectLst/>
                        </a:rPr>
                        <a:t>               Coaches and scouts</a:t>
                      </a:r>
                      <a:endParaRPr lang="en-US" sz="1300" b="0" i="0" u="none" strike="noStrike" dirty="0">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816</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Editors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636</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Merchandise displayers and window trimmers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456</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Producers and directors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455</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Entertainers and performers, sports and related workers, all other</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414</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Technical writers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376</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Interior designers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319</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Music directors and composers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293</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dirty="0">
                          <a:effectLst/>
                        </a:rPr>
                        <a:t>               Media and communication workers, all other</a:t>
                      </a:r>
                      <a:endParaRPr lang="en-US" sz="1300" b="0" i="0" u="none" strike="noStrike" dirty="0">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284</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dirty="0">
                          <a:effectLst/>
                        </a:rPr>
                        <a:t>               Audio and video equipment technicians</a:t>
                      </a:r>
                      <a:endParaRPr lang="en-US" sz="1300" b="0" i="0" u="none" strike="noStrike" dirty="0">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212</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Reporters and correspondents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211</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Film and video editors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204</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Radio and television announcers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202</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Commercial and industrial designers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196</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Fine artists, including painters, sculptors, and illustrators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187</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Artists and related workers, all other</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dirty="0">
                          <a:effectLst/>
                        </a:rPr>
                        <a:t>157</a:t>
                      </a:r>
                      <a:endParaRPr lang="en-US" sz="1300" b="0" i="0" u="none" strike="noStrike" dirty="0">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Sound engineering technicians</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136</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dirty="0">
                          <a:effectLst/>
                        </a:rPr>
                        <a:t>               Fashion designers</a:t>
                      </a:r>
                      <a:endParaRPr lang="en-US" sz="1300" b="0" i="0" u="none" strike="noStrike" dirty="0">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a:effectLst/>
                        </a:rPr>
                        <a:t>120</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r>
              <a:tr h="150865">
                <a:tc>
                  <a:txBody>
                    <a:bodyPr/>
                    <a:lstStyle/>
                    <a:p>
                      <a:pPr algn="l" fontAlgn="ctr"/>
                      <a:r>
                        <a:rPr lang="en-US" sz="1300" u="none" strike="noStrike">
                          <a:effectLst/>
                        </a:rPr>
                        <a:t>               Camera operators, television, video, and motion picture</a:t>
                      </a:r>
                      <a:endParaRPr lang="en-US" sz="1300" b="0" i="0" u="none" strike="noStrike">
                        <a:solidFill>
                          <a:srgbClr val="000000"/>
                        </a:solidFill>
                        <a:effectLst/>
                        <a:latin typeface="Arial"/>
                      </a:endParaRPr>
                    </a:p>
                  </a:txBody>
                  <a:tcPr marL="8874" marR="8874" marT="8874" marB="0" anchor="ctr">
                    <a:solidFill>
                      <a:schemeClr val="accent6">
                        <a:lumMod val="20000"/>
                        <a:lumOff val="80000"/>
                      </a:schemeClr>
                    </a:solidFill>
                  </a:tcPr>
                </a:tc>
                <a:tc>
                  <a:txBody>
                    <a:bodyPr/>
                    <a:lstStyle/>
                    <a:p>
                      <a:pPr algn="ctr" fontAlgn="ctr"/>
                      <a:r>
                        <a:rPr lang="en-US" sz="1300" u="none" strike="noStrike" dirty="0">
                          <a:effectLst/>
                        </a:rPr>
                        <a:t>111</a:t>
                      </a:r>
                      <a:endParaRPr lang="en-US" sz="1300" b="0" i="0" u="none" strike="noStrike" dirty="0">
                        <a:solidFill>
                          <a:srgbClr val="000000"/>
                        </a:solidFill>
                        <a:effectLst/>
                        <a:latin typeface="Arial"/>
                      </a:endParaRPr>
                    </a:p>
                  </a:txBody>
                  <a:tcPr marL="8874" marR="8874" marT="8874" marB="0" anchor="ctr">
                    <a:solidFill>
                      <a:schemeClr val="accent6">
                        <a:lumMod val="20000"/>
                        <a:lumOff val="80000"/>
                      </a:schemeClr>
                    </a:solidFill>
                  </a:tcPr>
                </a:tc>
              </a:tr>
            </a:tbl>
          </a:graphicData>
        </a:graphic>
      </p:graphicFrame>
    </p:spTree>
    <p:extLst>
      <p:ext uri="{BB962C8B-B14F-4D97-AF65-F5344CB8AC3E}">
        <p14:creationId xmlns:p14="http://schemas.microsoft.com/office/powerpoint/2010/main" val="25297660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
            <a:ext cx="9144000" cy="584775"/>
          </a:xfrm>
          <a:prstGeom prst="rect">
            <a:avLst/>
          </a:prstGeom>
          <a:noFill/>
        </p:spPr>
        <p:txBody>
          <a:bodyPr wrap="square" rtlCol="0">
            <a:spAutoFit/>
          </a:bodyPr>
          <a:lstStyle/>
          <a:p>
            <a:pPr algn="ctr"/>
            <a:r>
              <a:rPr lang="en-US" sz="3200" b="1" dirty="0">
                <a:solidFill>
                  <a:schemeClr val="accent4">
                    <a:lumMod val="50000"/>
                  </a:schemeClr>
                </a:solidFill>
              </a:rPr>
              <a:t>5. Computers Math &amp; </a:t>
            </a:r>
            <a:r>
              <a:rPr lang="en-US" sz="3200" b="1" dirty="0" smtClean="0">
                <a:solidFill>
                  <a:schemeClr val="accent4">
                    <a:lumMod val="50000"/>
                  </a:schemeClr>
                </a:solidFill>
              </a:rPr>
              <a:t>Engineering</a:t>
            </a:r>
            <a:endParaRPr lang="en-US" sz="3200" b="1" dirty="0">
              <a:solidFill>
                <a:schemeClr val="accent4">
                  <a:lumMod val="50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352207516"/>
              </p:ext>
            </p:extLst>
          </p:nvPr>
        </p:nvGraphicFramePr>
        <p:xfrm>
          <a:off x="1066800" y="760095"/>
          <a:ext cx="6858000" cy="2897505"/>
        </p:xfrm>
        <a:graphic>
          <a:graphicData uri="http://schemas.openxmlformats.org/drawingml/2006/table">
            <a:tbl>
              <a:tblPr>
                <a:tableStyleId>{5C22544A-7EE6-4342-B048-85BDC9FD1C3A}</a:tableStyleId>
              </a:tblPr>
              <a:tblGrid>
                <a:gridCol w="5643759"/>
                <a:gridCol w="1214241"/>
              </a:tblGrid>
              <a:tr h="161925">
                <a:tc>
                  <a:txBody>
                    <a:bodyPr/>
                    <a:lstStyle/>
                    <a:p>
                      <a:pPr algn="l" fontAlgn="ctr"/>
                      <a:r>
                        <a:rPr lang="en-US" sz="1300" b="1" i="0" u="none" strike="noStrike" dirty="0" smtClean="0">
                          <a:solidFill>
                            <a:schemeClr val="bg1">
                              <a:lumMod val="95000"/>
                            </a:schemeClr>
                          </a:solidFill>
                          <a:effectLst/>
                          <a:latin typeface="Arial"/>
                        </a:rPr>
                        <a:t>Occupation Title</a:t>
                      </a:r>
                      <a:endParaRPr lang="en-US" sz="1300" b="1" i="0" u="none" strike="noStrike" dirty="0">
                        <a:solidFill>
                          <a:schemeClr val="bg1">
                            <a:lumMod val="95000"/>
                          </a:schemeClr>
                        </a:solidFill>
                        <a:effectLst/>
                        <a:latin typeface="Arial"/>
                      </a:endParaRPr>
                    </a:p>
                  </a:txBody>
                  <a:tcPr marL="9525" marR="9525" marT="9525" marB="0" anchor="ctr">
                    <a:solidFill>
                      <a:schemeClr val="accent4">
                        <a:lumMod val="50000"/>
                      </a:schemeClr>
                    </a:solidFill>
                  </a:tcPr>
                </a:tc>
                <a:tc>
                  <a:txBody>
                    <a:bodyPr/>
                    <a:lstStyle/>
                    <a:p>
                      <a:pPr algn="ctr" fontAlgn="ctr"/>
                      <a:r>
                        <a:rPr lang="en-US" sz="1300" b="1" i="0" u="none" strike="noStrike" dirty="0" smtClean="0">
                          <a:solidFill>
                            <a:schemeClr val="bg1">
                              <a:lumMod val="95000"/>
                            </a:schemeClr>
                          </a:solidFill>
                          <a:effectLst/>
                          <a:latin typeface="Arial"/>
                        </a:rPr>
                        <a:t>2012 Employment</a:t>
                      </a:r>
                      <a:endParaRPr lang="en-US" sz="1300" b="1" i="0" u="none" strike="noStrike" dirty="0">
                        <a:solidFill>
                          <a:schemeClr val="bg1">
                            <a:lumMod val="95000"/>
                          </a:schemeClr>
                        </a:solidFill>
                        <a:effectLst/>
                        <a:latin typeface="Arial"/>
                      </a:endParaRPr>
                    </a:p>
                  </a:txBody>
                  <a:tcPr marL="9525" marR="9525" marT="9525" marB="0" anchor="ctr">
                    <a:solidFill>
                      <a:schemeClr val="accent4">
                        <a:lumMod val="50000"/>
                      </a:schemeClr>
                    </a:solidFill>
                  </a:tcPr>
                </a:tc>
              </a:tr>
              <a:tr h="161925">
                <a:tc>
                  <a:txBody>
                    <a:bodyPr/>
                    <a:lstStyle/>
                    <a:p>
                      <a:pPr algn="l" fontAlgn="ctr"/>
                      <a:r>
                        <a:rPr lang="en-US" sz="1300" u="none" strike="noStrike" dirty="0">
                          <a:effectLst/>
                        </a:rPr>
                        <a:t>               Computer software engineers, applications</a:t>
                      </a:r>
                      <a:endParaRPr lang="en-US" sz="1300" b="0" i="0" u="none" strike="noStrike" dirty="0">
                        <a:solidFill>
                          <a:srgbClr val="000000"/>
                        </a:solidFill>
                        <a:effectLst/>
                        <a:latin typeface="Arial"/>
                      </a:endParaRPr>
                    </a:p>
                  </a:txBody>
                  <a:tcPr marL="9525" marR="9525" marT="9525" marB="0" anchor="ctr">
                    <a:solidFill>
                      <a:schemeClr val="accent4">
                        <a:lumMod val="20000"/>
                        <a:lumOff val="80000"/>
                      </a:schemeClr>
                    </a:solidFill>
                  </a:tcPr>
                </a:tc>
                <a:tc>
                  <a:txBody>
                    <a:bodyPr/>
                    <a:lstStyle/>
                    <a:p>
                      <a:pPr algn="ctr" fontAlgn="ctr"/>
                      <a:r>
                        <a:rPr lang="en-US" sz="1300" u="none" strike="noStrike" dirty="0">
                          <a:effectLst/>
                        </a:rPr>
                        <a:t>5,741</a:t>
                      </a:r>
                      <a:endParaRPr lang="en-US" sz="1300" b="0" i="0" u="none" strike="noStrike" dirty="0">
                        <a:solidFill>
                          <a:srgbClr val="000000"/>
                        </a:solidFill>
                        <a:effectLst/>
                        <a:latin typeface="Arial"/>
                      </a:endParaRPr>
                    </a:p>
                  </a:txBody>
                  <a:tcPr marL="9525" marR="9525" marT="9525" marB="0" anchor="ctr">
                    <a:solidFill>
                      <a:schemeClr val="accent4">
                        <a:lumMod val="20000"/>
                        <a:lumOff val="80000"/>
                      </a:schemeClr>
                    </a:solidFill>
                  </a:tcPr>
                </a:tc>
              </a:tr>
              <a:tr h="161925">
                <a:tc>
                  <a:txBody>
                    <a:bodyPr/>
                    <a:lstStyle/>
                    <a:p>
                      <a:pPr algn="l" fontAlgn="ctr"/>
                      <a:r>
                        <a:rPr lang="en-US" sz="1300" u="none" strike="noStrike" dirty="0">
                          <a:effectLst/>
                        </a:rPr>
                        <a:t>               Computer software engineers, systems software</a:t>
                      </a:r>
                      <a:endParaRPr lang="en-US" sz="1300" b="0" i="0" u="none" strike="noStrike" dirty="0">
                        <a:solidFill>
                          <a:srgbClr val="000000"/>
                        </a:solidFill>
                        <a:effectLst/>
                        <a:latin typeface="Arial"/>
                      </a:endParaRPr>
                    </a:p>
                  </a:txBody>
                  <a:tcPr marL="9525" marR="9525" marT="9525" marB="0" anchor="ctr">
                    <a:solidFill>
                      <a:schemeClr val="accent4">
                        <a:lumMod val="20000"/>
                        <a:lumOff val="80000"/>
                      </a:schemeClr>
                    </a:solidFill>
                  </a:tcPr>
                </a:tc>
                <a:tc>
                  <a:txBody>
                    <a:bodyPr/>
                    <a:lstStyle/>
                    <a:p>
                      <a:pPr algn="ctr" fontAlgn="ctr"/>
                      <a:r>
                        <a:rPr lang="en-US" sz="1300" u="none" strike="noStrike" dirty="0">
                          <a:effectLst/>
                        </a:rPr>
                        <a:t>4,153</a:t>
                      </a:r>
                      <a:endParaRPr lang="en-US" sz="1300" b="0" i="0" u="none" strike="noStrike" dirty="0">
                        <a:solidFill>
                          <a:srgbClr val="000000"/>
                        </a:solidFill>
                        <a:effectLst/>
                        <a:latin typeface="Arial"/>
                      </a:endParaRPr>
                    </a:p>
                  </a:txBody>
                  <a:tcPr marL="9525" marR="9525" marT="9525" marB="0" anchor="ctr">
                    <a:solidFill>
                      <a:schemeClr val="accent4">
                        <a:lumMod val="20000"/>
                        <a:lumOff val="80000"/>
                      </a:schemeClr>
                    </a:solidFill>
                  </a:tcPr>
                </a:tc>
              </a:tr>
              <a:tr h="161925">
                <a:tc>
                  <a:txBody>
                    <a:bodyPr/>
                    <a:lstStyle/>
                    <a:p>
                      <a:pPr algn="l" fontAlgn="ctr"/>
                      <a:r>
                        <a:rPr lang="en-US" sz="1300" u="none" strike="noStrike">
                          <a:effectLst/>
                        </a:rPr>
                        <a:t>               Computer systems analysts</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c>
                  <a:txBody>
                    <a:bodyPr/>
                    <a:lstStyle/>
                    <a:p>
                      <a:pPr algn="ctr" fontAlgn="ctr"/>
                      <a:r>
                        <a:rPr lang="en-US" sz="1300" u="none" strike="noStrike">
                          <a:effectLst/>
                        </a:rPr>
                        <a:t>3,609</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r>
              <a:tr h="161925">
                <a:tc>
                  <a:txBody>
                    <a:bodyPr/>
                    <a:lstStyle/>
                    <a:p>
                      <a:pPr algn="l" fontAlgn="ctr"/>
                      <a:r>
                        <a:rPr lang="en-US" sz="1300" u="none" strike="noStrike">
                          <a:effectLst/>
                        </a:rPr>
                        <a:t>               Network systems and data communications analysts</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c>
                  <a:txBody>
                    <a:bodyPr/>
                    <a:lstStyle/>
                    <a:p>
                      <a:pPr algn="ctr" fontAlgn="ctr"/>
                      <a:r>
                        <a:rPr lang="en-US" sz="1300" u="none" strike="noStrike">
                          <a:effectLst/>
                        </a:rPr>
                        <a:t>2,498</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r>
              <a:tr h="161925">
                <a:tc>
                  <a:txBody>
                    <a:bodyPr/>
                    <a:lstStyle/>
                    <a:p>
                      <a:pPr algn="l" fontAlgn="ctr"/>
                      <a:r>
                        <a:rPr lang="en-US" sz="1300" u="none" strike="noStrike">
                          <a:effectLst/>
                        </a:rPr>
                        <a:t>               Computer support specialists</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c>
                  <a:txBody>
                    <a:bodyPr/>
                    <a:lstStyle/>
                    <a:p>
                      <a:pPr algn="ctr" fontAlgn="ctr"/>
                      <a:r>
                        <a:rPr lang="en-US" sz="1300" u="none" strike="noStrike">
                          <a:effectLst/>
                        </a:rPr>
                        <a:t>2,404</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r>
              <a:tr h="161925">
                <a:tc>
                  <a:txBody>
                    <a:bodyPr/>
                    <a:lstStyle/>
                    <a:p>
                      <a:pPr algn="l" fontAlgn="ctr"/>
                      <a:r>
                        <a:rPr lang="en-US" sz="1300" u="none" strike="noStrike">
                          <a:effectLst/>
                        </a:rPr>
                        <a:t>               Computer specialists, all other</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c>
                  <a:txBody>
                    <a:bodyPr/>
                    <a:lstStyle/>
                    <a:p>
                      <a:pPr algn="ctr" fontAlgn="ctr"/>
                      <a:r>
                        <a:rPr lang="en-US" sz="1300" u="none" strike="noStrike">
                          <a:effectLst/>
                        </a:rPr>
                        <a:t>1,984</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r>
              <a:tr h="161925">
                <a:tc>
                  <a:txBody>
                    <a:bodyPr/>
                    <a:lstStyle/>
                    <a:p>
                      <a:pPr algn="l" fontAlgn="ctr"/>
                      <a:r>
                        <a:rPr lang="en-US" sz="1300" u="none" strike="noStrike">
                          <a:effectLst/>
                        </a:rPr>
                        <a:t>               Computer programmers</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c>
                  <a:txBody>
                    <a:bodyPr/>
                    <a:lstStyle/>
                    <a:p>
                      <a:pPr algn="ctr" fontAlgn="ctr"/>
                      <a:r>
                        <a:rPr lang="en-US" sz="1300" u="none" strike="noStrike">
                          <a:effectLst/>
                        </a:rPr>
                        <a:t>1,983</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r>
              <a:tr h="161925">
                <a:tc>
                  <a:txBody>
                    <a:bodyPr/>
                    <a:lstStyle/>
                    <a:p>
                      <a:pPr algn="l" fontAlgn="ctr"/>
                      <a:r>
                        <a:rPr lang="en-US" sz="1300" u="none" strike="noStrike">
                          <a:effectLst/>
                        </a:rPr>
                        <a:t>               Network and computer systems administrators</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c>
                  <a:txBody>
                    <a:bodyPr/>
                    <a:lstStyle/>
                    <a:p>
                      <a:pPr algn="ctr" fontAlgn="ctr"/>
                      <a:r>
                        <a:rPr lang="en-US" sz="1300" u="none" strike="noStrike">
                          <a:effectLst/>
                        </a:rPr>
                        <a:t>1,901</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r>
              <a:tr h="161925">
                <a:tc>
                  <a:txBody>
                    <a:bodyPr/>
                    <a:lstStyle/>
                    <a:p>
                      <a:pPr algn="l" fontAlgn="ctr"/>
                      <a:r>
                        <a:rPr lang="en-US" sz="1300" u="none" strike="noStrike">
                          <a:effectLst/>
                        </a:rPr>
                        <a:t>               Database administrators</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c>
                  <a:txBody>
                    <a:bodyPr/>
                    <a:lstStyle/>
                    <a:p>
                      <a:pPr algn="ctr" fontAlgn="ctr"/>
                      <a:r>
                        <a:rPr lang="en-US" sz="1300" u="none" strike="noStrike">
                          <a:effectLst/>
                        </a:rPr>
                        <a:t>595</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r>
              <a:tr h="161925">
                <a:tc>
                  <a:txBody>
                    <a:bodyPr/>
                    <a:lstStyle/>
                    <a:p>
                      <a:pPr algn="l" fontAlgn="ctr"/>
                      <a:r>
                        <a:rPr lang="en-US" sz="1300" u="none" strike="noStrike">
                          <a:effectLst/>
                        </a:rPr>
                        <a:t>               Computer and information scientists, research</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c>
                  <a:txBody>
                    <a:bodyPr/>
                    <a:lstStyle/>
                    <a:p>
                      <a:pPr algn="ctr" fontAlgn="ctr"/>
                      <a:r>
                        <a:rPr lang="en-US" sz="1300" u="none" strike="noStrike">
                          <a:effectLst/>
                        </a:rPr>
                        <a:t>458</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r>
              <a:tr h="161925">
                <a:tc>
                  <a:txBody>
                    <a:bodyPr/>
                    <a:lstStyle/>
                    <a:p>
                      <a:pPr algn="l" fontAlgn="ctr"/>
                      <a:r>
                        <a:rPr lang="en-US" sz="1300" u="none" strike="noStrike">
                          <a:effectLst/>
                        </a:rPr>
                        <a:t>               Operations research analysts</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c>
                  <a:txBody>
                    <a:bodyPr/>
                    <a:lstStyle/>
                    <a:p>
                      <a:pPr algn="ctr" fontAlgn="ctr"/>
                      <a:r>
                        <a:rPr lang="en-US" sz="1300" u="none" strike="noStrike">
                          <a:effectLst/>
                        </a:rPr>
                        <a:t>354</a:t>
                      </a:r>
                      <a:endParaRPr lang="en-US" sz="1300" b="0" i="0" u="none" strike="noStrike">
                        <a:solidFill>
                          <a:srgbClr val="000000"/>
                        </a:solidFill>
                        <a:effectLst/>
                        <a:latin typeface="Arial"/>
                      </a:endParaRPr>
                    </a:p>
                  </a:txBody>
                  <a:tcPr marL="9525" marR="9525" marT="9525" marB="0" anchor="ctr">
                    <a:solidFill>
                      <a:schemeClr val="accent4">
                        <a:lumMod val="20000"/>
                        <a:lumOff val="80000"/>
                      </a:schemeClr>
                    </a:solidFill>
                  </a:tcPr>
                </a:tc>
              </a:tr>
              <a:tr h="161925">
                <a:tc>
                  <a:txBody>
                    <a:bodyPr/>
                    <a:lstStyle/>
                    <a:p>
                      <a:pPr algn="l" fontAlgn="ctr"/>
                      <a:r>
                        <a:rPr lang="en-US" sz="1300" u="none" strike="noStrike" dirty="0">
                          <a:effectLst/>
                        </a:rPr>
                        <a:t>               Statisticians</a:t>
                      </a:r>
                      <a:endParaRPr lang="en-US" sz="1300" b="0" i="0" u="none" strike="noStrike" dirty="0">
                        <a:solidFill>
                          <a:srgbClr val="000000"/>
                        </a:solidFill>
                        <a:effectLst/>
                        <a:latin typeface="Arial"/>
                      </a:endParaRPr>
                    </a:p>
                  </a:txBody>
                  <a:tcPr marL="9525" marR="9525" marT="9525" marB="0" anchor="ctr">
                    <a:solidFill>
                      <a:schemeClr val="accent4">
                        <a:lumMod val="20000"/>
                        <a:lumOff val="80000"/>
                      </a:schemeClr>
                    </a:solidFill>
                  </a:tcPr>
                </a:tc>
                <a:tc>
                  <a:txBody>
                    <a:bodyPr/>
                    <a:lstStyle/>
                    <a:p>
                      <a:pPr algn="ctr" fontAlgn="ctr"/>
                      <a:r>
                        <a:rPr lang="en-US" sz="1300" u="none" strike="noStrike" dirty="0">
                          <a:effectLst/>
                        </a:rPr>
                        <a:t>260</a:t>
                      </a:r>
                      <a:endParaRPr lang="en-US" sz="1300" b="0" i="0" u="none" strike="noStrike" dirty="0">
                        <a:solidFill>
                          <a:srgbClr val="000000"/>
                        </a:solidFill>
                        <a:effectLst/>
                        <a:latin typeface="Arial"/>
                      </a:endParaRPr>
                    </a:p>
                  </a:txBody>
                  <a:tcPr marL="9525" marR="9525" marT="9525" marB="0" anchor="ctr">
                    <a:solidFill>
                      <a:schemeClr val="accent4">
                        <a:lumMod val="20000"/>
                        <a:lumOff val="80000"/>
                      </a:schemeClr>
                    </a:solid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858019873"/>
              </p:ext>
            </p:extLst>
          </p:nvPr>
        </p:nvGraphicFramePr>
        <p:xfrm>
          <a:off x="1066800" y="3722370"/>
          <a:ext cx="6858000" cy="2907030"/>
        </p:xfrm>
        <a:graphic>
          <a:graphicData uri="http://schemas.openxmlformats.org/drawingml/2006/table">
            <a:tbl>
              <a:tblPr>
                <a:tableStyleId>{5C22544A-7EE6-4342-B048-85BDC9FD1C3A}</a:tableStyleId>
              </a:tblPr>
              <a:tblGrid>
                <a:gridCol w="5643759"/>
                <a:gridCol w="1214241"/>
              </a:tblGrid>
              <a:tr h="161925">
                <a:tc>
                  <a:txBody>
                    <a:bodyPr/>
                    <a:lstStyle/>
                    <a:p>
                      <a:pPr algn="l" fontAlgn="ctr"/>
                      <a:r>
                        <a:rPr lang="en-US" sz="1300" u="none" strike="noStrike" dirty="0">
                          <a:effectLst/>
                        </a:rPr>
                        <a:t>               Civil engineers</a:t>
                      </a:r>
                      <a:endParaRPr lang="en-US" sz="1300" b="0" i="0" u="none" strike="noStrike" dirty="0">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a:effectLst/>
                        </a:rPr>
                        <a:t>699</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r>
              <a:tr h="161925">
                <a:tc>
                  <a:txBody>
                    <a:bodyPr/>
                    <a:lstStyle/>
                    <a:p>
                      <a:pPr algn="l" fontAlgn="ctr"/>
                      <a:r>
                        <a:rPr lang="en-US" sz="1300" u="none" strike="noStrike">
                          <a:effectLst/>
                        </a:rPr>
                        <a:t>               Computer hardware engineers</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a:effectLst/>
                        </a:rPr>
                        <a:t>553</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r>
              <a:tr h="161925">
                <a:tc>
                  <a:txBody>
                    <a:bodyPr/>
                    <a:lstStyle/>
                    <a:p>
                      <a:pPr algn="l" fontAlgn="ctr"/>
                      <a:r>
                        <a:rPr lang="en-US" sz="1300" u="none" strike="noStrike">
                          <a:effectLst/>
                        </a:rPr>
                        <a:t>               Industrial engineers</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dirty="0">
                          <a:effectLst/>
                        </a:rPr>
                        <a:t>553</a:t>
                      </a:r>
                      <a:endParaRPr lang="en-US" sz="1300" b="0" i="0" u="none" strike="noStrike" dirty="0">
                        <a:solidFill>
                          <a:srgbClr val="000000"/>
                        </a:solidFill>
                        <a:effectLst/>
                        <a:latin typeface="Arial"/>
                      </a:endParaRPr>
                    </a:p>
                  </a:txBody>
                  <a:tcPr marL="9525" marR="9525" marT="9525" marB="0" anchor="ctr">
                    <a:solidFill>
                      <a:schemeClr val="accent4">
                        <a:lumMod val="40000"/>
                        <a:lumOff val="60000"/>
                      </a:schemeClr>
                    </a:solidFill>
                  </a:tcPr>
                </a:tc>
              </a:tr>
              <a:tr h="161925">
                <a:tc>
                  <a:txBody>
                    <a:bodyPr/>
                    <a:lstStyle/>
                    <a:p>
                      <a:pPr algn="l" fontAlgn="ctr"/>
                      <a:r>
                        <a:rPr lang="en-US" sz="1300" u="none" strike="noStrike" dirty="0">
                          <a:effectLst/>
                        </a:rPr>
                        <a:t>               Biomedical engineers</a:t>
                      </a:r>
                      <a:endParaRPr lang="en-US" sz="1300" b="0" i="0" u="none" strike="noStrike" dirty="0">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a:effectLst/>
                        </a:rPr>
                        <a:t>476</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r>
              <a:tr h="161925">
                <a:tc>
                  <a:txBody>
                    <a:bodyPr/>
                    <a:lstStyle/>
                    <a:p>
                      <a:pPr algn="l" fontAlgn="ctr"/>
                      <a:r>
                        <a:rPr lang="en-US" sz="1300" u="none" strike="noStrike">
                          <a:effectLst/>
                        </a:rPr>
                        <a:t>               Aerospace engineers</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a:effectLst/>
                        </a:rPr>
                        <a:t>428</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r>
              <a:tr h="161925">
                <a:tc>
                  <a:txBody>
                    <a:bodyPr/>
                    <a:lstStyle/>
                    <a:p>
                      <a:pPr algn="l" fontAlgn="ctr"/>
                      <a:r>
                        <a:rPr lang="en-US" sz="1300" u="none" strike="noStrike">
                          <a:effectLst/>
                        </a:rPr>
                        <a:t>               Mechanical engineers</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a:effectLst/>
                        </a:rPr>
                        <a:t>388</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r>
              <a:tr h="161925">
                <a:tc>
                  <a:txBody>
                    <a:bodyPr/>
                    <a:lstStyle/>
                    <a:p>
                      <a:pPr algn="l" fontAlgn="ctr"/>
                      <a:r>
                        <a:rPr lang="en-US" sz="1300" u="none" strike="noStrike">
                          <a:effectLst/>
                        </a:rPr>
                        <a:t>               Electrical engineers</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a:effectLst/>
                        </a:rPr>
                        <a:t>340</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r>
              <a:tr h="161925">
                <a:tc>
                  <a:txBody>
                    <a:bodyPr/>
                    <a:lstStyle/>
                    <a:p>
                      <a:pPr algn="l" fontAlgn="ctr"/>
                      <a:r>
                        <a:rPr lang="en-US" sz="1300" u="none" strike="noStrike">
                          <a:effectLst/>
                        </a:rPr>
                        <a:t>               Electronics engineers, except computer</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a:effectLst/>
                        </a:rPr>
                        <a:t>338</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r>
              <a:tr h="161925">
                <a:tc>
                  <a:txBody>
                    <a:bodyPr/>
                    <a:lstStyle/>
                    <a:p>
                      <a:pPr algn="l" fontAlgn="ctr"/>
                      <a:r>
                        <a:rPr lang="en-US" sz="1300" u="none" strike="noStrike">
                          <a:effectLst/>
                        </a:rPr>
                        <a:t>               Electrical and electronic engineering technicians</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a:effectLst/>
                        </a:rPr>
                        <a:t>305</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r>
              <a:tr h="161925">
                <a:tc>
                  <a:txBody>
                    <a:bodyPr/>
                    <a:lstStyle/>
                    <a:p>
                      <a:pPr algn="l" fontAlgn="ctr"/>
                      <a:r>
                        <a:rPr lang="en-US" sz="1300" u="none" strike="noStrike" dirty="0">
                          <a:effectLst/>
                        </a:rPr>
                        <a:t>               Engineering technicians, except drafters, all other</a:t>
                      </a:r>
                      <a:endParaRPr lang="en-US" sz="1300" b="0" i="0" u="none" strike="noStrike" dirty="0">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a:effectLst/>
                        </a:rPr>
                        <a:t>194</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r>
              <a:tr h="161925">
                <a:tc>
                  <a:txBody>
                    <a:bodyPr/>
                    <a:lstStyle/>
                    <a:p>
                      <a:pPr algn="l" fontAlgn="ctr"/>
                      <a:r>
                        <a:rPr lang="en-US" sz="1300" u="none" strike="noStrike">
                          <a:effectLst/>
                        </a:rPr>
                        <a:t>               Industrial engineering technicians</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a:effectLst/>
                        </a:rPr>
                        <a:t>164</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r>
              <a:tr h="161925">
                <a:tc>
                  <a:txBody>
                    <a:bodyPr/>
                    <a:lstStyle/>
                    <a:p>
                      <a:pPr algn="l" fontAlgn="ctr"/>
                      <a:r>
                        <a:rPr lang="en-US" sz="1300" u="none" strike="noStrike">
                          <a:effectLst/>
                        </a:rPr>
                        <a:t>               Electro-mechanical technicians</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a:effectLst/>
                        </a:rPr>
                        <a:t>132</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r>
              <a:tr h="161925">
                <a:tc>
                  <a:txBody>
                    <a:bodyPr/>
                    <a:lstStyle/>
                    <a:p>
                      <a:pPr algn="l" fontAlgn="ctr"/>
                      <a:r>
                        <a:rPr lang="en-US" sz="1300" u="none" strike="noStrike">
                          <a:effectLst/>
                        </a:rPr>
                        <a:t>               Environmental engineers</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a:effectLst/>
                        </a:rPr>
                        <a:t>127</a:t>
                      </a:r>
                      <a:endParaRPr lang="en-US" sz="1300" b="0" i="0" u="none" strike="noStrike">
                        <a:solidFill>
                          <a:srgbClr val="000000"/>
                        </a:solidFill>
                        <a:effectLst/>
                        <a:latin typeface="Arial"/>
                      </a:endParaRPr>
                    </a:p>
                  </a:txBody>
                  <a:tcPr marL="9525" marR="9525" marT="9525" marB="0" anchor="ctr">
                    <a:solidFill>
                      <a:schemeClr val="accent4">
                        <a:lumMod val="40000"/>
                        <a:lumOff val="60000"/>
                      </a:schemeClr>
                    </a:solidFill>
                  </a:tcPr>
                </a:tc>
              </a:tr>
              <a:tr h="161925">
                <a:tc>
                  <a:txBody>
                    <a:bodyPr/>
                    <a:lstStyle/>
                    <a:p>
                      <a:pPr algn="l" fontAlgn="ctr"/>
                      <a:r>
                        <a:rPr lang="en-US" sz="1300" u="none" strike="noStrike" dirty="0">
                          <a:effectLst/>
                        </a:rPr>
                        <a:t>               Mechanical engineering technicians</a:t>
                      </a:r>
                      <a:endParaRPr lang="en-US" sz="1300" b="0" i="0" u="none" strike="noStrike" dirty="0">
                        <a:solidFill>
                          <a:srgbClr val="000000"/>
                        </a:solidFill>
                        <a:effectLst/>
                        <a:latin typeface="Arial"/>
                      </a:endParaRPr>
                    </a:p>
                  </a:txBody>
                  <a:tcPr marL="9525" marR="9525" marT="9525" marB="0" anchor="ctr">
                    <a:solidFill>
                      <a:schemeClr val="accent4">
                        <a:lumMod val="40000"/>
                        <a:lumOff val="60000"/>
                      </a:schemeClr>
                    </a:solidFill>
                  </a:tcPr>
                </a:tc>
                <a:tc>
                  <a:txBody>
                    <a:bodyPr/>
                    <a:lstStyle/>
                    <a:p>
                      <a:pPr algn="ctr" fontAlgn="ctr"/>
                      <a:r>
                        <a:rPr lang="en-US" sz="1300" u="none" strike="noStrike" dirty="0">
                          <a:effectLst/>
                        </a:rPr>
                        <a:t>107</a:t>
                      </a:r>
                      <a:endParaRPr lang="en-US" sz="1300" b="0" i="0" u="none" strike="noStrike" dirty="0">
                        <a:solidFill>
                          <a:srgbClr val="000000"/>
                        </a:solidFill>
                        <a:effectLst/>
                        <a:latin typeface="Arial"/>
                      </a:endParaRPr>
                    </a:p>
                  </a:txBody>
                  <a:tcPr marL="9525" marR="9525" marT="9525" marB="0" anchor="ctr">
                    <a:solidFill>
                      <a:schemeClr val="accent4">
                        <a:lumMod val="40000"/>
                        <a:lumOff val="60000"/>
                      </a:schemeClr>
                    </a:solidFill>
                  </a:tcPr>
                </a:tc>
              </a:tr>
            </a:tbl>
          </a:graphicData>
        </a:graphic>
      </p:graphicFrame>
      <p:sp>
        <p:nvSpPr>
          <p:cNvPr id="5" name="TextBox 4"/>
          <p:cNvSpPr txBox="1"/>
          <p:nvPr/>
        </p:nvSpPr>
        <p:spPr>
          <a:xfrm rot="16200000">
            <a:off x="-729733" y="2025134"/>
            <a:ext cx="2743200" cy="369332"/>
          </a:xfrm>
          <a:prstGeom prst="rect">
            <a:avLst/>
          </a:prstGeom>
          <a:noFill/>
        </p:spPr>
        <p:txBody>
          <a:bodyPr wrap="square" rtlCol="0">
            <a:spAutoFit/>
          </a:bodyPr>
          <a:lstStyle/>
          <a:p>
            <a:r>
              <a:rPr lang="en-US" dirty="0" smtClean="0"/>
              <a:t>Computer &amp; Math Cluster</a:t>
            </a:r>
            <a:endParaRPr lang="en-US" dirty="0"/>
          </a:p>
        </p:txBody>
      </p:sp>
      <p:sp>
        <p:nvSpPr>
          <p:cNvPr id="7" name="TextBox 6"/>
          <p:cNvSpPr txBox="1"/>
          <p:nvPr/>
        </p:nvSpPr>
        <p:spPr>
          <a:xfrm rot="16200000">
            <a:off x="-718066" y="4996934"/>
            <a:ext cx="2743200" cy="369332"/>
          </a:xfrm>
          <a:prstGeom prst="rect">
            <a:avLst/>
          </a:prstGeom>
          <a:noFill/>
        </p:spPr>
        <p:txBody>
          <a:bodyPr wrap="square" rtlCol="0">
            <a:spAutoFit/>
          </a:bodyPr>
          <a:lstStyle/>
          <a:p>
            <a:pPr algn="ctr"/>
            <a:r>
              <a:rPr lang="en-US" dirty="0" smtClean="0"/>
              <a:t>Engineering  Cluster*</a:t>
            </a:r>
            <a:endParaRPr lang="en-US" dirty="0"/>
          </a:p>
        </p:txBody>
      </p:sp>
      <p:sp>
        <p:nvSpPr>
          <p:cNvPr id="6" name="TextBox 5"/>
          <p:cNvSpPr txBox="1"/>
          <p:nvPr/>
        </p:nvSpPr>
        <p:spPr>
          <a:xfrm>
            <a:off x="-76200" y="6703368"/>
            <a:ext cx="9144000" cy="230832"/>
          </a:xfrm>
          <a:prstGeom prst="rect">
            <a:avLst/>
          </a:prstGeom>
          <a:noFill/>
        </p:spPr>
        <p:txBody>
          <a:bodyPr wrap="square" rtlCol="0">
            <a:spAutoFit/>
          </a:bodyPr>
          <a:lstStyle/>
          <a:p>
            <a:r>
              <a:rPr lang="en-US" sz="900" i="1" dirty="0" smtClean="0"/>
              <a:t>* List does not include architecture occupations  listed in Major Category (SIC 17)</a:t>
            </a:r>
            <a:endParaRPr lang="en-US" sz="900" i="1" dirty="0"/>
          </a:p>
        </p:txBody>
      </p:sp>
    </p:spTree>
    <p:extLst>
      <p:ext uri="{BB962C8B-B14F-4D97-AF65-F5344CB8AC3E}">
        <p14:creationId xmlns:p14="http://schemas.microsoft.com/office/powerpoint/2010/main" val="18771099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184737"/>
            <a:ext cx="9144000" cy="2431435"/>
          </a:xfrm>
          <a:prstGeom prst="rect">
            <a:avLst/>
          </a:prstGeom>
          <a:noFill/>
        </p:spPr>
        <p:txBody>
          <a:bodyPr wrap="square" rtlCol="0">
            <a:spAutoFit/>
          </a:bodyPr>
          <a:lstStyle/>
          <a:p>
            <a:pPr algn="ctr"/>
            <a:r>
              <a:rPr lang="en-US" sz="6000" dirty="0" smtClean="0"/>
              <a:t>Additional Material</a:t>
            </a:r>
          </a:p>
          <a:p>
            <a:pPr algn="ctr"/>
            <a:endParaRPr lang="en-US" sz="6000" dirty="0"/>
          </a:p>
          <a:p>
            <a:pPr algn="ctr"/>
            <a:r>
              <a:rPr lang="en-US" sz="3200" dirty="0" smtClean="0"/>
              <a:t>Maneuvering from occupations to industries</a:t>
            </a:r>
            <a:endParaRPr lang="en-US" sz="3200" dirty="0"/>
          </a:p>
        </p:txBody>
      </p:sp>
    </p:spTree>
    <p:extLst>
      <p:ext uri="{BB962C8B-B14F-4D97-AF65-F5344CB8AC3E}">
        <p14:creationId xmlns:p14="http://schemas.microsoft.com/office/powerpoint/2010/main" val="28046071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523220"/>
          </a:xfrm>
          <a:prstGeom prst="rect">
            <a:avLst/>
          </a:prstGeom>
          <a:noFill/>
        </p:spPr>
        <p:txBody>
          <a:bodyPr wrap="square" rtlCol="0">
            <a:spAutoFit/>
          </a:bodyPr>
          <a:lstStyle/>
          <a:p>
            <a:pPr algn="ctr"/>
            <a:r>
              <a:rPr lang="en-US" sz="2800" dirty="0" smtClean="0"/>
              <a:t>Industry employment profile for Accountants &amp; Auditors </a:t>
            </a:r>
            <a:endParaRPr lang="en-US" sz="2800" dirty="0"/>
          </a:p>
        </p:txBody>
      </p:sp>
      <p:pic>
        <p:nvPicPr>
          <p:cNvPr id="7"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5680" y="837389"/>
            <a:ext cx="7383920" cy="426801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 8"/>
          <p:cNvGraphicFramePr>
            <a:graphicFrameLocks noGrp="1"/>
          </p:cNvGraphicFramePr>
          <p:nvPr>
            <p:extLst>
              <p:ext uri="{D42A27DB-BD31-4B8C-83A1-F6EECF244321}">
                <p14:modId xmlns:p14="http://schemas.microsoft.com/office/powerpoint/2010/main" val="3943190909"/>
              </p:ext>
            </p:extLst>
          </p:nvPr>
        </p:nvGraphicFramePr>
        <p:xfrm>
          <a:off x="381002" y="4953000"/>
          <a:ext cx="8610599" cy="1783080"/>
        </p:xfrm>
        <a:graphic>
          <a:graphicData uri="http://schemas.openxmlformats.org/drawingml/2006/table">
            <a:tbl>
              <a:tblPr/>
              <a:tblGrid>
                <a:gridCol w="4429731"/>
                <a:gridCol w="1045217"/>
                <a:gridCol w="1045217"/>
                <a:gridCol w="1045217"/>
                <a:gridCol w="1045217"/>
              </a:tblGrid>
              <a:tr h="164465">
                <a:tc>
                  <a:txBody>
                    <a:bodyPr/>
                    <a:lstStyle/>
                    <a:p>
                      <a:pPr algn="l" fontAlgn="t"/>
                      <a:r>
                        <a:rPr lang="en-US" sz="1400" b="1" i="0" u="none" strike="noStrike" dirty="0" smtClean="0">
                          <a:solidFill>
                            <a:srgbClr val="FFFFFF"/>
                          </a:solidFill>
                          <a:effectLst/>
                          <a:latin typeface="Arial"/>
                        </a:rPr>
                        <a:t> Industry Title</a:t>
                      </a:r>
                      <a:endParaRPr lang="en-US" sz="1400" b="1" i="0" u="none" strike="noStrike" dirty="0">
                        <a:solidFill>
                          <a:srgbClr val="FFFFFF"/>
                        </a:solidFill>
                        <a:effectLst/>
                        <a:latin typeface="Arial"/>
                      </a:endParaRPr>
                    </a:p>
                  </a:txBody>
                  <a:tcPr marL="9525" marR="9525" marT="9525" marB="0">
                    <a:lnL>
                      <a:noFill/>
                    </a:lnL>
                    <a:lnR>
                      <a:noFill/>
                    </a:lnR>
                    <a:lnT>
                      <a:noFill/>
                    </a:lnT>
                    <a:lnB>
                      <a:noFill/>
                    </a:lnB>
                    <a:solidFill>
                      <a:srgbClr val="26A61C"/>
                    </a:solidFill>
                  </a:tcPr>
                </a:tc>
                <a:tc>
                  <a:txBody>
                    <a:bodyPr/>
                    <a:lstStyle/>
                    <a:p>
                      <a:pPr algn="r" fontAlgn="t"/>
                      <a:r>
                        <a:rPr lang="en-US" sz="1400" b="1" i="0" u="none" strike="noStrike" dirty="0" smtClean="0">
                          <a:solidFill>
                            <a:srgbClr val="FFFFFF"/>
                          </a:solidFill>
                          <a:effectLst/>
                          <a:latin typeface="Arial"/>
                        </a:rPr>
                        <a:t>2012</a:t>
                      </a:r>
                      <a:r>
                        <a:rPr lang="en-US" sz="1400" b="1" i="0" u="none" strike="noStrike" baseline="0" dirty="0" smtClean="0">
                          <a:solidFill>
                            <a:srgbClr val="FFFFFF"/>
                          </a:solidFill>
                          <a:effectLst/>
                          <a:latin typeface="Arial"/>
                        </a:rPr>
                        <a:t> </a:t>
                      </a:r>
                      <a:r>
                        <a:rPr lang="en-US" sz="1400" b="1" i="0" u="none" strike="noStrike" dirty="0" smtClean="0">
                          <a:solidFill>
                            <a:srgbClr val="FFFFFF"/>
                          </a:solidFill>
                          <a:effectLst/>
                          <a:latin typeface="Arial"/>
                        </a:rPr>
                        <a:t>Jobs</a:t>
                      </a:r>
                      <a:endParaRPr lang="en-US" sz="1400" b="1" i="0" u="none" strike="noStrike" dirty="0">
                        <a:solidFill>
                          <a:srgbClr val="FFFFFF"/>
                        </a:solidFill>
                        <a:effectLst/>
                        <a:latin typeface="Arial"/>
                      </a:endParaRPr>
                    </a:p>
                  </a:txBody>
                  <a:tcPr marL="9525" marR="9525" marT="9525" marB="0">
                    <a:lnL>
                      <a:noFill/>
                    </a:lnL>
                    <a:lnR>
                      <a:noFill/>
                    </a:lnR>
                    <a:lnT>
                      <a:noFill/>
                    </a:lnT>
                    <a:lnB>
                      <a:noFill/>
                    </a:lnB>
                    <a:solidFill>
                      <a:srgbClr val="26A61C"/>
                    </a:solidFill>
                  </a:tcPr>
                </a:tc>
                <a:tc>
                  <a:txBody>
                    <a:bodyPr/>
                    <a:lstStyle/>
                    <a:p>
                      <a:pPr algn="r" fontAlgn="t"/>
                      <a:r>
                        <a:rPr lang="en-US" sz="1400" b="1" i="0" u="none" strike="noStrike" dirty="0" smtClean="0">
                          <a:solidFill>
                            <a:srgbClr val="FFFFFF"/>
                          </a:solidFill>
                          <a:effectLst/>
                          <a:latin typeface="Arial"/>
                        </a:rPr>
                        <a:t>2017</a:t>
                      </a:r>
                      <a:r>
                        <a:rPr lang="en-US" sz="1400" b="1" i="0" u="none" strike="noStrike" baseline="0" dirty="0" smtClean="0">
                          <a:solidFill>
                            <a:srgbClr val="FFFFFF"/>
                          </a:solidFill>
                          <a:effectLst/>
                          <a:latin typeface="Arial"/>
                        </a:rPr>
                        <a:t> </a:t>
                      </a:r>
                      <a:r>
                        <a:rPr lang="en-US" sz="1400" b="1" i="0" u="none" strike="noStrike" dirty="0" smtClean="0">
                          <a:solidFill>
                            <a:srgbClr val="FFFFFF"/>
                          </a:solidFill>
                          <a:effectLst/>
                          <a:latin typeface="Arial"/>
                        </a:rPr>
                        <a:t>Jobs</a:t>
                      </a:r>
                      <a:endParaRPr lang="en-US" sz="1400" b="1" i="0" u="none" strike="noStrike" dirty="0">
                        <a:solidFill>
                          <a:srgbClr val="FFFFFF"/>
                        </a:solidFill>
                        <a:effectLst/>
                        <a:latin typeface="Arial"/>
                      </a:endParaRPr>
                    </a:p>
                  </a:txBody>
                  <a:tcPr marL="9525" marR="9525" marT="9525" marB="0">
                    <a:lnL>
                      <a:noFill/>
                    </a:lnL>
                    <a:lnR>
                      <a:noFill/>
                    </a:lnR>
                    <a:lnT>
                      <a:noFill/>
                    </a:lnT>
                    <a:lnB>
                      <a:noFill/>
                    </a:lnB>
                    <a:solidFill>
                      <a:srgbClr val="26A61C"/>
                    </a:solidFill>
                  </a:tcPr>
                </a:tc>
                <a:tc>
                  <a:txBody>
                    <a:bodyPr/>
                    <a:lstStyle/>
                    <a:p>
                      <a:pPr algn="r" fontAlgn="t"/>
                      <a:r>
                        <a:rPr lang="en-US" sz="1400" b="1" i="0" u="none" strike="noStrike">
                          <a:solidFill>
                            <a:srgbClr val="FFFFFF"/>
                          </a:solidFill>
                          <a:effectLst/>
                          <a:latin typeface="Arial"/>
                        </a:rPr>
                        <a:t>Change</a:t>
                      </a:r>
                    </a:p>
                  </a:txBody>
                  <a:tcPr marL="9525" marR="9525" marT="9525" marB="0">
                    <a:lnL>
                      <a:noFill/>
                    </a:lnL>
                    <a:lnR>
                      <a:noFill/>
                    </a:lnR>
                    <a:lnT>
                      <a:noFill/>
                    </a:lnT>
                    <a:lnB>
                      <a:noFill/>
                    </a:lnB>
                    <a:solidFill>
                      <a:srgbClr val="26A61C"/>
                    </a:solidFill>
                  </a:tcPr>
                </a:tc>
                <a:tc>
                  <a:txBody>
                    <a:bodyPr/>
                    <a:lstStyle/>
                    <a:p>
                      <a:pPr algn="r" fontAlgn="t"/>
                      <a:r>
                        <a:rPr lang="en-US" sz="1400" b="1" i="0" u="none" strike="noStrike">
                          <a:solidFill>
                            <a:srgbClr val="FFFFFF"/>
                          </a:solidFill>
                          <a:effectLst/>
                          <a:latin typeface="Arial"/>
                        </a:rPr>
                        <a:t>% Change</a:t>
                      </a:r>
                    </a:p>
                  </a:txBody>
                  <a:tcPr marL="9525" marR="9525" marT="9525" marB="0">
                    <a:lnL>
                      <a:noFill/>
                    </a:lnL>
                    <a:lnR>
                      <a:noFill/>
                    </a:lnR>
                    <a:lnT>
                      <a:noFill/>
                    </a:lnT>
                    <a:lnB>
                      <a:noFill/>
                    </a:lnB>
                    <a:solidFill>
                      <a:srgbClr val="26A61C"/>
                    </a:solidFill>
                  </a:tcPr>
                </a:tc>
              </a:tr>
              <a:tr h="164465">
                <a:tc>
                  <a:txBody>
                    <a:bodyPr/>
                    <a:lstStyle/>
                    <a:p>
                      <a:pPr algn="l" fontAlgn="t"/>
                      <a:r>
                        <a:rPr lang="en-US" sz="1400" b="0" i="0" u="none" strike="noStrike">
                          <a:solidFill>
                            <a:srgbClr val="000000"/>
                          </a:solidFill>
                          <a:effectLst/>
                          <a:latin typeface="Arial"/>
                        </a:rPr>
                        <a:t>Offices of Certified Public Accountants</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4,032</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4,474</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442</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11%</a:t>
                      </a:r>
                    </a:p>
                  </a:txBody>
                  <a:tcPr marL="9525" marR="9525" marT="9525" marB="0">
                    <a:lnL>
                      <a:noFill/>
                    </a:lnL>
                    <a:lnR>
                      <a:noFill/>
                    </a:lnR>
                    <a:lnT>
                      <a:noFill/>
                    </a:lnT>
                    <a:lnB>
                      <a:noFill/>
                    </a:lnB>
                  </a:tcPr>
                </a:tc>
              </a:tr>
              <a:tr h="164465">
                <a:tc>
                  <a:txBody>
                    <a:bodyPr/>
                    <a:lstStyle/>
                    <a:p>
                      <a:pPr algn="l" fontAlgn="t"/>
                      <a:r>
                        <a:rPr lang="en-US" sz="1400" b="0" i="0" u="none" strike="noStrike">
                          <a:solidFill>
                            <a:srgbClr val="000000"/>
                          </a:solidFill>
                          <a:effectLst/>
                          <a:latin typeface="Arial"/>
                        </a:rPr>
                        <a:t>Other Accounting Services</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3,722</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4,069</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347</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9%</a:t>
                      </a:r>
                    </a:p>
                  </a:txBody>
                  <a:tcPr marL="9525" marR="9525" marT="9525" marB="0">
                    <a:lnL>
                      <a:noFill/>
                    </a:lnL>
                    <a:lnR>
                      <a:noFill/>
                    </a:lnR>
                    <a:lnT>
                      <a:noFill/>
                    </a:lnT>
                    <a:lnB>
                      <a:noFill/>
                    </a:lnB>
                  </a:tcPr>
                </a:tc>
              </a:tr>
              <a:tr h="164465">
                <a:tc>
                  <a:txBody>
                    <a:bodyPr/>
                    <a:lstStyle/>
                    <a:p>
                      <a:pPr algn="l" fontAlgn="t"/>
                      <a:r>
                        <a:rPr lang="en-US" sz="1400" b="0" i="0" u="none" strike="noStrike">
                          <a:solidFill>
                            <a:srgbClr val="000000"/>
                          </a:solidFill>
                          <a:effectLst/>
                          <a:latin typeface="Arial"/>
                        </a:rPr>
                        <a:t>Tax Preparation Services</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1,353</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1,469</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116</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9%</a:t>
                      </a:r>
                    </a:p>
                  </a:txBody>
                  <a:tcPr marL="9525" marR="9525" marT="9525" marB="0">
                    <a:lnL>
                      <a:noFill/>
                    </a:lnL>
                    <a:lnR>
                      <a:noFill/>
                    </a:lnR>
                    <a:lnT>
                      <a:noFill/>
                    </a:lnT>
                    <a:lnB>
                      <a:noFill/>
                    </a:lnB>
                  </a:tcPr>
                </a:tc>
              </a:tr>
              <a:tr h="164465">
                <a:tc>
                  <a:txBody>
                    <a:bodyPr/>
                    <a:lstStyle/>
                    <a:p>
                      <a:pPr algn="l" fontAlgn="t"/>
                      <a:r>
                        <a:rPr lang="en-US" sz="1400" b="0" i="0" u="none" strike="noStrike">
                          <a:solidFill>
                            <a:srgbClr val="000000"/>
                          </a:solidFill>
                          <a:effectLst/>
                          <a:latin typeface="Arial"/>
                        </a:rPr>
                        <a:t>Payroll Services</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1,127</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1,216</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89</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8%</a:t>
                      </a:r>
                    </a:p>
                  </a:txBody>
                  <a:tcPr marL="9525" marR="9525" marT="9525" marB="0">
                    <a:lnL>
                      <a:noFill/>
                    </a:lnL>
                    <a:lnR>
                      <a:noFill/>
                    </a:lnR>
                    <a:lnT>
                      <a:noFill/>
                    </a:lnT>
                    <a:lnB>
                      <a:noFill/>
                    </a:lnB>
                  </a:tcPr>
                </a:tc>
              </a:tr>
              <a:tr h="164465">
                <a:tc>
                  <a:txBody>
                    <a:bodyPr/>
                    <a:lstStyle/>
                    <a:p>
                      <a:pPr algn="l" fontAlgn="t"/>
                      <a:r>
                        <a:rPr lang="en-US" sz="1400" b="0" i="0" u="none" strike="noStrike">
                          <a:solidFill>
                            <a:srgbClr val="000000"/>
                          </a:solidFill>
                          <a:effectLst/>
                          <a:latin typeface="Arial"/>
                        </a:rPr>
                        <a:t>Corporate, Subsidiary, and Regional Managing Offices</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1,104</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1,238</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134</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12%</a:t>
                      </a:r>
                    </a:p>
                  </a:txBody>
                  <a:tcPr marL="9525" marR="9525" marT="9525" marB="0">
                    <a:lnL>
                      <a:noFill/>
                    </a:lnL>
                    <a:lnR>
                      <a:noFill/>
                    </a:lnR>
                    <a:lnT>
                      <a:noFill/>
                    </a:lnT>
                    <a:lnB>
                      <a:noFill/>
                    </a:lnB>
                  </a:tcPr>
                </a:tc>
              </a:tr>
              <a:tr h="164465">
                <a:tc>
                  <a:txBody>
                    <a:bodyPr/>
                    <a:lstStyle/>
                    <a:p>
                      <a:pPr algn="l" fontAlgn="t"/>
                      <a:r>
                        <a:rPr lang="en-US" sz="1400" b="0" i="0" u="none" strike="noStrike">
                          <a:solidFill>
                            <a:srgbClr val="000000"/>
                          </a:solidFill>
                          <a:effectLst/>
                          <a:latin typeface="Arial"/>
                        </a:rPr>
                        <a:t>Local Government, Excluding Education and Hospitals</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639</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695</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56</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9%</a:t>
                      </a:r>
                    </a:p>
                  </a:txBody>
                  <a:tcPr marL="9525" marR="9525" marT="9525" marB="0">
                    <a:lnL>
                      <a:noFill/>
                    </a:lnL>
                    <a:lnR>
                      <a:noFill/>
                    </a:lnR>
                    <a:lnT>
                      <a:noFill/>
                    </a:lnT>
                    <a:lnB>
                      <a:noFill/>
                    </a:lnB>
                  </a:tcPr>
                </a:tc>
              </a:tr>
              <a:tr h="164465">
                <a:tc>
                  <a:txBody>
                    <a:bodyPr/>
                    <a:lstStyle/>
                    <a:p>
                      <a:pPr algn="l" fontAlgn="t"/>
                      <a:r>
                        <a:rPr lang="en-US" sz="1400" b="0" i="0" u="none" strike="noStrike">
                          <a:solidFill>
                            <a:srgbClr val="000000"/>
                          </a:solidFill>
                          <a:effectLst/>
                          <a:latin typeface="Arial"/>
                        </a:rPr>
                        <a:t>Custom Computer Programming Services</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513</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547</a:t>
                      </a:r>
                    </a:p>
                  </a:txBody>
                  <a:tcPr marL="9525" marR="9525" marT="9525" marB="0">
                    <a:lnL>
                      <a:noFill/>
                    </a:lnL>
                    <a:lnR>
                      <a:noFill/>
                    </a:lnR>
                    <a:lnT>
                      <a:noFill/>
                    </a:lnT>
                    <a:lnB>
                      <a:noFill/>
                    </a:lnB>
                  </a:tcPr>
                </a:tc>
                <a:tc>
                  <a:txBody>
                    <a:bodyPr/>
                    <a:lstStyle/>
                    <a:p>
                      <a:pPr algn="r" fontAlgn="t"/>
                      <a:r>
                        <a:rPr lang="en-US" sz="1400" b="0" i="0" u="none" strike="noStrike">
                          <a:solidFill>
                            <a:srgbClr val="000000"/>
                          </a:solidFill>
                          <a:effectLst/>
                          <a:latin typeface="Arial"/>
                        </a:rPr>
                        <a:t>34</a:t>
                      </a:r>
                    </a:p>
                  </a:txBody>
                  <a:tcPr marL="9525" marR="9525" marT="9525" marB="0">
                    <a:lnL>
                      <a:noFill/>
                    </a:lnL>
                    <a:lnR>
                      <a:noFill/>
                    </a:lnR>
                    <a:lnT>
                      <a:noFill/>
                    </a:lnT>
                    <a:lnB>
                      <a:noFill/>
                    </a:lnB>
                  </a:tcPr>
                </a:tc>
                <a:tc>
                  <a:txBody>
                    <a:bodyPr/>
                    <a:lstStyle/>
                    <a:p>
                      <a:pPr algn="r" fontAlgn="t"/>
                      <a:r>
                        <a:rPr lang="en-US" sz="1400" b="0" i="0" u="none" strike="noStrike" dirty="0">
                          <a:solidFill>
                            <a:srgbClr val="000000"/>
                          </a:solidFill>
                          <a:effectLst/>
                          <a:latin typeface="Arial"/>
                        </a:rPr>
                        <a:t>7%</a:t>
                      </a:r>
                    </a:p>
                  </a:txBody>
                  <a:tcPr marL="9525" marR="9525" marT="9525" marB="0">
                    <a:lnL>
                      <a:noFill/>
                    </a:lnL>
                    <a:lnR>
                      <a:noFill/>
                    </a:lnR>
                    <a:lnT>
                      <a:noFill/>
                    </a:lnT>
                    <a:lnB>
                      <a:noFill/>
                    </a:lnB>
                  </a:tcPr>
                </a:tc>
              </a:tr>
            </a:tbl>
          </a:graphicData>
        </a:graphic>
      </p:graphicFrame>
    </p:spTree>
    <p:extLst>
      <p:ext uri="{BB962C8B-B14F-4D97-AF65-F5344CB8AC3E}">
        <p14:creationId xmlns:p14="http://schemas.microsoft.com/office/powerpoint/2010/main" val="5461768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6F50220FD1D74985B4BB9A19FFAA97" ma:contentTypeVersion="8" ma:contentTypeDescription="Create a new document." ma:contentTypeScope="" ma:versionID="cd652f17da9cb300b1375cecb1e32b50">
  <xsd:schema xmlns:xsd="http://www.w3.org/2001/XMLSchema" xmlns:xs="http://www.w3.org/2001/XMLSchema" xmlns:p="http://schemas.microsoft.com/office/2006/metadata/properties" xmlns:ns2="e49199b4-cad4-48ec-bb55-81cd7ae6622d" targetNamespace="http://schemas.microsoft.com/office/2006/metadata/properties" ma:root="true" ma:fieldsID="f8858fb9978af6d47f72d2d029679842" ns2:_="">
    <xsd:import namespace="e49199b4-cad4-48ec-bb55-81cd7ae6622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9199b4-cad4-48ec-bb55-81cd7ae662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88B6530-2D18-4420-BC4E-508578C4C5E3}"/>
</file>

<file path=customXml/itemProps2.xml><?xml version="1.0" encoding="utf-8"?>
<ds:datastoreItem xmlns:ds="http://schemas.openxmlformats.org/officeDocument/2006/customXml" ds:itemID="{1AB52B53-394B-434A-8D6B-FF0AA19FBD5C}"/>
</file>

<file path=customXml/itemProps3.xml><?xml version="1.0" encoding="utf-8"?>
<ds:datastoreItem xmlns:ds="http://schemas.openxmlformats.org/officeDocument/2006/customXml" ds:itemID="{CD46840F-4867-4F79-9C8A-55A74AA82B67}"/>
</file>

<file path=docProps/app.xml><?xml version="1.0" encoding="utf-8"?>
<Properties xmlns="http://schemas.openxmlformats.org/officeDocument/2006/extended-properties" xmlns:vt="http://schemas.openxmlformats.org/officeDocument/2006/docPropsVTypes">
  <TotalTime>2601</TotalTime>
  <Words>4539</Words>
  <Application>Microsoft Office PowerPoint</Application>
  <PresentationFormat>On-screen Show (4:3)</PresentationFormat>
  <Paragraphs>1657</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SMCCCD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c:creator>
  <cp:lastModifiedBy>a</cp:lastModifiedBy>
  <cp:revision>146</cp:revision>
  <cp:lastPrinted>2012-08-27T23:13:07Z</cp:lastPrinted>
  <dcterms:created xsi:type="dcterms:W3CDTF">2012-08-23T19:31:56Z</dcterms:created>
  <dcterms:modified xsi:type="dcterms:W3CDTF">2012-11-29T22:55:36Z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0x010100E36F50220FD1D74985B4BB9A19FFAA97</vt:lpwstr>
  </property>
  <property fmtid="{D5CDD505-2E9C-101B-9397-08002B2CF9AE}" pid="3" name="Order">
    <vt:r8>65000</vt:r8>
  </property>
  <property fmtid="{D5CDD505-2E9C-101B-9397-08002B2CF9AE}" pid="4" name="ComplianceAssetId">
    <vt:lpwstr/>
  </property>
  <property fmtid="{D5CDD505-2E9C-101B-9397-08002B2CF9AE}" pid="5" name="TemplateUrl">
    <vt:lpwstr/>
  </property>
  <property fmtid="{D5CDD505-2E9C-101B-9397-08002B2CF9AE}" pid="6" name="xd_Signature">
    <vt:bool>false</vt:bool>
  </property>
  <property fmtid="{D5CDD505-2E9C-101B-9397-08002B2CF9AE}" pid="7" name="xd_ProgID">
    <vt:lpwstr/>
  </property>
  <property fmtid="{D5CDD505-2E9C-101B-9397-08002B2CF9AE}" pid="8" name="_SourceUrl">
    <vt:lpwstr/>
  </property>
  <property fmtid="{D5CDD505-2E9C-101B-9397-08002B2CF9AE}" pid="9" name="_SharedFileIndex">
    <vt:lpwstr/>
  </property>
</Properties>
</file>