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STEM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invertIfNegative val="0"/>
          <c:dLbls>
            <c:dLbl>
              <c:idx val="11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600" b="1">
                    <a:solidFill>
                      <a:schemeClr val="accent2">
                        <a:lumMod val="50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Sheet1!$B$1:$M$1</c:f>
              <c:strCache>
                <c:ptCount val="12"/>
                <c:pt idx="0">
                  <c:v>Fall 2000</c:v>
                </c:pt>
                <c:pt idx="1">
                  <c:v>Fall 2001</c:v>
                </c:pt>
                <c:pt idx="2">
                  <c:v>Fall 2002</c:v>
                </c:pt>
                <c:pt idx="3">
                  <c:v>Fall 2003</c:v>
                </c:pt>
                <c:pt idx="4">
                  <c:v>Fall 2004</c:v>
                </c:pt>
                <c:pt idx="5">
                  <c:v>Fall 2005</c:v>
                </c:pt>
                <c:pt idx="6">
                  <c:v>Fall 2006</c:v>
                </c:pt>
                <c:pt idx="7">
                  <c:v>Fall 2007</c:v>
                </c:pt>
                <c:pt idx="8">
                  <c:v>Fall 2008</c:v>
                </c:pt>
                <c:pt idx="9">
                  <c:v>Fall 2009</c:v>
                </c:pt>
                <c:pt idx="10">
                  <c:v>Fall 2010</c:v>
                </c:pt>
                <c:pt idx="11">
                  <c:v>Fall 2011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1233</c:v>
                </c:pt>
                <c:pt idx="1">
                  <c:v>1355</c:v>
                </c:pt>
                <c:pt idx="2">
                  <c:v>1525</c:v>
                </c:pt>
                <c:pt idx="3">
                  <c:v>1771</c:v>
                </c:pt>
                <c:pt idx="4">
                  <c:v>1831</c:v>
                </c:pt>
                <c:pt idx="5">
                  <c:v>1918</c:v>
                </c:pt>
                <c:pt idx="6">
                  <c:v>1950</c:v>
                </c:pt>
                <c:pt idx="7">
                  <c:v>2056</c:v>
                </c:pt>
                <c:pt idx="8">
                  <c:v>2073</c:v>
                </c:pt>
                <c:pt idx="9">
                  <c:v>2527</c:v>
                </c:pt>
                <c:pt idx="10">
                  <c:v>2754</c:v>
                </c:pt>
                <c:pt idx="11">
                  <c:v>2974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axId val="104473344"/>
        <c:axId val="121702656"/>
      </c:barChart>
      <c:catAx>
        <c:axId val="1044733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1702656"/>
        <c:crosses val="autoZero"/>
        <c:auto val="1"/>
        <c:lblAlgn val="ctr"/>
        <c:lblOffset val="100"/>
        <c:noMultiLvlLbl val="0"/>
      </c:catAx>
      <c:valAx>
        <c:axId val="121702656"/>
        <c:scaling>
          <c:orientation val="minMax"/>
          <c:max val="3000"/>
        </c:scaling>
        <c:delete val="0"/>
        <c:axPos val="l"/>
        <c:majorGridlines>
          <c:spPr>
            <a:ln>
              <a:solidFill>
                <a:schemeClr val="bg1">
                  <a:lumMod val="50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crossAx val="1044733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STEM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</c:spPr>
          <c:invertIfNegative val="0"/>
          <c:dLbls>
            <c:dLbl>
              <c:idx val="11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600" b="1"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Sheet1!$B$1:$M$1</c:f>
              <c:strCache>
                <c:ptCount val="12"/>
                <c:pt idx="0">
                  <c:v>Fall 2000</c:v>
                </c:pt>
                <c:pt idx="1">
                  <c:v>Fall 2001</c:v>
                </c:pt>
                <c:pt idx="2">
                  <c:v>Fall 2002</c:v>
                </c:pt>
                <c:pt idx="3">
                  <c:v>Fall 2003</c:v>
                </c:pt>
                <c:pt idx="4">
                  <c:v>Fall 2004</c:v>
                </c:pt>
                <c:pt idx="5">
                  <c:v>Fall 2005</c:v>
                </c:pt>
                <c:pt idx="6">
                  <c:v>Fall 2006</c:v>
                </c:pt>
                <c:pt idx="7">
                  <c:v>Fall 2007</c:v>
                </c:pt>
                <c:pt idx="8">
                  <c:v>Fall 2008</c:v>
                </c:pt>
                <c:pt idx="9">
                  <c:v>Fall 2009</c:v>
                </c:pt>
                <c:pt idx="10">
                  <c:v>Fall 2010</c:v>
                </c:pt>
                <c:pt idx="11">
                  <c:v>Fall 2011</c:v>
                </c:pt>
              </c:strCache>
            </c:strRef>
          </c:cat>
          <c:val>
            <c:numRef>
              <c:f>Sheet1!$B$2:$M$2</c:f>
              <c:numCache>
                <c:formatCode>#,##0</c:formatCode>
                <c:ptCount val="12"/>
                <c:pt idx="0">
                  <c:v>5452</c:v>
                </c:pt>
                <c:pt idx="1">
                  <c:v>6162</c:v>
                </c:pt>
                <c:pt idx="2">
                  <c:v>6927</c:v>
                </c:pt>
                <c:pt idx="3">
                  <c:v>7970</c:v>
                </c:pt>
                <c:pt idx="4">
                  <c:v>8499</c:v>
                </c:pt>
                <c:pt idx="5">
                  <c:v>9047</c:v>
                </c:pt>
                <c:pt idx="6">
                  <c:v>9280</c:v>
                </c:pt>
                <c:pt idx="7">
                  <c:v>10136</c:v>
                </c:pt>
                <c:pt idx="8">
                  <c:v>10161</c:v>
                </c:pt>
                <c:pt idx="9">
                  <c:v>12716</c:v>
                </c:pt>
                <c:pt idx="10">
                  <c:v>13637</c:v>
                </c:pt>
                <c:pt idx="11">
                  <c:v>14767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axId val="176149248"/>
        <c:axId val="176151552"/>
      </c:barChart>
      <c:catAx>
        <c:axId val="1761492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76151552"/>
        <c:crosses val="autoZero"/>
        <c:auto val="1"/>
        <c:lblAlgn val="ctr"/>
        <c:lblOffset val="100"/>
        <c:noMultiLvlLbl val="0"/>
      </c:catAx>
      <c:valAx>
        <c:axId val="176151552"/>
        <c:scaling>
          <c:orientation val="minMax"/>
          <c:max val="15000"/>
        </c:scaling>
        <c:delete val="0"/>
        <c:axPos val="l"/>
        <c:majorGridlines>
          <c:spPr>
            <a:ln>
              <a:solidFill>
                <a:schemeClr val="bg1">
                  <a:lumMod val="50000"/>
                </a:schemeClr>
              </a:solidFill>
              <a:prstDash val="sysDot"/>
            </a:ln>
          </c:spPr>
        </c:majorGridlines>
        <c:numFmt formatCode="#,##0" sourceLinked="1"/>
        <c:majorTickMark val="out"/>
        <c:minorTickMark val="none"/>
        <c:tickLblPos val="nextTo"/>
        <c:crossAx val="176149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C4AD-B560-43BC-9CAC-37E76FCEAF7F}" type="datetimeFigureOut">
              <a:rPr lang="en-US" smtClean="0"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085A-0086-4C55-B80C-89E7C9AE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612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C4AD-B560-43BC-9CAC-37E76FCEAF7F}" type="datetimeFigureOut">
              <a:rPr lang="en-US" smtClean="0"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085A-0086-4C55-B80C-89E7C9AE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C4AD-B560-43BC-9CAC-37E76FCEAF7F}" type="datetimeFigureOut">
              <a:rPr lang="en-US" smtClean="0"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085A-0086-4C55-B80C-89E7C9AE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07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C4AD-B560-43BC-9CAC-37E76FCEAF7F}" type="datetimeFigureOut">
              <a:rPr lang="en-US" smtClean="0"/>
              <a:t>4/26/2012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085A-0086-4C55-B80C-89E7C9AE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238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C4AD-B560-43BC-9CAC-37E76FCEAF7F}" type="datetimeFigureOut">
              <a:rPr lang="en-US" smtClean="0"/>
              <a:t>4/26/2012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085A-0086-4C55-B80C-89E7C9AE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97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C4AD-B560-43BC-9CAC-37E76FCEAF7F}" type="datetimeFigureOut">
              <a:rPr lang="en-US" smtClean="0"/>
              <a:t>4/26/2012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085A-0086-4C55-B80C-89E7C9AE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2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C4AD-B560-43BC-9CAC-37E76FCEAF7F}" type="datetimeFigureOut">
              <a:rPr lang="en-US" smtClean="0"/>
              <a:t>4/26/2012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085A-0086-4C55-B80C-89E7C9AE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C4AD-B560-43BC-9CAC-37E76FCEAF7F}" type="datetimeFigureOut">
              <a:rPr lang="en-US" smtClean="0"/>
              <a:t>4/26/2012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085A-0086-4C55-B80C-89E7C9AE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C4AD-B560-43BC-9CAC-37E76FCEAF7F}" type="datetimeFigureOut">
              <a:rPr lang="en-US" smtClean="0"/>
              <a:t>4/26/2012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085A-0086-4C55-B80C-89E7C9AE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229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C4AD-B560-43BC-9CAC-37E76FCEAF7F}" type="datetimeFigureOut">
              <a:rPr lang="en-US" smtClean="0"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085A-0086-4C55-B80C-89E7C9AE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99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C4AD-B560-43BC-9CAC-37E76FCEAF7F}" type="datetimeFigureOut">
              <a:rPr lang="en-US" smtClean="0"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085A-0086-4C55-B80C-89E7C9AE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72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1C4AD-B560-43BC-9CAC-37E76FCEAF7F}" type="datetimeFigureOut">
              <a:rPr lang="en-US" smtClean="0"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085A-0086-4C55-B80C-89E7C9AE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235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0738653"/>
              </p:ext>
            </p:extLst>
          </p:nvPr>
        </p:nvGraphicFramePr>
        <p:xfrm>
          <a:off x="457200" y="838200"/>
          <a:ext cx="8496300" cy="6052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-7620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Enrollment has been growing steadily within </a:t>
            </a:r>
          </a:p>
          <a:p>
            <a:pPr algn="ctr"/>
            <a:r>
              <a:rPr lang="en-US" sz="3200" dirty="0" smtClean="0"/>
              <a:t>STEM Courses </a:t>
            </a:r>
            <a:endParaRPr lang="en-US" sz="3200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371600" y="762000"/>
            <a:ext cx="6858000" cy="2808982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 rot="16200000">
            <a:off x="-2368033" y="3282435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Number of Students enrolled in STEM Courses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428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735685444"/>
              </p:ext>
            </p:extLst>
          </p:nvPr>
        </p:nvGraphicFramePr>
        <p:xfrm>
          <a:off x="457200" y="838200"/>
          <a:ext cx="8496300" cy="6052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2482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Students are taking ever more units in STEM courses</a:t>
            </a:r>
            <a:endParaRPr lang="en-US" sz="3200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676400" y="762000"/>
            <a:ext cx="6553200" cy="3048000"/>
          </a:xfrm>
          <a:prstGeom prst="straightConnector1">
            <a:avLst/>
          </a:prstGeom>
          <a:ln w="571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6200000">
            <a:off x="-2570946" y="3612920"/>
            <a:ext cx="5511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Total Student  Unit Load in STEM Courses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990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6F50220FD1D74985B4BB9A19FFAA97" ma:contentTypeVersion="8" ma:contentTypeDescription="Create a new document." ma:contentTypeScope="" ma:versionID="cd652f17da9cb300b1375cecb1e32b50">
  <xsd:schema xmlns:xsd="http://www.w3.org/2001/XMLSchema" xmlns:xs="http://www.w3.org/2001/XMLSchema" xmlns:p="http://schemas.microsoft.com/office/2006/metadata/properties" xmlns:ns2="e49199b4-cad4-48ec-bb55-81cd7ae6622d" targetNamespace="http://schemas.microsoft.com/office/2006/metadata/properties" ma:root="true" ma:fieldsID="f8858fb9978af6d47f72d2d029679842" ns2:_="">
    <xsd:import namespace="e49199b4-cad4-48ec-bb55-81cd7ae662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9199b4-cad4-48ec-bb55-81cd7ae662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73BD837-70D2-4D2A-A2E5-09E3B83BB5D7}"/>
</file>

<file path=customXml/itemProps2.xml><?xml version="1.0" encoding="utf-8"?>
<ds:datastoreItem xmlns:ds="http://schemas.openxmlformats.org/officeDocument/2006/customXml" ds:itemID="{89380D66-6136-4C91-BDF3-F85B697F00B2}"/>
</file>

<file path=customXml/itemProps3.xml><?xml version="1.0" encoding="utf-8"?>
<ds:datastoreItem xmlns:ds="http://schemas.openxmlformats.org/officeDocument/2006/customXml" ds:itemID="{1B5ED70E-0DF8-48C6-B77E-205083C1E9F3}"/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33</Words>
  <Application>Microsoft Office PowerPoint</Application>
  <PresentationFormat>On-screen Show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SMCCCD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</dc:creator>
  <cp:lastModifiedBy>a</cp:lastModifiedBy>
  <cp:revision>7</cp:revision>
  <dcterms:created xsi:type="dcterms:W3CDTF">2012-04-26T19:43:59Z</dcterms:created>
  <dcterms:modified xsi:type="dcterms:W3CDTF">2012-04-26T20:00:29Z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0x010100E36F50220FD1D74985B4BB9A19FFAA97</vt:lpwstr>
  </property>
  <property fmtid="{D5CDD505-2E9C-101B-9397-08002B2CF9AE}" pid="3" name="Order">
    <vt:r8>65900</vt:r8>
  </property>
  <property fmtid="{D5CDD505-2E9C-101B-9397-08002B2CF9AE}" pid="4" name="ComplianceAssetId">
    <vt:lpwstr/>
  </property>
  <property fmtid="{D5CDD505-2E9C-101B-9397-08002B2CF9AE}" pid="5" name="TemplateUrl">
    <vt:lpwstr/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</Properties>
</file>