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7019925" cy="93059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16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56477-40C2-4460-9EBD-FF82B7F65BB0}" type="datetimeFigureOut">
              <a:rPr lang="en-US" smtClean="0"/>
              <a:t>1/14/2013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B8C26-6E01-4B21-98E6-9CD62AF207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5889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56477-40C2-4460-9EBD-FF82B7F65BB0}" type="datetimeFigureOut">
              <a:rPr lang="en-US" smtClean="0"/>
              <a:t>1/14/2013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B8C26-6E01-4B21-98E6-9CD62AF207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2085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56477-40C2-4460-9EBD-FF82B7F65BB0}" type="datetimeFigureOut">
              <a:rPr lang="en-US" smtClean="0"/>
              <a:t>1/14/2013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B8C26-6E01-4B21-98E6-9CD62AF207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2408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56477-40C2-4460-9EBD-FF82B7F65BB0}" type="datetimeFigureOut">
              <a:rPr lang="en-US" smtClean="0"/>
              <a:t>1/14/2013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B8C26-6E01-4B21-98E6-9CD62AF207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565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56477-40C2-4460-9EBD-FF82B7F65BB0}" type="datetimeFigureOut">
              <a:rPr lang="en-US" smtClean="0"/>
              <a:t>1/14/2013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B8C26-6E01-4B21-98E6-9CD62AF207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3297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56477-40C2-4460-9EBD-FF82B7F65BB0}" type="datetimeFigureOut">
              <a:rPr lang="en-US" smtClean="0"/>
              <a:t>1/14/2013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B8C26-6E01-4B21-98E6-9CD62AF207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488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56477-40C2-4460-9EBD-FF82B7F65BB0}" type="datetimeFigureOut">
              <a:rPr lang="en-US" smtClean="0"/>
              <a:t>1/14/2013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B8C26-6E01-4B21-98E6-9CD62AF207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6763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56477-40C2-4460-9EBD-FF82B7F65BB0}" type="datetimeFigureOut">
              <a:rPr lang="en-US" smtClean="0"/>
              <a:t>1/14/2013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B8C26-6E01-4B21-98E6-9CD62AF207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9765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56477-40C2-4460-9EBD-FF82B7F65BB0}" type="datetimeFigureOut">
              <a:rPr lang="en-US" smtClean="0"/>
              <a:t>1/14/2013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B8C26-6E01-4B21-98E6-9CD62AF207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4240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56477-40C2-4460-9EBD-FF82B7F65BB0}" type="datetimeFigureOut">
              <a:rPr lang="en-US" smtClean="0"/>
              <a:t>1/14/2013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B8C26-6E01-4B21-98E6-9CD62AF207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6384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56477-40C2-4460-9EBD-FF82B7F65BB0}" type="datetimeFigureOut">
              <a:rPr lang="en-US" smtClean="0"/>
              <a:t>1/14/2013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B8C26-6E01-4B21-98E6-9CD62AF207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4034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356477-40C2-4460-9EBD-FF82B7F65BB0}" type="datetimeFigureOut">
              <a:rPr lang="en-US" smtClean="0"/>
              <a:t>1/14/2013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4B8C26-6E01-4B21-98E6-9CD62AF207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326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webprod.cccco.edu/datamarttrans/dmtrnsstucsel.aspx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ebprod.cccco.edu/datamarttrans/dmtrnsstucsel.aspx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4114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Summary of Canada Transfer Activity </a:t>
            </a:r>
            <a:endParaRPr lang="en-US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533400" y="990600"/>
            <a:ext cx="777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Volume &amp; percent of </a:t>
            </a:r>
            <a:r>
              <a:rPr lang="en-US" dirty="0"/>
              <a:t>s</a:t>
            </a:r>
            <a:r>
              <a:rPr lang="en-US" dirty="0" smtClean="0"/>
              <a:t>tudents transferring within six years of their first semester to any public or private four year institution anywhere in the United States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76200" y="2133600"/>
            <a:ext cx="182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Starting Year for </a:t>
            </a:r>
            <a:r>
              <a:rPr lang="en-US" u="sng" dirty="0" smtClean="0"/>
              <a:t>Student Cohort</a:t>
            </a:r>
            <a:endParaRPr lang="en-US" u="sng" dirty="0"/>
          </a:p>
        </p:txBody>
      </p:sp>
      <p:sp>
        <p:nvSpPr>
          <p:cNvPr id="9" name="TextBox 8"/>
          <p:cNvSpPr txBox="1"/>
          <p:nvPr/>
        </p:nvSpPr>
        <p:spPr>
          <a:xfrm>
            <a:off x="4572000" y="2173069"/>
            <a:ext cx="2209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Number Transferring </a:t>
            </a:r>
            <a:r>
              <a:rPr lang="en-US" u="sng" dirty="0" smtClean="0"/>
              <a:t>within 6 Years</a:t>
            </a:r>
            <a:endParaRPr lang="en-US" u="sng" dirty="0"/>
          </a:p>
        </p:txBody>
      </p:sp>
      <p:sp>
        <p:nvSpPr>
          <p:cNvPr id="10" name="TextBox 9"/>
          <p:cNvSpPr txBox="1"/>
          <p:nvPr/>
        </p:nvSpPr>
        <p:spPr>
          <a:xfrm>
            <a:off x="6934200" y="2173069"/>
            <a:ext cx="2209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Percent Transferring </a:t>
            </a:r>
            <a:r>
              <a:rPr lang="en-US" u="sng" dirty="0" smtClean="0"/>
              <a:t>within 6 Years</a:t>
            </a:r>
            <a:endParaRPr lang="en-US" u="sng" dirty="0"/>
          </a:p>
        </p:txBody>
      </p:sp>
      <p:sp>
        <p:nvSpPr>
          <p:cNvPr id="11" name="TextBox 10"/>
          <p:cNvSpPr txBox="1"/>
          <p:nvPr/>
        </p:nvSpPr>
        <p:spPr>
          <a:xfrm>
            <a:off x="228600" y="3135868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</a:rPr>
              <a:t>2002/03</a:t>
            </a:r>
            <a:endParaRPr lang="en-US" sz="24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8600" y="3897868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5">
                    <a:lumMod val="50000"/>
                  </a:schemeClr>
                </a:solidFill>
              </a:rPr>
              <a:t>2003/04</a:t>
            </a:r>
            <a:endParaRPr lang="en-US" sz="24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28600" y="4659868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  <a:t>2004/05</a:t>
            </a:r>
            <a:endParaRPr lang="en-US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362200" y="3124200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</a:rPr>
              <a:t>348 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(18)**</a:t>
            </a: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209800" y="2133600"/>
            <a:ext cx="205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Number of </a:t>
            </a:r>
            <a:r>
              <a:rPr lang="en-US" u="sng" dirty="0" smtClean="0"/>
              <a:t>Students in Cohort*</a:t>
            </a:r>
            <a:endParaRPr lang="en-US" u="sng" dirty="0"/>
          </a:p>
        </p:txBody>
      </p:sp>
      <p:sp>
        <p:nvSpPr>
          <p:cNvPr id="16" name="TextBox 15"/>
          <p:cNvSpPr txBox="1"/>
          <p:nvPr/>
        </p:nvSpPr>
        <p:spPr>
          <a:xfrm>
            <a:off x="2362200" y="3886200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accent5">
                    <a:lumMod val="50000"/>
                  </a:schemeClr>
                </a:solidFill>
              </a:rPr>
              <a:t>247 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(15)**</a:t>
            </a: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362200" y="4659868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  <a:t>290 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(19)**</a:t>
            </a:r>
            <a:endParaRPr lang="en-US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876800" y="3124200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</a:rPr>
              <a:t>152 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(2)**</a:t>
            </a: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876800" y="3886200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accent5">
                    <a:lumMod val="50000"/>
                  </a:schemeClr>
                </a:solidFill>
              </a:rPr>
              <a:t>104 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(3)**</a:t>
            </a: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876800" y="4659868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  <a:t>123 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(5)**</a:t>
            </a:r>
            <a:endParaRPr lang="en-US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239000" y="3124200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</a:rPr>
              <a:t>44%</a:t>
            </a:r>
            <a:endParaRPr lang="en-US" sz="24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239000" y="3886200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accent5">
                    <a:lumMod val="50000"/>
                  </a:schemeClr>
                </a:solidFill>
              </a:rPr>
              <a:t>42%</a:t>
            </a:r>
            <a:endParaRPr lang="en-US" sz="24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239000" y="4659868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  <a:t>42%</a:t>
            </a:r>
            <a:endParaRPr lang="en-US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0" y="5724436"/>
            <a:ext cx="91440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* Note: the methodology used for calculating these  cohort figures is the definition adopted by the Chancellor’s Office and consist s of first time college students who completed 12 units and attempted transfer level math or English at any time during the six year period examined (CCCCO Methodology Document: https://webprod.cccco.edu/datamarttrans/Document/Transfer%20Cohort%20Methodology.doc)</a:t>
            </a:r>
            <a:endParaRPr lang="en-US" sz="1100" dirty="0"/>
          </a:p>
        </p:txBody>
      </p:sp>
      <p:sp>
        <p:nvSpPr>
          <p:cNvPr id="25" name="TextBox 24"/>
          <p:cNvSpPr txBox="1"/>
          <p:nvPr/>
        </p:nvSpPr>
        <p:spPr>
          <a:xfrm>
            <a:off x="0" y="6624935"/>
            <a:ext cx="92964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Data Source: California Community Colleges Chancellor’s Office Data Mart (link: </a:t>
            </a:r>
            <a:r>
              <a:rPr lang="en-US" sz="1100" dirty="0" smtClean="0">
                <a:hlinkClick r:id="rId2"/>
              </a:rPr>
              <a:t>https://webprod.cccco.edu/datamarttrans/dmtrnsstucsel.aspx</a:t>
            </a:r>
            <a:r>
              <a:rPr lang="en-US" sz="1100" dirty="0" smtClean="0"/>
              <a:t>)</a:t>
            </a:r>
          </a:p>
          <a:p>
            <a:endParaRPr lang="en-US" sz="1100" dirty="0"/>
          </a:p>
        </p:txBody>
      </p:sp>
      <p:sp>
        <p:nvSpPr>
          <p:cNvPr id="26" name="TextBox 25"/>
          <p:cNvSpPr txBox="1"/>
          <p:nvPr/>
        </p:nvSpPr>
        <p:spPr>
          <a:xfrm>
            <a:off x="27296" y="6243935"/>
            <a:ext cx="9144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** Figures in parenthesis correspond to the number of  students starting their college careers at Canada College and also attending (at any time during the period)  a neighboring CCC (column B) and the number of Canada students transferring  to a four year from a neighboring CCC (column C).</a:t>
            </a:r>
            <a:endParaRPr lang="en-US" sz="1100" dirty="0"/>
          </a:p>
        </p:txBody>
      </p:sp>
      <p:sp>
        <p:nvSpPr>
          <p:cNvPr id="2" name="TextBox 1"/>
          <p:cNvSpPr txBox="1"/>
          <p:nvPr/>
        </p:nvSpPr>
        <p:spPr>
          <a:xfrm>
            <a:off x="2514600" y="1828800"/>
            <a:ext cx="1371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Column B</a:t>
            </a:r>
            <a:endParaRPr lang="en-US" sz="1200" dirty="0"/>
          </a:p>
        </p:txBody>
      </p:sp>
      <p:sp>
        <p:nvSpPr>
          <p:cNvPr id="27" name="TextBox 26"/>
          <p:cNvSpPr txBox="1"/>
          <p:nvPr/>
        </p:nvSpPr>
        <p:spPr>
          <a:xfrm>
            <a:off x="5029200" y="1828800"/>
            <a:ext cx="1371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Column C</a:t>
            </a:r>
            <a:endParaRPr lang="en-US" sz="1200" dirty="0"/>
          </a:p>
        </p:txBody>
      </p:sp>
      <p:sp>
        <p:nvSpPr>
          <p:cNvPr id="28" name="TextBox 27"/>
          <p:cNvSpPr txBox="1"/>
          <p:nvPr/>
        </p:nvSpPr>
        <p:spPr>
          <a:xfrm>
            <a:off x="7315200" y="1828800"/>
            <a:ext cx="1371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Column D</a:t>
            </a:r>
            <a:endParaRPr lang="en-US" sz="1200" dirty="0"/>
          </a:p>
        </p:txBody>
      </p:sp>
      <p:sp>
        <p:nvSpPr>
          <p:cNvPr id="29" name="TextBox 28"/>
          <p:cNvSpPr txBox="1"/>
          <p:nvPr/>
        </p:nvSpPr>
        <p:spPr>
          <a:xfrm>
            <a:off x="228600" y="1828800"/>
            <a:ext cx="1371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Column A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6433776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4114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Summary of Canada Transfer Activity </a:t>
            </a:r>
            <a:endParaRPr lang="en-US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533400" y="838200"/>
            <a:ext cx="777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Volume &amp; percent of </a:t>
            </a:r>
            <a:r>
              <a:rPr lang="en-US" dirty="0"/>
              <a:t>s</a:t>
            </a:r>
            <a:r>
              <a:rPr lang="en-US" dirty="0" smtClean="0"/>
              <a:t>tudents transferring within six years of their first semester to any public or private four year institution anywhere in the United States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0" y="6624935"/>
            <a:ext cx="929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Data Source: California Community Colleges Chancellor’s Office Data Mart (link: </a:t>
            </a:r>
            <a:r>
              <a:rPr lang="en-US" sz="1200" dirty="0" smtClean="0">
                <a:hlinkClick r:id="rId2"/>
              </a:rPr>
              <a:t>https://webprod.cccco.edu/datamarttrans/dmtrnsstucsel.aspx</a:t>
            </a:r>
            <a:r>
              <a:rPr lang="en-US" sz="1200" dirty="0" smtClean="0"/>
              <a:t>)</a:t>
            </a:r>
          </a:p>
          <a:p>
            <a:endParaRPr lang="en-US" sz="1200" dirty="0"/>
          </a:p>
        </p:txBody>
      </p:sp>
      <p:sp>
        <p:nvSpPr>
          <p:cNvPr id="8" name="TextBox 7"/>
          <p:cNvSpPr txBox="1"/>
          <p:nvPr/>
        </p:nvSpPr>
        <p:spPr>
          <a:xfrm>
            <a:off x="76200" y="2209800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sng" dirty="0" smtClean="0"/>
              <a:t>Student Ethnicity</a:t>
            </a:r>
            <a:endParaRPr lang="en-US" u="sng" dirty="0"/>
          </a:p>
        </p:txBody>
      </p:sp>
      <p:sp>
        <p:nvSpPr>
          <p:cNvPr id="9" name="TextBox 8"/>
          <p:cNvSpPr txBox="1"/>
          <p:nvPr/>
        </p:nvSpPr>
        <p:spPr>
          <a:xfrm>
            <a:off x="4114800" y="1676400"/>
            <a:ext cx="1752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Number Transferring </a:t>
            </a:r>
            <a:r>
              <a:rPr lang="en-US" u="sng" dirty="0" smtClean="0"/>
              <a:t>within 6 Years</a:t>
            </a:r>
            <a:endParaRPr lang="en-US" u="sng" dirty="0"/>
          </a:p>
        </p:txBody>
      </p:sp>
      <p:sp>
        <p:nvSpPr>
          <p:cNvPr id="10" name="TextBox 9"/>
          <p:cNvSpPr txBox="1"/>
          <p:nvPr/>
        </p:nvSpPr>
        <p:spPr>
          <a:xfrm>
            <a:off x="5943600" y="1676400"/>
            <a:ext cx="1905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Percent Transferring </a:t>
            </a:r>
            <a:r>
              <a:rPr lang="en-US" u="sng" dirty="0" smtClean="0"/>
              <a:t>within 6 Years</a:t>
            </a:r>
            <a:endParaRPr lang="en-US" u="sng" dirty="0"/>
          </a:p>
        </p:txBody>
      </p:sp>
      <p:sp>
        <p:nvSpPr>
          <p:cNvPr id="15" name="TextBox 14"/>
          <p:cNvSpPr txBox="1"/>
          <p:nvPr/>
        </p:nvSpPr>
        <p:spPr>
          <a:xfrm>
            <a:off x="1981200" y="1667470"/>
            <a:ext cx="2057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Number of Students in Cohort </a:t>
            </a:r>
            <a:r>
              <a:rPr lang="en-US" u="sng" dirty="0" smtClean="0"/>
              <a:t>in 2004/05*</a:t>
            </a:r>
            <a:endParaRPr lang="en-US" u="sng" dirty="0"/>
          </a:p>
        </p:txBody>
      </p:sp>
      <p:sp>
        <p:nvSpPr>
          <p:cNvPr id="3" name="Rectangle 2"/>
          <p:cNvSpPr/>
          <p:nvPr/>
        </p:nvSpPr>
        <p:spPr>
          <a:xfrm>
            <a:off x="152400" y="2819400"/>
            <a:ext cx="18288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</a:rPr>
              <a:t>Black</a:t>
            </a:r>
          </a:p>
          <a:p>
            <a:endParaRPr lang="en-US" sz="800" b="1" dirty="0" smtClean="0"/>
          </a:p>
          <a:p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American Indian</a:t>
            </a:r>
          </a:p>
          <a:p>
            <a:endParaRPr lang="en-US" sz="800" b="1" dirty="0" smtClean="0"/>
          </a:p>
          <a:p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</a:rPr>
              <a:t>Asian</a:t>
            </a:r>
          </a:p>
          <a:p>
            <a:endParaRPr lang="en-US" sz="800" b="1" dirty="0" smtClean="0"/>
          </a:p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Filipino</a:t>
            </a:r>
          </a:p>
          <a:p>
            <a:endParaRPr lang="en-US" sz="800" b="1" dirty="0" smtClean="0"/>
          </a:p>
          <a:p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Hispanic</a:t>
            </a:r>
          </a:p>
          <a:p>
            <a:endParaRPr lang="en-US" sz="800" b="1" dirty="0" smtClean="0"/>
          </a:p>
          <a:p>
            <a:r>
              <a:rPr lang="en-US" b="1" dirty="0" smtClean="0">
                <a:solidFill>
                  <a:srgbClr val="C00000"/>
                </a:solidFill>
              </a:rPr>
              <a:t>Pacific Islander</a:t>
            </a:r>
          </a:p>
          <a:p>
            <a:endParaRPr lang="en-US" sz="800" b="1" dirty="0" smtClean="0"/>
          </a:p>
          <a:p>
            <a:r>
              <a:rPr lang="en-US" b="1" dirty="0" smtClean="0">
                <a:solidFill>
                  <a:srgbClr val="002060"/>
                </a:solidFill>
              </a:rPr>
              <a:t>White</a:t>
            </a:r>
          </a:p>
          <a:p>
            <a:endParaRPr lang="en-US" sz="800" b="1" dirty="0" smtClean="0"/>
          </a:p>
          <a:p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Unknown</a:t>
            </a:r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667000" y="2819400"/>
            <a:ext cx="10668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</a:rPr>
              <a:t>12</a:t>
            </a:r>
          </a:p>
          <a:p>
            <a:endParaRPr lang="en-US" sz="800" b="1" dirty="0" smtClean="0"/>
          </a:p>
          <a:p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2</a:t>
            </a:r>
          </a:p>
          <a:p>
            <a:endParaRPr lang="en-US" sz="800" b="1" dirty="0" smtClean="0"/>
          </a:p>
          <a:p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</a:rPr>
              <a:t>13</a:t>
            </a:r>
          </a:p>
          <a:p>
            <a:endParaRPr lang="en-US" sz="800" b="1" dirty="0" smtClean="0"/>
          </a:p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9</a:t>
            </a:r>
          </a:p>
          <a:p>
            <a:endParaRPr lang="en-US" sz="800" b="1" dirty="0" smtClean="0"/>
          </a:p>
          <a:p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92</a:t>
            </a:r>
          </a:p>
          <a:p>
            <a:endParaRPr lang="en-US" sz="800" b="1" dirty="0" smtClean="0"/>
          </a:p>
          <a:p>
            <a:r>
              <a:rPr lang="en-US" b="1" dirty="0" smtClean="0">
                <a:solidFill>
                  <a:srgbClr val="C00000"/>
                </a:solidFill>
              </a:rPr>
              <a:t>9</a:t>
            </a:r>
          </a:p>
          <a:p>
            <a:endParaRPr lang="en-US" sz="800" b="1" dirty="0" smtClean="0"/>
          </a:p>
          <a:p>
            <a:r>
              <a:rPr lang="en-US" b="1" dirty="0" smtClean="0">
                <a:solidFill>
                  <a:srgbClr val="002060"/>
                </a:solidFill>
              </a:rPr>
              <a:t>135</a:t>
            </a:r>
          </a:p>
          <a:p>
            <a:endParaRPr lang="en-US" sz="800" b="1" dirty="0" smtClean="0"/>
          </a:p>
          <a:p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18</a:t>
            </a:r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077200" y="1676400"/>
            <a:ext cx="1066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Three Year </a:t>
            </a:r>
            <a:r>
              <a:rPr lang="en-US" u="sng" dirty="0" smtClean="0"/>
              <a:t>Trend</a:t>
            </a:r>
            <a:endParaRPr lang="en-US" u="sng" dirty="0"/>
          </a:p>
        </p:txBody>
      </p:sp>
      <p:sp>
        <p:nvSpPr>
          <p:cNvPr id="26" name="Rectangle 25"/>
          <p:cNvSpPr/>
          <p:nvPr/>
        </p:nvSpPr>
        <p:spPr>
          <a:xfrm>
            <a:off x="4724400" y="2819400"/>
            <a:ext cx="10668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</a:rPr>
              <a:t>4</a:t>
            </a:r>
          </a:p>
          <a:p>
            <a:endParaRPr lang="en-US" sz="800" b="1" dirty="0" smtClean="0"/>
          </a:p>
          <a:p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1</a:t>
            </a:r>
          </a:p>
          <a:p>
            <a:endParaRPr lang="en-US" sz="800" b="1" dirty="0" smtClean="0"/>
          </a:p>
          <a:p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</a:rPr>
              <a:t>6</a:t>
            </a:r>
          </a:p>
          <a:p>
            <a:endParaRPr lang="en-US" sz="800" b="1" dirty="0" smtClean="0"/>
          </a:p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4</a:t>
            </a:r>
          </a:p>
          <a:p>
            <a:endParaRPr lang="en-US" sz="800" b="1" dirty="0" smtClean="0"/>
          </a:p>
          <a:p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27</a:t>
            </a:r>
          </a:p>
          <a:p>
            <a:endParaRPr lang="en-US" sz="800" b="1" dirty="0" smtClean="0"/>
          </a:p>
          <a:p>
            <a:r>
              <a:rPr lang="en-US" b="1" dirty="0" smtClean="0">
                <a:solidFill>
                  <a:srgbClr val="C00000"/>
                </a:solidFill>
              </a:rPr>
              <a:t>2</a:t>
            </a:r>
          </a:p>
          <a:p>
            <a:endParaRPr lang="en-US" sz="800" b="1" dirty="0" smtClean="0"/>
          </a:p>
          <a:p>
            <a:r>
              <a:rPr lang="en-US" b="1" dirty="0" smtClean="0">
                <a:solidFill>
                  <a:srgbClr val="002060"/>
                </a:solidFill>
              </a:rPr>
              <a:t>64</a:t>
            </a:r>
          </a:p>
          <a:p>
            <a:endParaRPr lang="en-US" sz="800" b="1" dirty="0" smtClean="0"/>
          </a:p>
          <a:p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9</a:t>
            </a:r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553200" y="2819400"/>
            <a:ext cx="10668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</a:rPr>
              <a:t>33%</a:t>
            </a:r>
          </a:p>
          <a:p>
            <a:endParaRPr lang="en-US" sz="800" b="1" dirty="0" smtClean="0"/>
          </a:p>
          <a:p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50%</a:t>
            </a:r>
          </a:p>
          <a:p>
            <a:endParaRPr lang="en-US" sz="800" b="1" dirty="0" smtClean="0"/>
          </a:p>
          <a:p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</a:rPr>
              <a:t>46%</a:t>
            </a:r>
          </a:p>
          <a:p>
            <a:endParaRPr lang="en-US" sz="800" b="1" dirty="0" smtClean="0"/>
          </a:p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44%</a:t>
            </a:r>
          </a:p>
          <a:p>
            <a:endParaRPr lang="en-US" sz="800" b="1" dirty="0" smtClean="0"/>
          </a:p>
          <a:p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29%</a:t>
            </a:r>
          </a:p>
          <a:p>
            <a:endParaRPr lang="en-US" sz="800" b="1" dirty="0" smtClean="0"/>
          </a:p>
          <a:p>
            <a:r>
              <a:rPr lang="en-US" b="1" dirty="0" smtClean="0">
                <a:solidFill>
                  <a:srgbClr val="C00000"/>
                </a:solidFill>
              </a:rPr>
              <a:t>22%</a:t>
            </a:r>
          </a:p>
          <a:p>
            <a:endParaRPr lang="en-US" sz="800" b="1" dirty="0" smtClean="0"/>
          </a:p>
          <a:p>
            <a:r>
              <a:rPr lang="en-US" b="1" dirty="0" smtClean="0">
                <a:solidFill>
                  <a:srgbClr val="002060"/>
                </a:solidFill>
              </a:rPr>
              <a:t>47%</a:t>
            </a:r>
          </a:p>
          <a:p>
            <a:endParaRPr lang="en-US" sz="800" b="1" dirty="0" smtClean="0"/>
          </a:p>
          <a:p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50%</a:t>
            </a:r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8534400" y="3368173"/>
            <a:ext cx="152400" cy="106725"/>
          </a:xfrm>
          <a:prstGeom prst="rect">
            <a:avLst/>
          </a:prstGeom>
          <a:solidFill>
            <a:schemeClr val="accent3">
              <a:lumMod val="7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0" name="Right Arrow 29"/>
          <p:cNvSpPr/>
          <p:nvPr/>
        </p:nvSpPr>
        <p:spPr>
          <a:xfrm rot="16200000" flipH="1" flipV="1">
            <a:off x="8511452" y="3726448"/>
            <a:ext cx="213449" cy="167552"/>
          </a:xfrm>
          <a:prstGeom prst="rightArrow">
            <a:avLst/>
          </a:prstGeom>
          <a:solidFill>
            <a:schemeClr val="accent4">
              <a:lumMod val="7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ight Arrow 30"/>
          <p:cNvSpPr/>
          <p:nvPr/>
        </p:nvSpPr>
        <p:spPr>
          <a:xfrm rot="16200000" flipV="1">
            <a:off x="8503874" y="4496024"/>
            <a:ext cx="213451" cy="152401"/>
          </a:xfrm>
          <a:prstGeom prst="rightArrow">
            <a:avLst/>
          </a:prstGeom>
          <a:solidFill>
            <a:schemeClr val="accent6">
              <a:lumMod val="5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8534400" y="2987174"/>
            <a:ext cx="152400" cy="106725"/>
          </a:xfrm>
          <a:prstGeom prst="rect">
            <a:avLst/>
          </a:prstGeom>
          <a:solidFill>
            <a:schemeClr val="accent2">
              <a:lumMod val="5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8534400" y="4160699"/>
            <a:ext cx="152400" cy="106725"/>
          </a:xfrm>
          <a:prstGeom prst="rect">
            <a:avLst/>
          </a:prstGeom>
          <a:solidFill>
            <a:schemeClr val="accent5">
              <a:lumMod val="7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4" name="Right Arrow 33"/>
          <p:cNvSpPr/>
          <p:nvPr/>
        </p:nvSpPr>
        <p:spPr>
          <a:xfrm rot="16200000" flipH="1" flipV="1">
            <a:off x="8511452" y="4945648"/>
            <a:ext cx="213449" cy="167552"/>
          </a:xfrm>
          <a:prstGeom prst="rightArrow">
            <a:avLst/>
          </a:prstGeom>
          <a:solidFill>
            <a:srgbClr val="C000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8534400" y="5349374"/>
            <a:ext cx="152400" cy="10672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6" name="Right Arrow 35"/>
          <p:cNvSpPr/>
          <p:nvPr/>
        </p:nvSpPr>
        <p:spPr>
          <a:xfrm rot="16200000" flipH="1" flipV="1">
            <a:off x="8511452" y="5722798"/>
            <a:ext cx="213449" cy="167552"/>
          </a:xfrm>
          <a:prstGeom prst="rightArrow">
            <a:avLst/>
          </a:prstGeom>
          <a:solidFill>
            <a:schemeClr val="tx1">
              <a:lumMod val="65000"/>
              <a:lumOff val="3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/>
          <p:cNvSpPr txBox="1"/>
          <p:nvPr/>
        </p:nvSpPr>
        <p:spPr>
          <a:xfrm>
            <a:off x="0" y="6059269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* Note: the methodology used for calculating these  cohort figures is the definition adopted by the Chancellor’s Office and consist s of first time college students who completed 12 units and attempted transfer level math or English at any time during the six year period examined (CCCCO Methodology Document: https://webprod.cccco.edu/datamarttrans/Document/Transfer%20Cohort%20Methodology.doc)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1445674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36F50220FD1D74985B4BB9A19FFAA97" ma:contentTypeVersion="8" ma:contentTypeDescription="Create a new document." ma:contentTypeScope="" ma:versionID="cd652f17da9cb300b1375cecb1e32b50">
  <xsd:schema xmlns:xsd="http://www.w3.org/2001/XMLSchema" xmlns:xs="http://www.w3.org/2001/XMLSchema" xmlns:p="http://schemas.microsoft.com/office/2006/metadata/properties" xmlns:ns2="e49199b4-cad4-48ec-bb55-81cd7ae6622d" targetNamespace="http://schemas.microsoft.com/office/2006/metadata/properties" ma:root="true" ma:fieldsID="f8858fb9978af6d47f72d2d029679842" ns2:_="">
    <xsd:import namespace="e49199b4-cad4-48ec-bb55-81cd7ae6622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9199b4-cad4-48ec-bb55-81cd7ae6622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B85290B-589E-46CF-A1E3-22D5EA57CEBF}"/>
</file>

<file path=customXml/itemProps2.xml><?xml version="1.0" encoding="utf-8"?>
<ds:datastoreItem xmlns:ds="http://schemas.openxmlformats.org/officeDocument/2006/customXml" ds:itemID="{05C53FC5-0C6B-4A3B-8D31-67E0E146B2B4}"/>
</file>

<file path=customXml/itemProps3.xml><?xml version="1.0" encoding="utf-8"?>
<ds:datastoreItem xmlns:ds="http://schemas.openxmlformats.org/officeDocument/2006/customXml" ds:itemID="{1C3DDD59-9063-4EDD-990E-439EA736305B}"/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389</Words>
  <Application>Microsoft Office PowerPoint</Application>
  <PresentationFormat>On-screen Show (4:3)</PresentationFormat>
  <Paragraphs>94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Company>SMCCCD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</dc:creator>
  <cp:lastModifiedBy>Gregory Stoup</cp:lastModifiedBy>
  <cp:revision>12</cp:revision>
  <cp:lastPrinted>2011-11-16T18:15:14Z</cp:lastPrinted>
  <dcterms:created xsi:type="dcterms:W3CDTF">2011-10-27T18:33:49Z</dcterms:created>
  <dcterms:modified xsi:type="dcterms:W3CDTF">2013-01-14T22:31:08Z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0x010100E36F50220FD1D74985B4BB9A19FFAA97</vt:lpwstr>
  </property>
  <property fmtid="{D5CDD505-2E9C-101B-9397-08002B2CF9AE}" pid="3" name="Order">
    <vt:r8>64500</vt:r8>
  </property>
  <property fmtid="{D5CDD505-2E9C-101B-9397-08002B2CF9AE}" pid="4" name="ComplianceAssetId">
    <vt:lpwstr/>
  </property>
  <property fmtid="{D5CDD505-2E9C-101B-9397-08002B2CF9AE}" pid="5" name="TemplateUrl">
    <vt:lpwstr/>
  </property>
  <property fmtid="{D5CDD505-2E9C-101B-9397-08002B2CF9AE}" pid="6" name="xd_Signature">
    <vt:bool>false</vt:bool>
  </property>
  <property fmtid="{D5CDD505-2E9C-101B-9397-08002B2CF9AE}" pid="7" name="xd_ProgID">
    <vt:lpwstr/>
  </property>
  <property fmtid="{D5CDD505-2E9C-101B-9397-08002B2CF9AE}" pid="8" name="_SourceUrl">
    <vt:lpwstr/>
  </property>
  <property fmtid="{D5CDD505-2E9C-101B-9397-08002B2CF9AE}" pid="9" name="_SharedFileIndex">
    <vt:lpwstr/>
  </property>
</Properties>
</file>