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heme/themeOverride1.xml" ContentType="application/vnd.openxmlformats-officedocument.themeOverride+xml"/>
  <Override PartName="/ppt/charts/chart1.xml" ContentType="application/vnd.openxmlformats-officedocument.drawingml.chart+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27" r:id="rId2"/>
    <p:sldId id="328" r:id="rId3"/>
    <p:sldId id="322" r:id="rId4"/>
    <p:sldId id="329" r:id="rId5"/>
    <p:sldId id="331" r:id="rId6"/>
    <p:sldId id="335" r:id="rId7"/>
    <p:sldId id="332" r:id="rId8"/>
    <p:sldId id="333" r:id="rId9"/>
    <p:sldId id="334" r:id="rId10"/>
    <p:sldId id="330" r:id="rId11"/>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471D"/>
    <a:srgbClr val="2933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Retention</c:v>
                </c:pt>
              </c:strCache>
            </c:strRef>
          </c:tx>
          <c:spPr>
            <a:noFill/>
            <a:ln w="3175">
              <a:noFill/>
            </a:ln>
          </c:spPr>
          <c:invertIfNegative val="0"/>
          <c:dLbls>
            <c:numFmt formatCode="0.0%" sourceLinked="0"/>
            <c:spPr>
              <a:solidFill>
                <a:schemeClr val="bg2"/>
              </a:solidFill>
            </c:spPr>
            <c:txPr>
              <a:bodyPr/>
              <a:lstStyle/>
              <a:p>
                <a:pPr>
                  <a:defRPr b="1">
                    <a:solidFill>
                      <a:schemeClr val="accent3">
                        <a:lumMod val="50000"/>
                      </a:schemeClr>
                    </a:solidFill>
                  </a:defRPr>
                </a:pPr>
                <a:endParaRPr lang="en-US"/>
              </a:p>
            </c:txPr>
            <c:showLegendKey val="0"/>
            <c:showVal val="1"/>
            <c:showCatName val="0"/>
            <c:showSerName val="0"/>
            <c:showPercent val="0"/>
            <c:showBubbleSize val="0"/>
            <c:showLeaderLines val="0"/>
          </c:dLbls>
          <c:cat>
            <c:strRef>
              <c:f>Sheet1!$A$2:$A$6</c:f>
              <c:strCache>
                <c:ptCount val="5"/>
                <c:pt idx="0">
                  <c:v>2006/07</c:v>
                </c:pt>
                <c:pt idx="1">
                  <c:v>2007/08</c:v>
                </c:pt>
                <c:pt idx="2">
                  <c:v>2008/09</c:v>
                </c:pt>
                <c:pt idx="3">
                  <c:v>2009/10</c:v>
                </c:pt>
                <c:pt idx="4">
                  <c:v>2010/11</c:v>
                </c:pt>
              </c:strCache>
            </c:strRef>
          </c:cat>
          <c:val>
            <c:numRef>
              <c:f>Sheet1!$B$2:$B$6</c:f>
              <c:numCache>
                <c:formatCode>General</c:formatCode>
                <c:ptCount val="5"/>
                <c:pt idx="0">
                  <c:v>0.52500000000000002</c:v>
                </c:pt>
                <c:pt idx="1">
                  <c:v>0.53500000000000003</c:v>
                </c:pt>
                <c:pt idx="2">
                  <c:v>0.55500000000000005</c:v>
                </c:pt>
                <c:pt idx="3">
                  <c:v>0.56100000000000005</c:v>
                </c:pt>
                <c:pt idx="4">
                  <c:v>0.55400000000000005</c:v>
                </c:pt>
              </c:numCache>
            </c:numRef>
          </c:val>
        </c:ser>
        <c:dLbls>
          <c:showLegendKey val="0"/>
          <c:showVal val="0"/>
          <c:showCatName val="0"/>
          <c:showSerName val="0"/>
          <c:showPercent val="0"/>
          <c:showBubbleSize val="0"/>
        </c:dLbls>
        <c:gapWidth val="150"/>
        <c:axId val="26729472"/>
        <c:axId val="26912640"/>
      </c:barChart>
      <c:catAx>
        <c:axId val="26729472"/>
        <c:scaling>
          <c:orientation val="minMax"/>
        </c:scaling>
        <c:delete val="0"/>
        <c:axPos val="b"/>
        <c:majorTickMark val="out"/>
        <c:minorTickMark val="none"/>
        <c:tickLblPos val="nextTo"/>
        <c:crossAx val="26912640"/>
        <c:crosses val="autoZero"/>
        <c:auto val="1"/>
        <c:lblAlgn val="ctr"/>
        <c:lblOffset val="100"/>
        <c:noMultiLvlLbl val="0"/>
      </c:catAx>
      <c:valAx>
        <c:axId val="26912640"/>
        <c:scaling>
          <c:orientation val="minMax"/>
          <c:max val="0.8"/>
          <c:min val="0.30000000000000016"/>
        </c:scaling>
        <c:delete val="0"/>
        <c:axPos val="l"/>
        <c:majorGridlines>
          <c:spPr>
            <a:ln w="3175">
              <a:solidFill>
                <a:prstClr val="black">
                  <a:lumMod val="65000"/>
                  <a:lumOff val="35000"/>
                </a:prstClr>
              </a:solidFill>
              <a:prstDash val="lgDash"/>
            </a:ln>
          </c:spPr>
        </c:majorGridlines>
        <c:numFmt formatCode="0%" sourceLinked="0"/>
        <c:majorTickMark val="out"/>
        <c:minorTickMark val="none"/>
        <c:tickLblPos val="nextTo"/>
        <c:spPr>
          <a:ln>
            <a:solidFill>
              <a:schemeClr val="tx1">
                <a:lumMod val="65000"/>
                <a:lumOff val="35000"/>
              </a:schemeClr>
            </a:solidFill>
          </a:ln>
        </c:spPr>
        <c:txPr>
          <a:bodyPr/>
          <a:lstStyle/>
          <a:p>
            <a:pPr>
              <a:defRPr sz="1800"/>
            </a:pPr>
            <a:endParaRPr lang="en-US"/>
          </a:p>
        </c:txPr>
        <c:crossAx val="26729472"/>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78" tIns="46639" rIns="93278" bIns="46639" rtlCol="0"/>
          <a:lstStyle>
            <a:lvl1pPr algn="l">
              <a:defRPr sz="13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3278" tIns="46639" rIns="93278" bIns="46639" rtlCol="0"/>
          <a:lstStyle>
            <a:lvl1pPr algn="r">
              <a:defRPr sz="1300"/>
            </a:lvl1pPr>
          </a:lstStyle>
          <a:p>
            <a:fld id="{4DD1474C-AECB-46E3-8753-0A88DB0DCD79}" type="datetimeFigureOut">
              <a:rPr lang="en-US" smtClean="0"/>
              <a:pPr/>
              <a:t>8/24/2011</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3278" tIns="46639" rIns="93278" bIns="46639"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78" tIns="46639" rIns="93278" bIns="4663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3278" tIns="46639" rIns="93278" bIns="46639" rtlCol="0" anchor="b"/>
          <a:lstStyle>
            <a:lvl1pPr algn="l">
              <a:defRPr sz="13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78" tIns="46639" rIns="93278" bIns="46639" rtlCol="0" anchor="b"/>
          <a:lstStyle>
            <a:lvl1pPr algn="r">
              <a:defRPr sz="1300"/>
            </a:lvl1pPr>
          </a:lstStyle>
          <a:p>
            <a:fld id="{0BF3F40B-3C05-4B96-A662-84923DECCF16}" type="slidenum">
              <a:rPr lang="en-US" smtClean="0"/>
              <a:pPr/>
              <a:t>‹#›</a:t>
            </a:fld>
            <a:endParaRPr lang="en-US"/>
          </a:p>
        </p:txBody>
      </p:sp>
    </p:spTree>
    <p:extLst>
      <p:ext uri="{BB962C8B-B14F-4D97-AF65-F5344CB8AC3E}">
        <p14:creationId xmlns:p14="http://schemas.microsoft.com/office/powerpoint/2010/main" val="3467083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C10BFF-7CD8-44AF-B814-60D512EA6573}" type="datetimeFigureOut">
              <a:rPr lang="en-US" smtClean="0"/>
              <a:pPr/>
              <a:t>8/24/2011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4E281-1FEB-4666-AFBD-192697086D0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C10BFF-7CD8-44AF-B814-60D512EA6573}" type="datetimeFigureOut">
              <a:rPr lang="en-US" smtClean="0"/>
              <a:pPr/>
              <a:t>8/24/2011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4E281-1FEB-4666-AFBD-192697086D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C10BFF-7CD8-44AF-B814-60D512EA6573}" type="datetimeFigureOut">
              <a:rPr lang="en-US" smtClean="0"/>
              <a:pPr/>
              <a:t>8/24/2011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4E281-1FEB-4666-AFBD-192697086D0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C10BFF-7CD8-44AF-B814-60D512EA6573}" type="datetimeFigureOut">
              <a:rPr lang="en-US" smtClean="0"/>
              <a:pPr/>
              <a:t>8/24/2011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A4E281-1FEB-4666-AFBD-192697086D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C10BFF-7CD8-44AF-B814-60D512EA6573}" type="datetimeFigureOut">
              <a:rPr lang="en-US" smtClean="0"/>
              <a:pPr/>
              <a:t>8/24/2011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A4E281-1FEB-4666-AFBD-192697086D0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C10BFF-7CD8-44AF-B814-60D512EA6573}" type="datetimeFigureOut">
              <a:rPr lang="en-US" smtClean="0"/>
              <a:pPr/>
              <a:t>8/24/2011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A4E281-1FEB-4666-AFBD-192697086D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10BFF-7CD8-44AF-B814-60D512EA6573}" type="datetimeFigureOut">
              <a:rPr lang="en-US" smtClean="0"/>
              <a:pPr/>
              <a:t>8/24/2011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A4E281-1FEB-4666-AFBD-192697086D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C10BFF-7CD8-44AF-B814-60D512EA6573}" type="datetimeFigureOut">
              <a:rPr lang="en-US" smtClean="0"/>
              <a:pPr/>
              <a:t>8/24/2011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A4E281-1FEB-4666-AFBD-192697086D0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C10BFF-7CD8-44AF-B814-60D512EA6573}" type="datetimeFigureOut">
              <a:rPr lang="en-US" smtClean="0"/>
              <a:pPr/>
              <a:t>8/24/2011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A4E281-1FEB-4666-AFBD-192697086D0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C10BFF-7CD8-44AF-B814-60D512EA6573}" type="datetimeFigureOut">
              <a:rPr lang="en-US" smtClean="0"/>
              <a:pPr/>
              <a:t>8/24/2011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4E281-1FEB-4666-AFBD-192697086D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C10BFF-7CD8-44AF-B814-60D512EA6573}" type="datetimeFigureOut">
              <a:rPr lang="en-US" smtClean="0"/>
              <a:pPr/>
              <a:t>8/24/2011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4E281-1FEB-4666-AFBD-192697086D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C10BFF-7CD8-44AF-B814-60D512EA6573}" type="datetimeFigureOut">
              <a:rPr lang="en-US" smtClean="0"/>
              <a:pPr/>
              <a:t>8/24/2011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A4E281-1FEB-4666-AFBD-192697086D0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1680865"/>
            <a:ext cx="1905000" cy="990600"/>
          </a:xfrm>
          <a:prstGeom prst="rect">
            <a:avLst/>
          </a:prstGeom>
          <a:solidFill>
            <a:schemeClr val="accent3">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CONNECTION</a:t>
            </a:r>
            <a:endParaRPr lang="en-US" sz="2300" dirty="0">
              <a:solidFill>
                <a:schemeClr val="tx1"/>
              </a:solidFill>
            </a:endParaRPr>
          </a:p>
        </p:txBody>
      </p:sp>
      <p:sp>
        <p:nvSpPr>
          <p:cNvPr id="10" name="Rectangle 9"/>
          <p:cNvSpPr/>
          <p:nvPr/>
        </p:nvSpPr>
        <p:spPr>
          <a:xfrm>
            <a:off x="2514600" y="1680865"/>
            <a:ext cx="1828800" cy="990600"/>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ENTRY</a:t>
            </a:r>
            <a:endParaRPr lang="en-US" sz="2300" dirty="0">
              <a:solidFill>
                <a:schemeClr val="tx1"/>
              </a:solidFill>
            </a:endParaRPr>
          </a:p>
        </p:txBody>
      </p:sp>
      <p:sp>
        <p:nvSpPr>
          <p:cNvPr id="12" name="Rectangle 11"/>
          <p:cNvSpPr/>
          <p:nvPr/>
        </p:nvSpPr>
        <p:spPr>
          <a:xfrm>
            <a:off x="4800600" y="1680865"/>
            <a:ext cx="1828800" cy="990600"/>
          </a:xfrm>
          <a:prstGeom prst="rect">
            <a:avLst/>
          </a:prstGeom>
          <a:solidFill>
            <a:schemeClr val="accent2">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PROGRESS</a:t>
            </a:r>
            <a:endParaRPr lang="en-US" sz="2300" dirty="0">
              <a:solidFill>
                <a:schemeClr val="tx1"/>
              </a:solidFill>
            </a:endParaRPr>
          </a:p>
        </p:txBody>
      </p:sp>
      <p:sp>
        <p:nvSpPr>
          <p:cNvPr id="14" name="Rectangle 13"/>
          <p:cNvSpPr/>
          <p:nvPr/>
        </p:nvSpPr>
        <p:spPr>
          <a:xfrm>
            <a:off x="7086600" y="1680865"/>
            <a:ext cx="1828800" cy="990600"/>
          </a:xfrm>
          <a:prstGeom prst="rect">
            <a:avLst/>
          </a:prstGeom>
          <a:solidFill>
            <a:schemeClr val="tx2">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smtClean="0">
                <a:solidFill>
                  <a:schemeClr val="tx1"/>
                </a:solidFill>
              </a:rPr>
              <a:t>COMPLETION</a:t>
            </a:r>
            <a:endParaRPr lang="en-US" sz="2300" b="1" dirty="0">
              <a:solidFill>
                <a:schemeClr val="tx1"/>
              </a:solidFill>
            </a:endParaRPr>
          </a:p>
        </p:txBody>
      </p:sp>
      <p:sp>
        <p:nvSpPr>
          <p:cNvPr id="4" name="Right Arrow 3"/>
          <p:cNvSpPr/>
          <p:nvPr/>
        </p:nvSpPr>
        <p:spPr>
          <a:xfrm>
            <a:off x="2133600" y="1909465"/>
            <a:ext cx="304800" cy="533400"/>
          </a:xfrm>
          <a:prstGeom prst="rightArrow">
            <a:avLst>
              <a:gd name="adj1" fmla="val 50000"/>
              <a:gd name="adj2" fmla="val 90512"/>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smtClean="0">
              <a:solidFill>
                <a:schemeClr val="tx1"/>
              </a:solidFill>
            </a:endParaRPr>
          </a:p>
        </p:txBody>
      </p:sp>
      <p:sp>
        <p:nvSpPr>
          <p:cNvPr id="18" name="Right Arrow 17"/>
          <p:cNvSpPr/>
          <p:nvPr/>
        </p:nvSpPr>
        <p:spPr>
          <a:xfrm>
            <a:off x="4419600" y="1909465"/>
            <a:ext cx="304800" cy="533400"/>
          </a:xfrm>
          <a:prstGeom prst="rightArrow">
            <a:avLst>
              <a:gd name="adj1" fmla="val 50000"/>
              <a:gd name="adj2" fmla="val 90512"/>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smtClean="0">
              <a:solidFill>
                <a:schemeClr val="tx1"/>
              </a:solidFill>
            </a:endParaRPr>
          </a:p>
        </p:txBody>
      </p:sp>
      <p:sp>
        <p:nvSpPr>
          <p:cNvPr id="19" name="Right Arrow 18"/>
          <p:cNvSpPr/>
          <p:nvPr/>
        </p:nvSpPr>
        <p:spPr>
          <a:xfrm>
            <a:off x="6705600" y="1909465"/>
            <a:ext cx="304800" cy="533400"/>
          </a:xfrm>
          <a:prstGeom prst="rightArrow">
            <a:avLst>
              <a:gd name="adj1" fmla="val 50000"/>
              <a:gd name="adj2" fmla="val 90512"/>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smtClean="0">
              <a:solidFill>
                <a:schemeClr val="tx1"/>
              </a:solidFill>
            </a:endParaRPr>
          </a:p>
        </p:txBody>
      </p:sp>
      <p:sp>
        <p:nvSpPr>
          <p:cNvPr id="5" name="TextBox 4"/>
          <p:cNvSpPr txBox="1"/>
          <p:nvPr/>
        </p:nvSpPr>
        <p:spPr>
          <a:xfrm>
            <a:off x="0" y="76200"/>
            <a:ext cx="9144000" cy="646331"/>
          </a:xfrm>
          <a:prstGeom prst="rect">
            <a:avLst/>
          </a:prstGeom>
          <a:noFill/>
        </p:spPr>
        <p:txBody>
          <a:bodyPr wrap="square" rtlCol="0">
            <a:spAutoFit/>
          </a:bodyPr>
          <a:lstStyle/>
          <a:p>
            <a:pPr algn="ctr"/>
            <a:r>
              <a:rPr lang="en-US" sz="3600" dirty="0" smtClean="0"/>
              <a:t>Completion by Design Framing Model</a:t>
            </a:r>
            <a:endParaRPr lang="en-US" sz="3600" dirty="0"/>
          </a:p>
        </p:txBody>
      </p:sp>
      <p:sp>
        <p:nvSpPr>
          <p:cNvPr id="6" name="TextBox 5"/>
          <p:cNvSpPr txBox="1"/>
          <p:nvPr/>
        </p:nvSpPr>
        <p:spPr>
          <a:xfrm>
            <a:off x="0" y="990600"/>
            <a:ext cx="9144000" cy="461665"/>
          </a:xfrm>
          <a:prstGeom prst="rect">
            <a:avLst/>
          </a:prstGeom>
          <a:noFill/>
        </p:spPr>
        <p:txBody>
          <a:bodyPr wrap="square" rtlCol="0">
            <a:spAutoFit/>
          </a:bodyPr>
          <a:lstStyle/>
          <a:p>
            <a:pPr algn="ctr"/>
            <a:r>
              <a:rPr lang="en-US" sz="2400" i="1" dirty="0" smtClean="0"/>
              <a:t>Student Progression</a:t>
            </a:r>
            <a:endParaRPr lang="en-US" sz="2400" i="1" dirty="0"/>
          </a:p>
        </p:txBody>
      </p:sp>
      <p:sp>
        <p:nvSpPr>
          <p:cNvPr id="20" name="Rectangle 19"/>
          <p:cNvSpPr/>
          <p:nvPr/>
        </p:nvSpPr>
        <p:spPr>
          <a:xfrm>
            <a:off x="152400" y="1676400"/>
            <a:ext cx="1905000" cy="990600"/>
          </a:xfrm>
          <a:prstGeom prst="rect">
            <a:avLst/>
          </a:prstGeom>
          <a:solidFill>
            <a:schemeClr val="accent3">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Interest in College to Application</a:t>
            </a:r>
            <a:endParaRPr lang="en-US" dirty="0">
              <a:solidFill>
                <a:schemeClr val="bg1"/>
              </a:solidFill>
            </a:endParaRPr>
          </a:p>
        </p:txBody>
      </p:sp>
      <p:sp>
        <p:nvSpPr>
          <p:cNvPr id="21" name="Rectangle 20"/>
          <p:cNvSpPr/>
          <p:nvPr/>
        </p:nvSpPr>
        <p:spPr>
          <a:xfrm>
            <a:off x="2514600" y="1676400"/>
            <a:ext cx="1828800" cy="990600"/>
          </a:xfrm>
          <a:prstGeom prst="rect">
            <a:avLst/>
          </a:prstGeom>
          <a:solidFill>
            <a:schemeClr val="accent4">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Enrollment to completion of Gateway Courses</a:t>
            </a:r>
            <a:endParaRPr lang="en-US" dirty="0">
              <a:solidFill>
                <a:schemeClr val="bg1"/>
              </a:solidFill>
            </a:endParaRPr>
          </a:p>
        </p:txBody>
      </p:sp>
      <p:sp>
        <p:nvSpPr>
          <p:cNvPr id="22" name="Rectangle 21"/>
          <p:cNvSpPr/>
          <p:nvPr/>
        </p:nvSpPr>
        <p:spPr>
          <a:xfrm>
            <a:off x="4800600" y="1676400"/>
            <a:ext cx="1828800" cy="990600"/>
          </a:xfrm>
          <a:prstGeom prst="rect">
            <a:avLst/>
          </a:prstGeom>
          <a:solidFill>
            <a:schemeClr val="accent2">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rPr>
              <a:t>Entry into Course of Study to 75% of Requirements Completed</a:t>
            </a:r>
            <a:endParaRPr lang="en-US" sz="1600" dirty="0">
              <a:solidFill>
                <a:schemeClr val="bg1"/>
              </a:solidFill>
            </a:endParaRPr>
          </a:p>
        </p:txBody>
      </p:sp>
      <p:sp>
        <p:nvSpPr>
          <p:cNvPr id="23" name="Rectangle 22"/>
          <p:cNvSpPr/>
          <p:nvPr/>
        </p:nvSpPr>
        <p:spPr>
          <a:xfrm>
            <a:off x="7086600" y="1676400"/>
            <a:ext cx="1828800" cy="990600"/>
          </a:xfrm>
          <a:prstGeom prst="rect">
            <a:avLst/>
          </a:prstGeom>
          <a:solidFill>
            <a:schemeClr val="accent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Complete course of study to Credential</a:t>
            </a:r>
            <a:endParaRPr lang="en-US" dirty="0">
              <a:solidFill>
                <a:schemeClr val="bg1"/>
              </a:solidFill>
            </a:endParaRPr>
          </a:p>
        </p:txBody>
      </p:sp>
      <p:sp>
        <p:nvSpPr>
          <p:cNvPr id="27" name="Rectangle 26"/>
          <p:cNvSpPr/>
          <p:nvPr/>
        </p:nvSpPr>
        <p:spPr>
          <a:xfrm>
            <a:off x="152400" y="1676400"/>
            <a:ext cx="1905000" cy="990600"/>
          </a:xfrm>
          <a:prstGeom prst="rect">
            <a:avLst/>
          </a:prstGeom>
          <a:solidFill>
            <a:schemeClr val="accent3">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CONNECTION</a:t>
            </a:r>
            <a:endParaRPr lang="en-US" sz="2300" dirty="0">
              <a:solidFill>
                <a:schemeClr val="tx1"/>
              </a:solidFill>
            </a:endParaRPr>
          </a:p>
        </p:txBody>
      </p:sp>
      <p:sp>
        <p:nvSpPr>
          <p:cNvPr id="28" name="Rectangle 27"/>
          <p:cNvSpPr/>
          <p:nvPr/>
        </p:nvSpPr>
        <p:spPr>
          <a:xfrm>
            <a:off x="2514600" y="1676400"/>
            <a:ext cx="1828800" cy="990600"/>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ENTRY</a:t>
            </a:r>
            <a:endParaRPr lang="en-US" sz="2300" dirty="0">
              <a:solidFill>
                <a:schemeClr val="tx1"/>
              </a:solidFill>
            </a:endParaRPr>
          </a:p>
        </p:txBody>
      </p:sp>
      <p:sp>
        <p:nvSpPr>
          <p:cNvPr id="29" name="Rectangle 28"/>
          <p:cNvSpPr/>
          <p:nvPr/>
        </p:nvSpPr>
        <p:spPr>
          <a:xfrm>
            <a:off x="4800600" y="1676400"/>
            <a:ext cx="1828800" cy="990600"/>
          </a:xfrm>
          <a:prstGeom prst="rect">
            <a:avLst/>
          </a:prstGeom>
          <a:solidFill>
            <a:schemeClr val="accent2">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PROGRESS</a:t>
            </a:r>
            <a:endParaRPr lang="en-US" sz="2300" dirty="0">
              <a:solidFill>
                <a:schemeClr val="tx1"/>
              </a:solidFill>
            </a:endParaRPr>
          </a:p>
        </p:txBody>
      </p:sp>
      <p:sp>
        <p:nvSpPr>
          <p:cNvPr id="30" name="Rectangle 29"/>
          <p:cNvSpPr/>
          <p:nvPr/>
        </p:nvSpPr>
        <p:spPr>
          <a:xfrm>
            <a:off x="7086600" y="1676400"/>
            <a:ext cx="1828800" cy="990600"/>
          </a:xfrm>
          <a:prstGeom prst="rect">
            <a:avLst/>
          </a:prstGeom>
          <a:solidFill>
            <a:schemeClr val="tx2">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COMPLETION</a:t>
            </a:r>
            <a:endParaRPr lang="en-US" sz="2300" dirty="0">
              <a:solidFill>
                <a:schemeClr val="tx1"/>
              </a:solidFill>
            </a:endParaRPr>
          </a:p>
        </p:txBody>
      </p:sp>
      <p:sp>
        <p:nvSpPr>
          <p:cNvPr id="31" name="TextBox 30"/>
          <p:cNvSpPr txBox="1"/>
          <p:nvPr/>
        </p:nvSpPr>
        <p:spPr>
          <a:xfrm>
            <a:off x="0" y="2895600"/>
            <a:ext cx="9144000" cy="461665"/>
          </a:xfrm>
          <a:prstGeom prst="rect">
            <a:avLst/>
          </a:prstGeom>
          <a:noFill/>
        </p:spPr>
        <p:txBody>
          <a:bodyPr wrap="square" rtlCol="0">
            <a:spAutoFit/>
          </a:bodyPr>
          <a:lstStyle/>
          <a:p>
            <a:pPr algn="ctr"/>
            <a:r>
              <a:rPr lang="en-US" sz="2400" i="1" dirty="0" smtClean="0"/>
              <a:t>Some Known Loss Points</a:t>
            </a:r>
            <a:endParaRPr lang="en-US" sz="2400" i="1" dirty="0"/>
          </a:p>
        </p:txBody>
      </p:sp>
      <p:sp>
        <p:nvSpPr>
          <p:cNvPr id="8" name="TextBox 7"/>
          <p:cNvSpPr txBox="1"/>
          <p:nvPr/>
        </p:nvSpPr>
        <p:spPr>
          <a:xfrm>
            <a:off x="76200" y="3534013"/>
            <a:ext cx="2133600" cy="3323987"/>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rgbClr val="39471D"/>
                </a:solidFill>
              </a:rPr>
              <a:t>Never apply to College</a:t>
            </a:r>
          </a:p>
          <a:p>
            <a:pPr marL="285750" indent="-285750">
              <a:buFont typeface="Arial" pitchFamily="34" charset="0"/>
              <a:buChar char="•"/>
            </a:pPr>
            <a:r>
              <a:rPr lang="en-US" sz="1600" dirty="0" smtClean="0">
                <a:solidFill>
                  <a:srgbClr val="39471D"/>
                </a:solidFill>
              </a:rPr>
              <a:t>Delayed entry to College</a:t>
            </a:r>
          </a:p>
          <a:p>
            <a:pPr marL="285750" indent="-285750">
              <a:buFont typeface="Arial" pitchFamily="34" charset="0"/>
              <a:buChar char="•"/>
            </a:pPr>
            <a:r>
              <a:rPr lang="en-US" sz="1600" dirty="0" smtClean="0">
                <a:solidFill>
                  <a:srgbClr val="39471D"/>
                </a:solidFill>
              </a:rPr>
              <a:t>Poor counseling in high school leading to:</a:t>
            </a:r>
            <a:endParaRPr lang="en-US" sz="800" dirty="0" smtClean="0">
              <a:solidFill>
                <a:srgbClr val="39471D"/>
              </a:solidFill>
            </a:endParaRPr>
          </a:p>
          <a:p>
            <a:pPr marL="742950" lvl="1" indent="-285750">
              <a:buFont typeface="Arial" pitchFamily="34" charset="0"/>
              <a:buChar char="•"/>
            </a:pPr>
            <a:r>
              <a:rPr lang="en-US" sz="1600" dirty="0" smtClean="0">
                <a:solidFill>
                  <a:srgbClr val="39471D"/>
                </a:solidFill>
              </a:rPr>
              <a:t>Poor matching</a:t>
            </a:r>
          </a:p>
          <a:p>
            <a:pPr marL="742950" lvl="1" indent="-285750">
              <a:buFont typeface="Arial" pitchFamily="34" charset="0"/>
              <a:buChar char="•"/>
            </a:pPr>
            <a:r>
              <a:rPr lang="en-US" sz="1600" dirty="0" smtClean="0">
                <a:solidFill>
                  <a:srgbClr val="39471D"/>
                </a:solidFill>
              </a:rPr>
              <a:t>Unaware of financial aid options</a:t>
            </a:r>
          </a:p>
          <a:p>
            <a:pPr marL="742950" lvl="1" indent="-285750">
              <a:buFont typeface="Arial" pitchFamily="34" charset="0"/>
              <a:buChar char="•"/>
            </a:pPr>
            <a:r>
              <a:rPr lang="en-US" sz="1600" dirty="0" smtClean="0">
                <a:solidFill>
                  <a:srgbClr val="39471D"/>
                </a:solidFill>
              </a:rPr>
              <a:t>Under enrollment</a:t>
            </a:r>
          </a:p>
        </p:txBody>
      </p:sp>
      <p:sp>
        <p:nvSpPr>
          <p:cNvPr id="32" name="TextBox 31"/>
          <p:cNvSpPr txBox="1"/>
          <p:nvPr/>
        </p:nvSpPr>
        <p:spPr>
          <a:xfrm>
            <a:off x="2362200" y="3557587"/>
            <a:ext cx="2057400" cy="2462213"/>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chemeClr val="accent4">
                    <a:lumMod val="50000"/>
                  </a:schemeClr>
                </a:solidFill>
              </a:rPr>
              <a:t>Poor academic preparation</a:t>
            </a:r>
          </a:p>
          <a:p>
            <a:pPr marL="285750" indent="-285750">
              <a:buFont typeface="Arial" pitchFamily="34" charset="0"/>
              <a:buChar char="•"/>
            </a:pPr>
            <a:r>
              <a:rPr lang="en-US" sz="1600" dirty="0" smtClean="0">
                <a:solidFill>
                  <a:schemeClr val="accent4">
                    <a:lumMod val="50000"/>
                  </a:schemeClr>
                </a:solidFill>
              </a:rPr>
              <a:t>Remediation needs not met prior to enrolling college level course</a:t>
            </a:r>
          </a:p>
          <a:p>
            <a:pPr marL="285750" indent="-285750">
              <a:buFont typeface="Arial" pitchFamily="34" charset="0"/>
              <a:buChar char="•"/>
            </a:pPr>
            <a:r>
              <a:rPr lang="en-US" sz="1600" dirty="0" smtClean="0">
                <a:solidFill>
                  <a:schemeClr val="accent4">
                    <a:lumMod val="50000"/>
                  </a:schemeClr>
                </a:solidFill>
              </a:rPr>
              <a:t>Fail to enroll/pass  Gatekeeper courses (i.e., entry level math &amp; English)</a:t>
            </a:r>
          </a:p>
        </p:txBody>
      </p:sp>
      <p:sp>
        <p:nvSpPr>
          <p:cNvPr id="33" name="TextBox 32"/>
          <p:cNvSpPr txBox="1"/>
          <p:nvPr/>
        </p:nvSpPr>
        <p:spPr>
          <a:xfrm>
            <a:off x="4724400" y="3581400"/>
            <a:ext cx="2057400" cy="2954655"/>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chemeClr val="accent2">
                    <a:lumMod val="50000"/>
                  </a:schemeClr>
                </a:solidFill>
              </a:rPr>
              <a:t>Poor work-school balance (75% of low income students work 20+ </a:t>
            </a:r>
            <a:r>
              <a:rPr lang="en-US" sz="1600" dirty="0" err="1" smtClean="0">
                <a:solidFill>
                  <a:schemeClr val="accent2">
                    <a:lumMod val="50000"/>
                  </a:schemeClr>
                </a:solidFill>
              </a:rPr>
              <a:t>hrs</a:t>
            </a:r>
            <a:r>
              <a:rPr lang="en-US" sz="1600" dirty="0" smtClean="0">
                <a:solidFill>
                  <a:schemeClr val="accent2">
                    <a:lumMod val="50000"/>
                  </a:schemeClr>
                </a:solidFill>
              </a:rPr>
              <a:t> per week)</a:t>
            </a:r>
          </a:p>
          <a:p>
            <a:pPr marL="285750" indent="-285750">
              <a:buFont typeface="Arial" pitchFamily="34" charset="0"/>
              <a:buChar char="•"/>
            </a:pPr>
            <a:r>
              <a:rPr lang="en-US" sz="1600" dirty="0" smtClean="0">
                <a:solidFill>
                  <a:schemeClr val="accent2">
                    <a:lumMod val="50000"/>
                  </a:schemeClr>
                </a:solidFill>
              </a:rPr>
              <a:t>Scheduling changes</a:t>
            </a:r>
          </a:p>
          <a:p>
            <a:pPr marL="285750" indent="-285750">
              <a:buFont typeface="Arial" pitchFamily="34" charset="0"/>
              <a:buChar char="•"/>
            </a:pPr>
            <a:r>
              <a:rPr lang="en-US" sz="1600" dirty="0" smtClean="0">
                <a:solidFill>
                  <a:schemeClr val="accent2">
                    <a:lumMod val="50000"/>
                  </a:schemeClr>
                </a:solidFill>
              </a:rPr>
              <a:t>Part-time enrollment forcing long completion times</a:t>
            </a:r>
          </a:p>
          <a:p>
            <a:pPr marL="285750" indent="-285750">
              <a:buFont typeface="Arial" pitchFamily="34" charset="0"/>
              <a:buChar char="•"/>
            </a:pPr>
            <a:r>
              <a:rPr lang="en-US" sz="1600" dirty="0" smtClean="0">
                <a:solidFill>
                  <a:schemeClr val="accent2">
                    <a:lumMod val="50000"/>
                  </a:schemeClr>
                </a:solidFill>
              </a:rPr>
              <a:t>Life events that cause disruptions </a:t>
            </a:r>
          </a:p>
          <a:p>
            <a:pPr marL="285750" indent="-285750">
              <a:buFont typeface="Arial" pitchFamily="34" charset="0"/>
              <a:buChar char="•"/>
            </a:pPr>
            <a:r>
              <a:rPr lang="en-US" sz="1600" dirty="0" smtClean="0">
                <a:solidFill>
                  <a:schemeClr val="accent2">
                    <a:lumMod val="50000"/>
                  </a:schemeClr>
                </a:solidFill>
              </a:rPr>
              <a:t>Stop out or drop out</a:t>
            </a:r>
          </a:p>
        </p:txBody>
      </p:sp>
      <p:sp>
        <p:nvSpPr>
          <p:cNvPr id="34" name="TextBox 33"/>
          <p:cNvSpPr txBox="1"/>
          <p:nvPr/>
        </p:nvSpPr>
        <p:spPr>
          <a:xfrm>
            <a:off x="7010400" y="3505200"/>
            <a:ext cx="2057400" cy="1969770"/>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chemeClr val="accent1">
                    <a:lumMod val="50000"/>
                  </a:schemeClr>
                </a:solidFill>
              </a:rPr>
              <a:t>Transfer without credential</a:t>
            </a:r>
          </a:p>
          <a:p>
            <a:pPr marL="285750" indent="-285750">
              <a:buFont typeface="Arial" pitchFamily="34" charset="0"/>
              <a:buChar char="•"/>
            </a:pPr>
            <a:r>
              <a:rPr lang="en-US" sz="1600" dirty="0" smtClean="0">
                <a:solidFill>
                  <a:schemeClr val="accent1">
                    <a:lumMod val="50000"/>
                  </a:schemeClr>
                </a:solidFill>
              </a:rPr>
              <a:t>Leave with enough credits needed for degree but not college level math, </a:t>
            </a:r>
            <a:r>
              <a:rPr lang="en-US" sz="1600" dirty="0">
                <a:solidFill>
                  <a:schemeClr val="accent1">
                    <a:lumMod val="50000"/>
                  </a:schemeClr>
                </a:solidFill>
              </a:rPr>
              <a:t>E</a:t>
            </a:r>
            <a:r>
              <a:rPr lang="en-US" sz="1600" dirty="0" smtClean="0">
                <a:solidFill>
                  <a:schemeClr val="accent1">
                    <a:lumMod val="50000"/>
                  </a:schemeClr>
                </a:solidFill>
              </a:rPr>
              <a:t>nglish </a:t>
            </a:r>
          </a:p>
          <a:p>
            <a:pPr marL="285750" indent="-285750">
              <a:buFont typeface="Arial" pitchFamily="34" charset="0"/>
              <a:buChar char="•"/>
            </a:pPr>
            <a:endParaRPr lang="en-US" sz="1600" dirty="0" smtClean="0">
              <a:solidFill>
                <a:schemeClr val="accent1">
                  <a:lumMod val="50000"/>
                </a:schemeClr>
              </a:solidFill>
            </a:endParaRPr>
          </a:p>
        </p:txBody>
      </p:sp>
    </p:spTree>
    <p:extLst>
      <p:ext uri="{BB962C8B-B14F-4D97-AF65-F5344CB8AC3E}">
        <p14:creationId xmlns:p14="http://schemas.microsoft.com/office/powerpoint/2010/main" val="33663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randombar(horizontal)">
                                      <p:cBhvr>
                                        <p:cTn id="10" dur="500"/>
                                        <p:tgtEl>
                                          <p:spTgt spid="2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randombar(horizontal)">
                                      <p:cBhvr>
                                        <p:cTn id="13" dur="500"/>
                                        <p:tgtEl>
                                          <p:spTgt spid="22"/>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randombar(horizontal)">
                                      <p:cBhvr>
                                        <p:cTn id="16" dur="5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500"/>
                                        <p:tgtEl>
                                          <p:spTgt spid="2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down)">
                                      <p:cBhvr>
                                        <p:cTn id="27" dur="500"/>
                                        <p:tgtEl>
                                          <p:spTgt spid="2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1000"/>
                                        <p:tgtEl>
                                          <p:spTgt spid="32"/>
                                        </p:tgtEl>
                                      </p:cBhvr>
                                    </p:animEffect>
                                    <p:anim calcmode="lin" valueType="num">
                                      <p:cBhvr>
                                        <p:cTn id="46" dur="1000" fill="hold"/>
                                        <p:tgtEl>
                                          <p:spTgt spid="32"/>
                                        </p:tgtEl>
                                        <p:attrNameLst>
                                          <p:attrName>ppt_x</p:attrName>
                                        </p:attrNameLst>
                                      </p:cBhvr>
                                      <p:tavLst>
                                        <p:tav tm="0">
                                          <p:val>
                                            <p:strVal val="#ppt_x"/>
                                          </p:val>
                                        </p:tav>
                                        <p:tav tm="100000">
                                          <p:val>
                                            <p:strVal val="#ppt_x"/>
                                          </p:val>
                                        </p:tav>
                                      </p:tavLst>
                                    </p:anim>
                                    <p:anim calcmode="lin" valueType="num">
                                      <p:cBhvr>
                                        <p:cTn id="4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1000"/>
                                        <p:tgtEl>
                                          <p:spTgt spid="34"/>
                                        </p:tgtEl>
                                      </p:cBhvr>
                                    </p:animEffect>
                                    <p:anim calcmode="lin" valueType="num">
                                      <p:cBhvr>
                                        <p:cTn id="60" dur="1000" fill="hold"/>
                                        <p:tgtEl>
                                          <p:spTgt spid="34"/>
                                        </p:tgtEl>
                                        <p:attrNameLst>
                                          <p:attrName>ppt_x</p:attrName>
                                        </p:attrNameLst>
                                      </p:cBhvr>
                                      <p:tavLst>
                                        <p:tav tm="0">
                                          <p:val>
                                            <p:strVal val="#ppt_x"/>
                                          </p:val>
                                        </p:tav>
                                        <p:tav tm="100000">
                                          <p:val>
                                            <p:strVal val="#ppt_x"/>
                                          </p:val>
                                        </p:tav>
                                      </p:tavLst>
                                    </p:anim>
                                    <p:anim calcmode="lin" valueType="num">
                                      <p:cBhvr>
                                        <p:cTn id="6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7" grpId="0" animBg="1"/>
      <p:bldP spid="28" grpId="0" animBg="1"/>
      <p:bldP spid="29" grpId="0" animBg="1"/>
      <p:bldP spid="30" grpId="0" animBg="1"/>
      <p:bldP spid="31" grpId="0"/>
      <p:bldP spid="8" grpId="0"/>
      <p:bldP spid="32" grpId="0"/>
      <p:bldP spid="33"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1680865"/>
            <a:ext cx="1905000" cy="990600"/>
          </a:xfrm>
          <a:prstGeom prst="rect">
            <a:avLst/>
          </a:prstGeom>
          <a:solidFill>
            <a:schemeClr val="accent3">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CONNECTION</a:t>
            </a:r>
            <a:endParaRPr lang="en-US" sz="2300" dirty="0">
              <a:solidFill>
                <a:schemeClr val="tx1"/>
              </a:solidFill>
            </a:endParaRPr>
          </a:p>
        </p:txBody>
      </p:sp>
      <p:sp>
        <p:nvSpPr>
          <p:cNvPr id="10" name="Rectangle 9"/>
          <p:cNvSpPr/>
          <p:nvPr/>
        </p:nvSpPr>
        <p:spPr>
          <a:xfrm>
            <a:off x="2514600" y="1680865"/>
            <a:ext cx="1828800" cy="990600"/>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ENTRY</a:t>
            </a:r>
            <a:endParaRPr lang="en-US" sz="2300" dirty="0">
              <a:solidFill>
                <a:schemeClr val="tx1"/>
              </a:solidFill>
            </a:endParaRPr>
          </a:p>
        </p:txBody>
      </p:sp>
      <p:sp>
        <p:nvSpPr>
          <p:cNvPr id="12" name="Rectangle 11"/>
          <p:cNvSpPr/>
          <p:nvPr/>
        </p:nvSpPr>
        <p:spPr>
          <a:xfrm>
            <a:off x="4800600" y="1680865"/>
            <a:ext cx="1828800" cy="990600"/>
          </a:xfrm>
          <a:prstGeom prst="rect">
            <a:avLst/>
          </a:prstGeom>
          <a:solidFill>
            <a:schemeClr val="accent2">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PROGRESS</a:t>
            </a:r>
            <a:endParaRPr lang="en-US" sz="2300" dirty="0">
              <a:solidFill>
                <a:schemeClr val="tx1"/>
              </a:solidFill>
            </a:endParaRPr>
          </a:p>
        </p:txBody>
      </p:sp>
      <p:sp>
        <p:nvSpPr>
          <p:cNvPr id="14" name="Rectangle 13"/>
          <p:cNvSpPr/>
          <p:nvPr/>
        </p:nvSpPr>
        <p:spPr>
          <a:xfrm>
            <a:off x="7086600" y="1680865"/>
            <a:ext cx="1828800" cy="990600"/>
          </a:xfrm>
          <a:prstGeom prst="rect">
            <a:avLst/>
          </a:prstGeom>
          <a:solidFill>
            <a:schemeClr val="tx2">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COMPLETION</a:t>
            </a:r>
            <a:endParaRPr lang="en-US" sz="2300" dirty="0">
              <a:solidFill>
                <a:schemeClr val="tx1"/>
              </a:solidFill>
            </a:endParaRPr>
          </a:p>
        </p:txBody>
      </p:sp>
      <p:sp>
        <p:nvSpPr>
          <p:cNvPr id="4" name="Right Arrow 3"/>
          <p:cNvSpPr/>
          <p:nvPr/>
        </p:nvSpPr>
        <p:spPr>
          <a:xfrm>
            <a:off x="2133600" y="1909465"/>
            <a:ext cx="304800" cy="533400"/>
          </a:xfrm>
          <a:prstGeom prst="rightArrow">
            <a:avLst>
              <a:gd name="adj1" fmla="val 50000"/>
              <a:gd name="adj2" fmla="val 90512"/>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smtClean="0">
              <a:solidFill>
                <a:schemeClr val="tx1"/>
              </a:solidFill>
            </a:endParaRPr>
          </a:p>
        </p:txBody>
      </p:sp>
      <p:sp>
        <p:nvSpPr>
          <p:cNvPr id="18" name="Right Arrow 17"/>
          <p:cNvSpPr/>
          <p:nvPr/>
        </p:nvSpPr>
        <p:spPr>
          <a:xfrm>
            <a:off x="4419600" y="1909465"/>
            <a:ext cx="304800" cy="533400"/>
          </a:xfrm>
          <a:prstGeom prst="rightArrow">
            <a:avLst>
              <a:gd name="adj1" fmla="val 50000"/>
              <a:gd name="adj2" fmla="val 90512"/>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smtClean="0">
              <a:solidFill>
                <a:schemeClr val="tx1"/>
              </a:solidFill>
            </a:endParaRPr>
          </a:p>
        </p:txBody>
      </p:sp>
      <p:sp>
        <p:nvSpPr>
          <p:cNvPr id="19" name="Right Arrow 18"/>
          <p:cNvSpPr/>
          <p:nvPr/>
        </p:nvSpPr>
        <p:spPr>
          <a:xfrm>
            <a:off x="6705600" y="1909465"/>
            <a:ext cx="304800" cy="533400"/>
          </a:xfrm>
          <a:prstGeom prst="rightArrow">
            <a:avLst>
              <a:gd name="adj1" fmla="val 50000"/>
              <a:gd name="adj2" fmla="val 90512"/>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smtClean="0">
              <a:solidFill>
                <a:schemeClr val="tx1"/>
              </a:solidFill>
            </a:endParaRPr>
          </a:p>
        </p:txBody>
      </p:sp>
      <p:sp>
        <p:nvSpPr>
          <p:cNvPr id="5" name="TextBox 4"/>
          <p:cNvSpPr txBox="1"/>
          <p:nvPr/>
        </p:nvSpPr>
        <p:spPr>
          <a:xfrm>
            <a:off x="0" y="76200"/>
            <a:ext cx="9144000" cy="646331"/>
          </a:xfrm>
          <a:prstGeom prst="rect">
            <a:avLst/>
          </a:prstGeom>
          <a:noFill/>
        </p:spPr>
        <p:txBody>
          <a:bodyPr wrap="square" rtlCol="0">
            <a:spAutoFit/>
          </a:bodyPr>
          <a:lstStyle/>
          <a:p>
            <a:pPr algn="ctr"/>
            <a:r>
              <a:rPr lang="en-US" sz="3600" dirty="0" smtClean="0"/>
              <a:t>Completion by Design Framing Model</a:t>
            </a:r>
            <a:endParaRPr lang="en-US" sz="3600" dirty="0"/>
          </a:p>
        </p:txBody>
      </p:sp>
      <p:sp>
        <p:nvSpPr>
          <p:cNvPr id="6" name="TextBox 5"/>
          <p:cNvSpPr txBox="1"/>
          <p:nvPr/>
        </p:nvSpPr>
        <p:spPr>
          <a:xfrm>
            <a:off x="0" y="990600"/>
            <a:ext cx="9144000" cy="461665"/>
          </a:xfrm>
          <a:prstGeom prst="rect">
            <a:avLst/>
          </a:prstGeom>
          <a:noFill/>
        </p:spPr>
        <p:txBody>
          <a:bodyPr wrap="square" rtlCol="0">
            <a:spAutoFit/>
          </a:bodyPr>
          <a:lstStyle/>
          <a:p>
            <a:pPr algn="ctr"/>
            <a:r>
              <a:rPr lang="en-US" sz="2400" i="1" dirty="0" smtClean="0"/>
              <a:t>Student Progression</a:t>
            </a:r>
            <a:endParaRPr lang="en-US" sz="2400" i="1" dirty="0"/>
          </a:p>
        </p:txBody>
      </p:sp>
      <p:sp>
        <p:nvSpPr>
          <p:cNvPr id="31" name="TextBox 30"/>
          <p:cNvSpPr txBox="1"/>
          <p:nvPr/>
        </p:nvSpPr>
        <p:spPr>
          <a:xfrm>
            <a:off x="0" y="2895600"/>
            <a:ext cx="9144000" cy="461665"/>
          </a:xfrm>
          <a:prstGeom prst="rect">
            <a:avLst/>
          </a:prstGeom>
          <a:noFill/>
        </p:spPr>
        <p:txBody>
          <a:bodyPr wrap="square" rtlCol="0">
            <a:spAutoFit/>
          </a:bodyPr>
          <a:lstStyle/>
          <a:p>
            <a:pPr algn="ctr"/>
            <a:r>
              <a:rPr lang="en-US" sz="2400" i="1" dirty="0" smtClean="0"/>
              <a:t>Possible Momentum Strategies</a:t>
            </a:r>
            <a:endParaRPr lang="en-US" sz="2400" i="1" dirty="0"/>
          </a:p>
        </p:txBody>
      </p:sp>
      <p:sp>
        <p:nvSpPr>
          <p:cNvPr id="8" name="TextBox 7"/>
          <p:cNvSpPr txBox="1"/>
          <p:nvPr/>
        </p:nvSpPr>
        <p:spPr>
          <a:xfrm>
            <a:off x="76200" y="3534013"/>
            <a:ext cx="2133600" cy="2708434"/>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rgbClr val="39471D"/>
                </a:solidFill>
              </a:rPr>
              <a:t>Consistent college  &amp; career ready standards</a:t>
            </a:r>
          </a:p>
          <a:p>
            <a:pPr marL="285750" indent="-285750">
              <a:buFont typeface="Arial" pitchFamily="34" charset="0"/>
              <a:buChar char="•"/>
            </a:pPr>
            <a:r>
              <a:rPr lang="en-US" sz="1600" dirty="0" smtClean="0">
                <a:solidFill>
                  <a:srgbClr val="39471D"/>
                </a:solidFill>
              </a:rPr>
              <a:t>Increase understanding of college requirements </a:t>
            </a:r>
          </a:p>
          <a:p>
            <a:pPr marL="285750" indent="-285750">
              <a:buFont typeface="Arial" pitchFamily="34" charset="0"/>
              <a:buChar char="•"/>
            </a:pPr>
            <a:r>
              <a:rPr lang="en-US" sz="1600" dirty="0" smtClean="0">
                <a:solidFill>
                  <a:srgbClr val="39471D"/>
                </a:solidFill>
              </a:rPr>
              <a:t>Take college placement exams  in high school</a:t>
            </a:r>
          </a:p>
          <a:p>
            <a:pPr marL="285750" indent="-285750">
              <a:buFont typeface="Arial" pitchFamily="34" charset="0"/>
              <a:buChar char="•"/>
            </a:pPr>
            <a:r>
              <a:rPr lang="en-US" sz="1600" dirty="0" smtClean="0">
                <a:solidFill>
                  <a:srgbClr val="39471D"/>
                </a:solidFill>
              </a:rPr>
              <a:t>Enrollment directly from high school </a:t>
            </a:r>
          </a:p>
        </p:txBody>
      </p:sp>
      <p:sp>
        <p:nvSpPr>
          <p:cNvPr id="32" name="TextBox 31"/>
          <p:cNvSpPr txBox="1"/>
          <p:nvPr/>
        </p:nvSpPr>
        <p:spPr>
          <a:xfrm>
            <a:off x="2362200" y="3557587"/>
            <a:ext cx="2057400" cy="2954655"/>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chemeClr val="accent4">
                    <a:lumMod val="50000"/>
                  </a:schemeClr>
                </a:solidFill>
              </a:rPr>
              <a:t>Mandatory intrusive advising</a:t>
            </a:r>
          </a:p>
          <a:p>
            <a:pPr marL="285750" indent="-285750">
              <a:buFont typeface="Arial" pitchFamily="34" charset="0"/>
              <a:buChar char="•"/>
            </a:pPr>
            <a:r>
              <a:rPr lang="en-US" sz="1600" dirty="0" smtClean="0">
                <a:solidFill>
                  <a:schemeClr val="accent4">
                    <a:lumMod val="50000"/>
                  </a:schemeClr>
                </a:solidFill>
              </a:rPr>
              <a:t>Declared courses of study linked explicitly to pathways</a:t>
            </a:r>
          </a:p>
          <a:p>
            <a:pPr marL="285750" indent="-285750">
              <a:buFont typeface="Arial" pitchFamily="34" charset="0"/>
              <a:buChar char="•"/>
            </a:pPr>
            <a:r>
              <a:rPr lang="en-US" sz="1600" dirty="0" smtClean="0">
                <a:solidFill>
                  <a:schemeClr val="accent4">
                    <a:lumMod val="50000"/>
                  </a:schemeClr>
                </a:solidFill>
              </a:rPr>
              <a:t>Aggressive financial aid support </a:t>
            </a:r>
          </a:p>
          <a:p>
            <a:pPr marL="285750" indent="-285750">
              <a:buFont typeface="Arial" pitchFamily="34" charset="0"/>
              <a:buChar char="•"/>
            </a:pPr>
            <a:r>
              <a:rPr lang="en-US" sz="1600" dirty="0" smtClean="0">
                <a:solidFill>
                  <a:schemeClr val="accent4">
                    <a:lumMod val="50000"/>
                  </a:schemeClr>
                </a:solidFill>
              </a:rPr>
              <a:t>Course redesigns to accommodate student needs to complete college work more rapidly </a:t>
            </a:r>
          </a:p>
        </p:txBody>
      </p:sp>
      <p:sp>
        <p:nvSpPr>
          <p:cNvPr id="33" name="TextBox 32"/>
          <p:cNvSpPr txBox="1"/>
          <p:nvPr/>
        </p:nvSpPr>
        <p:spPr>
          <a:xfrm>
            <a:off x="4648200" y="3581400"/>
            <a:ext cx="2133600" cy="3200876"/>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chemeClr val="accent2">
                    <a:lumMod val="50000"/>
                  </a:schemeClr>
                </a:solidFill>
              </a:rPr>
              <a:t>Incentive mechanisms to support optimal attendance </a:t>
            </a:r>
          </a:p>
          <a:p>
            <a:pPr marL="285750" indent="-285750">
              <a:buFont typeface="Arial" pitchFamily="34" charset="0"/>
              <a:buChar char="•"/>
            </a:pPr>
            <a:r>
              <a:rPr lang="en-US" sz="1600" dirty="0" smtClean="0">
                <a:solidFill>
                  <a:schemeClr val="accent2">
                    <a:lumMod val="50000"/>
                  </a:schemeClr>
                </a:solidFill>
              </a:rPr>
              <a:t>Real time feedback to students</a:t>
            </a:r>
          </a:p>
          <a:p>
            <a:pPr marL="285750" indent="-285750">
              <a:buFont typeface="Arial" pitchFamily="34" charset="0"/>
              <a:buChar char="•"/>
            </a:pPr>
            <a:r>
              <a:rPr lang="en-US" sz="1600" dirty="0" smtClean="0">
                <a:solidFill>
                  <a:schemeClr val="accent2">
                    <a:lumMod val="50000"/>
                  </a:schemeClr>
                </a:solidFill>
              </a:rPr>
              <a:t>Intentional, accelerated competency-based programs of study</a:t>
            </a:r>
          </a:p>
          <a:p>
            <a:pPr marL="285750" indent="-285750">
              <a:buFont typeface="Arial" pitchFamily="34" charset="0"/>
              <a:buChar char="•"/>
            </a:pPr>
            <a:r>
              <a:rPr lang="en-US" sz="1600" dirty="0" smtClean="0">
                <a:solidFill>
                  <a:schemeClr val="accent2">
                    <a:lumMod val="50000"/>
                  </a:schemeClr>
                </a:solidFill>
              </a:rPr>
              <a:t>Provide emergency aid to respond to unexpected life events</a:t>
            </a:r>
          </a:p>
        </p:txBody>
      </p:sp>
      <p:sp>
        <p:nvSpPr>
          <p:cNvPr id="34" name="TextBox 33"/>
          <p:cNvSpPr txBox="1"/>
          <p:nvPr/>
        </p:nvSpPr>
        <p:spPr>
          <a:xfrm>
            <a:off x="7010400" y="3505200"/>
            <a:ext cx="2057400" cy="2954655"/>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chemeClr val="accent1">
                    <a:lumMod val="50000"/>
                  </a:schemeClr>
                </a:solidFill>
              </a:rPr>
              <a:t>Mandatory intrusive advising</a:t>
            </a:r>
          </a:p>
          <a:p>
            <a:pPr marL="285750" indent="-285750">
              <a:buFont typeface="Arial" pitchFamily="34" charset="0"/>
              <a:buChar char="•"/>
            </a:pPr>
            <a:r>
              <a:rPr lang="en-US" sz="1600" dirty="0" smtClean="0">
                <a:solidFill>
                  <a:schemeClr val="accent1">
                    <a:lumMod val="50000"/>
                  </a:schemeClr>
                </a:solidFill>
              </a:rPr>
              <a:t>Transfer with credential incentives</a:t>
            </a:r>
          </a:p>
          <a:p>
            <a:pPr marL="285750" indent="-285750">
              <a:buFont typeface="Arial" pitchFamily="34" charset="0"/>
              <a:buChar char="•"/>
            </a:pPr>
            <a:r>
              <a:rPr lang="en-US" sz="1600" dirty="0" smtClean="0">
                <a:solidFill>
                  <a:schemeClr val="accent1">
                    <a:lumMod val="50000"/>
                  </a:schemeClr>
                </a:solidFill>
              </a:rPr>
              <a:t>Remove barriers to graduation </a:t>
            </a:r>
            <a:endParaRPr lang="en-US" sz="1600" dirty="0">
              <a:solidFill>
                <a:schemeClr val="accent1">
                  <a:lumMod val="50000"/>
                </a:schemeClr>
              </a:solidFill>
            </a:endParaRPr>
          </a:p>
          <a:p>
            <a:pPr marL="285750" indent="-285750">
              <a:buFont typeface="Arial" pitchFamily="34" charset="0"/>
              <a:buChar char="•"/>
            </a:pPr>
            <a:r>
              <a:rPr lang="en-US" sz="1600" dirty="0" smtClean="0">
                <a:solidFill>
                  <a:schemeClr val="accent1">
                    <a:lumMod val="50000"/>
                  </a:schemeClr>
                </a:solidFill>
              </a:rPr>
              <a:t>Learn &amp; earn programs that combine credential &amp; work experience toward a career pathway</a:t>
            </a:r>
          </a:p>
        </p:txBody>
      </p:sp>
    </p:spTree>
    <p:extLst>
      <p:ext uri="{BB962C8B-B14F-4D97-AF65-F5344CB8AC3E}">
        <p14:creationId xmlns:p14="http://schemas.microsoft.com/office/powerpoint/2010/main" val="265710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1000"/>
                                        <p:tgtEl>
                                          <p:spTgt spid="32"/>
                                        </p:tgtEl>
                                      </p:cBhvr>
                                    </p:animEffect>
                                    <p:anim calcmode="lin" valueType="num">
                                      <p:cBhvr>
                                        <p:cTn id="22" dur="1000" fill="hold"/>
                                        <p:tgtEl>
                                          <p:spTgt spid="32"/>
                                        </p:tgtEl>
                                        <p:attrNameLst>
                                          <p:attrName>ppt_x</p:attrName>
                                        </p:attrNameLst>
                                      </p:cBhvr>
                                      <p:tavLst>
                                        <p:tav tm="0">
                                          <p:val>
                                            <p:strVal val="#ppt_x"/>
                                          </p:val>
                                        </p:tav>
                                        <p:tav tm="100000">
                                          <p:val>
                                            <p:strVal val="#ppt_x"/>
                                          </p:val>
                                        </p:tav>
                                      </p:tavLst>
                                    </p:anim>
                                    <p:anim calcmode="lin" valueType="num">
                                      <p:cBhvr>
                                        <p:cTn id="2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000"/>
                                        <p:tgtEl>
                                          <p:spTgt spid="33"/>
                                        </p:tgtEl>
                                      </p:cBhvr>
                                    </p:animEffect>
                                    <p:anim calcmode="lin" valueType="num">
                                      <p:cBhvr>
                                        <p:cTn id="29" dur="1000" fill="hold"/>
                                        <p:tgtEl>
                                          <p:spTgt spid="33"/>
                                        </p:tgtEl>
                                        <p:attrNameLst>
                                          <p:attrName>ppt_x</p:attrName>
                                        </p:attrNameLst>
                                      </p:cBhvr>
                                      <p:tavLst>
                                        <p:tav tm="0">
                                          <p:val>
                                            <p:strVal val="#ppt_x"/>
                                          </p:val>
                                        </p:tav>
                                        <p:tav tm="100000">
                                          <p:val>
                                            <p:strVal val="#ppt_x"/>
                                          </p:val>
                                        </p:tav>
                                      </p:tavLst>
                                    </p:anim>
                                    <p:anim calcmode="lin" valueType="num">
                                      <p:cBhvr>
                                        <p:cTn id="3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8" grpId="0"/>
      <p:bldP spid="32" grpId="0"/>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152400" y="3352800"/>
            <a:ext cx="304800" cy="304800"/>
          </a:xfrm>
          <a:prstGeom prst="ellipse">
            <a:avLst/>
          </a:prstGeom>
          <a:solidFill>
            <a:schemeClr val="accent3">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8305800" y="3352800"/>
            <a:ext cx="304800" cy="3048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a:stCxn id="9" idx="6"/>
            <a:endCxn id="11" idx="2"/>
          </p:cNvCxnSpPr>
          <p:nvPr/>
        </p:nvCxnSpPr>
        <p:spPr>
          <a:xfrm>
            <a:off x="457200" y="3505200"/>
            <a:ext cx="7848600" cy="0"/>
          </a:xfrm>
          <a:prstGeom prst="straightConnector1">
            <a:avLst/>
          </a:prstGeom>
          <a:ln w="381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28600" y="2362200"/>
            <a:ext cx="1600200" cy="1015663"/>
          </a:xfrm>
          <a:prstGeom prst="rect">
            <a:avLst/>
          </a:prstGeom>
          <a:noFill/>
        </p:spPr>
        <p:txBody>
          <a:bodyPr wrap="square" rtlCol="0">
            <a:spAutoFit/>
          </a:bodyPr>
          <a:lstStyle/>
          <a:p>
            <a:pPr algn="ctr"/>
            <a:r>
              <a:rPr lang="en-US" sz="2000" b="1" dirty="0" smtClean="0">
                <a:solidFill>
                  <a:srgbClr val="39471D"/>
                </a:solidFill>
              </a:rPr>
              <a:t>Potential First Time Student</a:t>
            </a:r>
            <a:endParaRPr lang="en-US" sz="2000" b="1" dirty="0">
              <a:solidFill>
                <a:srgbClr val="39471D"/>
              </a:solidFill>
            </a:endParaRPr>
          </a:p>
        </p:txBody>
      </p:sp>
      <p:sp>
        <p:nvSpPr>
          <p:cNvPr id="10" name="TextBox 9"/>
          <p:cNvSpPr txBox="1"/>
          <p:nvPr/>
        </p:nvSpPr>
        <p:spPr>
          <a:xfrm>
            <a:off x="7543800" y="2667000"/>
            <a:ext cx="1752600" cy="707886"/>
          </a:xfrm>
          <a:prstGeom prst="rect">
            <a:avLst/>
          </a:prstGeom>
          <a:noFill/>
        </p:spPr>
        <p:txBody>
          <a:bodyPr wrap="square" rtlCol="0">
            <a:spAutoFit/>
          </a:bodyPr>
          <a:lstStyle/>
          <a:p>
            <a:pPr algn="ctr"/>
            <a:r>
              <a:rPr lang="en-US" sz="2000" b="1" dirty="0" smtClean="0">
                <a:solidFill>
                  <a:schemeClr val="accent1">
                    <a:lumMod val="50000"/>
                  </a:schemeClr>
                </a:solidFill>
              </a:rPr>
              <a:t>Successful Completion</a:t>
            </a:r>
            <a:endParaRPr lang="en-US" sz="2000" b="1"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extBox 88"/>
          <p:cNvSpPr txBox="1"/>
          <p:nvPr/>
        </p:nvSpPr>
        <p:spPr>
          <a:xfrm>
            <a:off x="1828800" y="2477869"/>
            <a:ext cx="1447800" cy="646331"/>
          </a:xfrm>
          <a:prstGeom prst="rect">
            <a:avLst/>
          </a:prstGeom>
          <a:noFill/>
        </p:spPr>
        <p:txBody>
          <a:bodyPr wrap="square" rtlCol="0">
            <a:spAutoFit/>
          </a:bodyPr>
          <a:lstStyle/>
          <a:p>
            <a:pPr algn="ctr"/>
            <a:r>
              <a:rPr lang="en-US" b="1" dirty="0" smtClean="0">
                <a:solidFill>
                  <a:schemeClr val="accent2">
                    <a:lumMod val="50000"/>
                  </a:schemeClr>
                </a:solidFill>
              </a:rPr>
              <a:t>Completes SEP</a:t>
            </a:r>
            <a:endParaRPr lang="en-US" b="1" dirty="0">
              <a:solidFill>
                <a:schemeClr val="accent2">
                  <a:lumMod val="50000"/>
                </a:schemeClr>
              </a:solidFill>
            </a:endParaRPr>
          </a:p>
        </p:txBody>
      </p:sp>
      <p:sp>
        <p:nvSpPr>
          <p:cNvPr id="91" name="TextBox 90"/>
          <p:cNvSpPr txBox="1"/>
          <p:nvPr/>
        </p:nvSpPr>
        <p:spPr>
          <a:xfrm>
            <a:off x="1676400" y="-76200"/>
            <a:ext cx="1828800" cy="646331"/>
          </a:xfrm>
          <a:prstGeom prst="rect">
            <a:avLst/>
          </a:prstGeom>
          <a:noFill/>
        </p:spPr>
        <p:txBody>
          <a:bodyPr wrap="square" rtlCol="0">
            <a:spAutoFit/>
          </a:bodyPr>
          <a:lstStyle/>
          <a:p>
            <a:pPr algn="ctr"/>
            <a:r>
              <a:rPr lang="en-US" b="1" dirty="0" smtClean="0">
                <a:solidFill>
                  <a:schemeClr val="accent4">
                    <a:lumMod val="50000"/>
                  </a:schemeClr>
                </a:solidFill>
              </a:rPr>
              <a:t>Books in stock at Bookstore</a:t>
            </a:r>
            <a:endParaRPr lang="en-US" b="1" dirty="0">
              <a:solidFill>
                <a:schemeClr val="accent4">
                  <a:lumMod val="50000"/>
                </a:schemeClr>
              </a:solidFill>
            </a:endParaRPr>
          </a:p>
        </p:txBody>
      </p:sp>
      <p:sp>
        <p:nvSpPr>
          <p:cNvPr id="9" name="Oval 8"/>
          <p:cNvSpPr/>
          <p:nvPr/>
        </p:nvSpPr>
        <p:spPr>
          <a:xfrm>
            <a:off x="152400" y="3352800"/>
            <a:ext cx="304800" cy="304800"/>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8305800" y="3352800"/>
            <a:ext cx="304800" cy="304800"/>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267200" y="3352800"/>
            <a:ext cx="304800" cy="304800"/>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3505200" y="2706469"/>
            <a:ext cx="1828800" cy="646331"/>
          </a:xfrm>
          <a:prstGeom prst="rect">
            <a:avLst/>
          </a:prstGeom>
          <a:noFill/>
        </p:spPr>
        <p:txBody>
          <a:bodyPr wrap="square" rtlCol="0">
            <a:spAutoFit/>
          </a:bodyPr>
          <a:lstStyle/>
          <a:p>
            <a:pPr algn="ctr"/>
            <a:r>
              <a:rPr lang="en-US" b="1" dirty="0" smtClean="0">
                <a:solidFill>
                  <a:schemeClr val="accent2">
                    <a:lumMod val="50000"/>
                  </a:schemeClr>
                </a:solidFill>
              </a:rPr>
              <a:t>Library Orientation</a:t>
            </a:r>
            <a:endParaRPr lang="en-US" b="1" dirty="0">
              <a:solidFill>
                <a:schemeClr val="accent2">
                  <a:lumMod val="50000"/>
                </a:schemeClr>
              </a:solidFill>
            </a:endParaRPr>
          </a:p>
        </p:txBody>
      </p:sp>
      <p:sp>
        <p:nvSpPr>
          <p:cNvPr id="10" name="Oval 9"/>
          <p:cNvSpPr/>
          <p:nvPr/>
        </p:nvSpPr>
        <p:spPr>
          <a:xfrm>
            <a:off x="2895600" y="2819400"/>
            <a:ext cx="304800" cy="304800"/>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447800" y="3962400"/>
            <a:ext cx="304800" cy="304800"/>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934200" y="2743200"/>
            <a:ext cx="304800" cy="304800"/>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8077200" y="981670"/>
            <a:ext cx="1295400" cy="923330"/>
          </a:xfrm>
          <a:prstGeom prst="rect">
            <a:avLst/>
          </a:prstGeom>
          <a:noFill/>
        </p:spPr>
        <p:txBody>
          <a:bodyPr wrap="square" rtlCol="0">
            <a:spAutoFit/>
          </a:bodyPr>
          <a:lstStyle/>
          <a:p>
            <a:pPr algn="ctr"/>
            <a:r>
              <a:rPr lang="en-US" b="1" dirty="0" smtClean="0">
                <a:solidFill>
                  <a:schemeClr val="accent1">
                    <a:lumMod val="50000"/>
                  </a:schemeClr>
                </a:solidFill>
              </a:rPr>
              <a:t>Effective degree audit</a:t>
            </a:r>
            <a:endParaRPr lang="en-US" b="1" dirty="0">
              <a:solidFill>
                <a:schemeClr val="accent1">
                  <a:lumMod val="50000"/>
                </a:schemeClr>
              </a:solidFill>
            </a:endParaRPr>
          </a:p>
        </p:txBody>
      </p:sp>
      <p:sp>
        <p:nvSpPr>
          <p:cNvPr id="23" name="TextBox 22"/>
          <p:cNvSpPr txBox="1"/>
          <p:nvPr/>
        </p:nvSpPr>
        <p:spPr>
          <a:xfrm>
            <a:off x="4495800" y="3733800"/>
            <a:ext cx="1219200" cy="923330"/>
          </a:xfrm>
          <a:prstGeom prst="rect">
            <a:avLst/>
          </a:prstGeom>
          <a:noFill/>
        </p:spPr>
        <p:txBody>
          <a:bodyPr wrap="square" rtlCol="0">
            <a:spAutoFit/>
          </a:bodyPr>
          <a:lstStyle/>
          <a:p>
            <a:pPr algn="ctr"/>
            <a:r>
              <a:rPr lang="en-US" b="1" dirty="0" smtClean="0">
                <a:solidFill>
                  <a:schemeClr val="accent2">
                    <a:lumMod val="50000"/>
                  </a:schemeClr>
                </a:solidFill>
              </a:rPr>
              <a:t>Effective Early Alert program</a:t>
            </a:r>
            <a:endParaRPr lang="en-US" b="1" dirty="0">
              <a:solidFill>
                <a:schemeClr val="accent2">
                  <a:lumMod val="50000"/>
                </a:schemeClr>
              </a:solidFill>
            </a:endParaRPr>
          </a:p>
        </p:txBody>
      </p:sp>
      <p:sp>
        <p:nvSpPr>
          <p:cNvPr id="33" name="Oval 32"/>
          <p:cNvSpPr/>
          <p:nvPr/>
        </p:nvSpPr>
        <p:spPr>
          <a:xfrm>
            <a:off x="5638800" y="4038600"/>
            <a:ext cx="304800" cy="304800"/>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a:stCxn id="9" idx="4"/>
            <a:endCxn id="43" idx="0"/>
          </p:cNvCxnSpPr>
          <p:nvPr/>
        </p:nvCxnSpPr>
        <p:spPr>
          <a:xfrm>
            <a:off x="304800" y="3657600"/>
            <a:ext cx="152400" cy="1819870"/>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65" idx="6"/>
            <a:endCxn id="15" idx="7"/>
          </p:cNvCxnSpPr>
          <p:nvPr/>
        </p:nvCxnSpPr>
        <p:spPr>
          <a:xfrm flipH="1">
            <a:off x="7194363" y="1600200"/>
            <a:ext cx="1187637" cy="1187637"/>
          </a:xfrm>
          <a:prstGeom prst="straightConnector1">
            <a:avLst/>
          </a:prstGeom>
          <a:ln w="381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12" idx="0"/>
            <a:endCxn id="46" idx="4"/>
          </p:cNvCxnSpPr>
          <p:nvPr/>
        </p:nvCxnSpPr>
        <p:spPr>
          <a:xfrm flipH="1" flipV="1">
            <a:off x="1447800" y="2590800"/>
            <a:ext cx="152400" cy="13716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10" idx="5"/>
            <a:endCxn id="7" idx="2"/>
          </p:cNvCxnSpPr>
          <p:nvPr/>
        </p:nvCxnSpPr>
        <p:spPr>
          <a:xfrm>
            <a:off x="3155763" y="3079563"/>
            <a:ext cx="1111437" cy="425637"/>
          </a:xfrm>
          <a:prstGeom prst="straightConnector1">
            <a:avLst/>
          </a:prstGeom>
          <a:ln w="381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7" idx="4"/>
            <a:endCxn id="55" idx="7"/>
          </p:cNvCxnSpPr>
          <p:nvPr/>
        </p:nvCxnSpPr>
        <p:spPr>
          <a:xfrm rot="5400000">
            <a:off x="3384364" y="3810000"/>
            <a:ext cx="1187637" cy="882837"/>
          </a:xfrm>
          <a:prstGeom prst="straightConnector1">
            <a:avLst/>
          </a:prstGeom>
          <a:ln w="381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304800" y="5477470"/>
            <a:ext cx="304800" cy="304800"/>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2209800" y="5715000"/>
            <a:ext cx="304800" cy="304800"/>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048000" y="4267200"/>
            <a:ext cx="304800" cy="304800"/>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1295400" y="2286000"/>
            <a:ext cx="304800" cy="304800"/>
          </a:xfrm>
          <a:prstGeom prst="ellips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Arrow Connector 46"/>
          <p:cNvCxnSpPr>
            <a:stCxn id="44" idx="7"/>
            <a:endCxn id="45" idx="4"/>
          </p:cNvCxnSpPr>
          <p:nvPr/>
        </p:nvCxnSpPr>
        <p:spPr>
          <a:xfrm flipV="1">
            <a:off x="2469963" y="4572000"/>
            <a:ext cx="730437" cy="1187637"/>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43" idx="5"/>
            <a:endCxn id="44" idx="2"/>
          </p:cNvCxnSpPr>
          <p:nvPr/>
        </p:nvCxnSpPr>
        <p:spPr>
          <a:xfrm>
            <a:off x="564963" y="5737633"/>
            <a:ext cx="1644837" cy="129767"/>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45" idx="2"/>
            <a:endCxn id="12" idx="6"/>
          </p:cNvCxnSpPr>
          <p:nvPr/>
        </p:nvCxnSpPr>
        <p:spPr>
          <a:xfrm flipH="1" flipV="1">
            <a:off x="1752600" y="4114800"/>
            <a:ext cx="1295400" cy="304800"/>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2438400" y="533400"/>
            <a:ext cx="304800" cy="304800"/>
          </a:xfrm>
          <a:prstGeom prst="ellips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Arrow Connector 50"/>
          <p:cNvCxnSpPr>
            <a:stCxn id="46" idx="1"/>
            <a:endCxn id="74" idx="5"/>
          </p:cNvCxnSpPr>
          <p:nvPr/>
        </p:nvCxnSpPr>
        <p:spPr>
          <a:xfrm flipH="1" flipV="1">
            <a:off x="488763" y="1326963"/>
            <a:ext cx="851274" cy="1003674"/>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3657600" y="1676400"/>
            <a:ext cx="304800" cy="304800"/>
          </a:xfrm>
          <a:prstGeom prst="ellips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Arrow Connector 52"/>
          <p:cNvCxnSpPr>
            <a:stCxn id="50" idx="5"/>
            <a:endCxn id="52" idx="1"/>
          </p:cNvCxnSpPr>
          <p:nvPr/>
        </p:nvCxnSpPr>
        <p:spPr>
          <a:xfrm>
            <a:off x="2698563" y="793563"/>
            <a:ext cx="1003674" cy="927474"/>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52" idx="3"/>
            <a:endCxn id="10" idx="7"/>
          </p:cNvCxnSpPr>
          <p:nvPr/>
        </p:nvCxnSpPr>
        <p:spPr>
          <a:xfrm flipH="1">
            <a:off x="3155763" y="1936563"/>
            <a:ext cx="546474" cy="927474"/>
          </a:xfrm>
          <a:prstGeom prst="straightConnector1">
            <a:avLst/>
          </a:prstGeom>
          <a:ln w="381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3276600" y="4800600"/>
            <a:ext cx="304800" cy="304800"/>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3886200" y="6400800"/>
            <a:ext cx="304800" cy="304800"/>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p:cNvCxnSpPr>
            <a:stCxn id="55" idx="4"/>
            <a:endCxn id="56" idx="0"/>
          </p:cNvCxnSpPr>
          <p:nvPr/>
        </p:nvCxnSpPr>
        <p:spPr>
          <a:xfrm rot="16200000" flipH="1">
            <a:off x="3086100" y="5448300"/>
            <a:ext cx="1295400" cy="609600"/>
          </a:xfrm>
          <a:prstGeom prst="straightConnector1">
            <a:avLst/>
          </a:prstGeom>
          <a:ln w="381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58" name="Oval 57"/>
          <p:cNvSpPr/>
          <p:nvPr/>
        </p:nvSpPr>
        <p:spPr>
          <a:xfrm>
            <a:off x="5486400" y="5791200"/>
            <a:ext cx="304800" cy="304800"/>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p:cNvCxnSpPr>
            <a:stCxn id="56" idx="7"/>
            <a:endCxn id="58" idx="3"/>
          </p:cNvCxnSpPr>
          <p:nvPr/>
        </p:nvCxnSpPr>
        <p:spPr>
          <a:xfrm flipV="1">
            <a:off x="4146363" y="6051363"/>
            <a:ext cx="1384674" cy="394074"/>
          </a:xfrm>
          <a:prstGeom prst="straightConnector1">
            <a:avLst/>
          </a:prstGeom>
          <a:ln w="381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4648200" y="2286000"/>
            <a:ext cx="304800" cy="304800"/>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p:cNvCxnSpPr>
            <a:stCxn id="58" idx="0"/>
            <a:endCxn id="33" idx="4"/>
          </p:cNvCxnSpPr>
          <p:nvPr/>
        </p:nvCxnSpPr>
        <p:spPr>
          <a:xfrm flipV="1">
            <a:off x="5638800" y="4343400"/>
            <a:ext cx="152400" cy="1447800"/>
          </a:xfrm>
          <a:prstGeom prst="straightConnector1">
            <a:avLst/>
          </a:prstGeom>
          <a:ln w="381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3" name="Oval 62"/>
          <p:cNvSpPr/>
          <p:nvPr/>
        </p:nvSpPr>
        <p:spPr>
          <a:xfrm>
            <a:off x="4800600" y="533400"/>
            <a:ext cx="304800" cy="304800"/>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6934200" y="457200"/>
            <a:ext cx="304800" cy="304800"/>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8077200" y="1447800"/>
            <a:ext cx="304800" cy="304800"/>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7772400" y="5715000"/>
            <a:ext cx="304800" cy="304800"/>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 name="Straight Arrow Connector 66"/>
          <p:cNvCxnSpPr>
            <a:stCxn id="61" idx="0"/>
            <a:endCxn id="63" idx="3"/>
          </p:cNvCxnSpPr>
          <p:nvPr/>
        </p:nvCxnSpPr>
        <p:spPr>
          <a:xfrm rot="5400000" flipH="1" flipV="1">
            <a:off x="4076700" y="1517464"/>
            <a:ext cx="1492437" cy="44637"/>
          </a:xfrm>
          <a:prstGeom prst="straightConnector1">
            <a:avLst/>
          </a:prstGeom>
          <a:ln w="381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63" idx="6"/>
            <a:endCxn id="64" idx="2"/>
          </p:cNvCxnSpPr>
          <p:nvPr/>
        </p:nvCxnSpPr>
        <p:spPr>
          <a:xfrm flipV="1">
            <a:off x="5105400" y="609600"/>
            <a:ext cx="1828800" cy="76200"/>
          </a:xfrm>
          <a:prstGeom prst="straightConnector1">
            <a:avLst/>
          </a:prstGeom>
          <a:ln w="381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64" idx="5"/>
            <a:endCxn id="65" idx="0"/>
          </p:cNvCxnSpPr>
          <p:nvPr/>
        </p:nvCxnSpPr>
        <p:spPr>
          <a:xfrm>
            <a:off x="7194363" y="717363"/>
            <a:ext cx="1035237" cy="730437"/>
          </a:xfrm>
          <a:prstGeom prst="straightConnector1">
            <a:avLst/>
          </a:prstGeom>
          <a:ln w="381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0" name="Oval 69"/>
          <p:cNvSpPr/>
          <p:nvPr/>
        </p:nvSpPr>
        <p:spPr>
          <a:xfrm>
            <a:off x="6553200" y="4267200"/>
            <a:ext cx="304800" cy="304800"/>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p:cNvCxnSpPr>
            <a:stCxn id="15" idx="4"/>
            <a:endCxn id="70" idx="0"/>
          </p:cNvCxnSpPr>
          <p:nvPr/>
        </p:nvCxnSpPr>
        <p:spPr>
          <a:xfrm flipH="1">
            <a:off x="6705600" y="3048000"/>
            <a:ext cx="381000" cy="1219200"/>
          </a:xfrm>
          <a:prstGeom prst="straightConnector1">
            <a:avLst/>
          </a:prstGeom>
          <a:ln w="381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33" idx="0"/>
            <a:endCxn id="61" idx="4"/>
          </p:cNvCxnSpPr>
          <p:nvPr/>
        </p:nvCxnSpPr>
        <p:spPr>
          <a:xfrm rot="16200000" flipV="1">
            <a:off x="4572000" y="2819400"/>
            <a:ext cx="1447800" cy="990600"/>
          </a:xfrm>
          <a:prstGeom prst="straightConnector1">
            <a:avLst/>
          </a:prstGeom>
          <a:ln w="3810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70" idx="5"/>
            <a:endCxn id="66" idx="1"/>
          </p:cNvCxnSpPr>
          <p:nvPr/>
        </p:nvCxnSpPr>
        <p:spPr>
          <a:xfrm rot="16200000" flipH="1">
            <a:off x="6699063" y="4641663"/>
            <a:ext cx="1232274" cy="1003674"/>
          </a:xfrm>
          <a:prstGeom prst="straightConnector1">
            <a:avLst/>
          </a:prstGeom>
          <a:ln w="381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228600" y="1066800"/>
            <a:ext cx="304800" cy="304800"/>
          </a:xfrm>
          <a:prstGeom prst="ellips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p:cNvCxnSpPr>
            <a:stCxn id="74" idx="6"/>
            <a:endCxn id="50" idx="2"/>
          </p:cNvCxnSpPr>
          <p:nvPr/>
        </p:nvCxnSpPr>
        <p:spPr>
          <a:xfrm flipV="1">
            <a:off x="533400" y="685800"/>
            <a:ext cx="1905000" cy="5334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6934200" y="6010870"/>
            <a:ext cx="2133600" cy="923330"/>
          </a:xfrm>
          <a:prstGeom prst="rect">
            <a:avLst/>
          </a:prstGeom>
          <a:noFill/>
        </p:spPr>
        <p:txBody>
          <a:bodyPr wrap="square" rtlCol="0">
            <a:spAutoFit/>
          </a:bodyPr>
          <a:lstStyle/>
          <a:p>
            <a:pPr algn="r"/>
            <a:r>
              <a:rPr lang="en-US" b="1" dirty="0" smtClean="0">
                <a:solidFill>
                  <a:schemeClr val="accent1">
                    <a:lumMod val="50000"/>
                  </a:schemeClr>
                </a:solidFill>
              </a:rPr>
              <a:t>Faculty Letter of Recommendation / intro to network</a:t>
            </a:r>
            <a:endParaRPr lang="en-US" b="1" dirty="0">
              <a:solidFill>
                <a:schemeClr val="accent1">
                  <a:lumMod val="50000"/>
                </a:schemeClr>
              </a:solidFill>
            </a:endParaRPr>
          </a:p>
        </p:txBody>
      </p:sp>
      <p:sp>
        <p:nvSpPr>
          <p:cNvPr id="77" name="TextBox 76"/>
          <p:cNvSpPr txBox="1"/>
          <p:nvPr/>
        </p:nvSpPr>
        <p:spPr>
          <a:xfrm>
            <a:off x="1295400" y="1647877"/>
            <a:ext cx="1600200" cy="646331"/>
          </a:xfrm>
          <a:prstGeom prst="rect">
            <a:avLst/>
          </a:prstGeom>
          <a:noFill/>
        </p:spPr>
        <p:txBody>
          <a:bodyPr wrap="square" rtlCol="0">
            <a:spAutoFit/>
          </a:bodyPr>
          <a:lstStyle/>
          <a:p>
            <a:r>
              <a:rPr lang="en-US" b="1" dirty="0" smtClean="0">
                <a:solidFill>
                  <a:schemeClr val="accent4">
                    <a:lumMod val="50000"/>
                  </a:schemeClr>
                </a:solidFill>
              </a:rPr>
              <a:t>Effective Orientation </a:t>
            </a:r>
            <a:endParaRPr lang="en-US" b="1" dirty="0">
              <a:solidFill>
                <a:schemeClr val="accent4">
                  <a:lumMod val="50000"/>
                </a:schemeClr>
              </a:solidFill>
            </a:endParaRPr>
          </a:p>
        </p:txBody>
      </p:sp>
      <p:sp>
        <p:nvSpPr>
          <p:cNvPr id="78" name="TextBox 77"/>
          <p:cNvSpPr txBox="1"/>
          <p:nvPr/>
        </p:nvSpPr>
        <p:spPr>
          <a:xfrm>
            <a:off x="2286000" y="3420070"/>
            <a:ext cx="1828800" cy="923330"/>
          </a:xfrm>
          <a:prstGeom prst="rect">
            <a:avLst/>
          </a:prstGeom>
          <a:noFill/>
        </p:spPr>
        <p:txBody>
          <a:bodyPr wrap="square" rtlCol="0">
            <a:spAutoFit/>
          </a:bodyPr>
          <a:lstStyle/>
          <a:p>
            <a:pPr algn="ctr"/>
            <a:r>
              <a:rPr lang="en-US" b="1" dirty="0" smtClean="0">
                <a:solidFill>
                  <a:srgbClr val="39471D"/>
                </a:solidFill>
              </a:rPr>
              <a:t>Good impression from campus </a:t>
            </a:r>
            <a:r>
              <a:rPr lang="en-US" b="1" dirty="0">
                <a:solidFill>
                  <a:srgbClr val="39471D"/>
                </a:solidFill>
              </a:rPr>
              <a:t>v</a:t>
            </a:r>
            <a:r>
              <a:rPr lang="en-US" b="1" dirty="0" smtClean="0">
                <a:solidFill>
                  <a:srgbClr val="39471D"/>
                </a:solidFill>
              </a:rPr>
              <a:t>isit</a:t>
            </a:r>
            <a:endParaRPr lang="en-US" b="1" dirty="0">
              <a:solidFill>
                <a:srgbClr val="39471D"/>
              </a:solidFill>
            </a:endParaRPr>
          </a:p>
        </p:txBody>
      </p:sp>
      <p:sp>
        <p:nvSpPr>
          <p:cNvPr id="79" name="TextBox 78"/>
          <p:cNvSpPr txBox="1"/>
          <p:nvPr/>
        </p:nvSpPr>
        <p:spPr>
          <a:xfrm>
            <a:off x="6781800" y="3810000"/>
            <a:ext cx="1295400" cy="923330"/>
          </a:xfrm>
          <a:prstGeom prst="rect">
            <a:avLst/>
          </a:prstGeom>
          <a:noFill/>
        </p:spPr>
        <p:txBody>
          <a:bodyPr wrap="square" rtlCol="0">
            <a:spAutoFit/>
          </a:bodyPr>
          <a:lstStyle/>
          <a:p>
            <a:pPr algn="ctr"/>
            <a:r>
              <a:rPr lang="en-US" b="1" dirty="0" smtClean="0">
                <a:solidFill>
                  <a:schemeClr val="accent1">
                    <a:lumMod val="50000"/>
                  </a:schemeClr>
                </a:solidFill>
              </a:rPr>
              <a:t>Talk to Univ. Rep / Employer</a:t>
            </a:r>
            <a:endParaRPr lang="en-US" b="1" dirty="0">
              <a:solidFill>
                <a:schemeClr val="accent1">
                  <a:lumMod val="50000"/>
                </a:schemeClr>
              </a:solidFill>
            </a:endParaRPr>
          </a:p>
        </p:txBody>
      </p:sp>
      <p:sp>
        <p:nvSpPr>
          <p:cNvPr id="80" name="TextBox 79"/>
          <p:cNvSpPr txBox="1"/>
          <p:nvPr/>
        </p:nvSpPr>
        <p:spPr>
          <a:xfrm>
            <a:off x="4114800" y="6488668"/>
            <a:ext cx="2286000" cy="369332"/>
          </a:xfrm>
          <a:prstGeom prst="rect">
            <a:avLst/>
          </a:prstGeom>
          <a:noFill/>
        </p:spPr>
        <p:txBody>
          <a:bodyPr wrap="square" rtlCol="0">
            <a:spAutoFit/>
          </a:bodyPr>
          <a:lstStyle/>
          <a:p>
            <a:r>
              <a:rPr lang="en-US" b="1" dirty="0" smtClean="0">
                <a:solidFill>
                  <a:schemeClr val="accent2">
                    <a:lumMod val="50000"/>
                  </a:schemeClr>
                </a:solidFill>
              </a:rPr>
              <a:t>Intrusive Counseling</a:t>
            </a:r>
            <a:endParaRPr lang="en-US" b="1" dirty="0">
              <a:solidFill>
                <a:schemeClr val="accent2">
                  <a:lumMod val="50000"/>
                </a:schemeClr>
              </a:solidFill>
            </a:endParaRPr>
          </a:p>
        </p:txBody>
      </p:sp>
      <p:sp>
        <p:nvSpPr>
          <p:cNvPr id="81" name="TextBox 80"/>
          <p:cNvSpPr txBox="1"/>
          <p:nvPr/>
        </p:nvSpPr>
        <p:spPr>
          <a:xfrm>
            <a:off x="1904999" y="5934670"/>
            <a:ext cx="1828801" cy="923330"/>
          </a:xfrm>
          <a:prstGeom prst="rect">
            <a:avLst/>
          </a:prstGeom>
          <a:noFill/>
        </p:spPr>
        <p:txBody>
          <a:bodyPr wrap="square" rtlCol="0">
            <a:spAutoFit/>
          </a:bodyPr>
          <a:lstStyle/>
          <a:p>
            <a:r>
              <a:rPr lang="en-US" b="1" dirty="0" smtClean="0">
                <a:solidFill>
                  <a:srgbClr val="39471D"/>
                </a:solidFill>
              </a:rPr>
              <a:t>Meet with </a:t>
            </a:r>
            <a:r>
              <a:rPr lang="en-US" b="1" dirty="0">
                <a:solidFill>
                  <a:srgbClr val="39471D"/>
                </a:solidFill>
              </a:rPr>
              <a:t>c</a:t>
            </a:r>
            <a:r>
              <a:rPr lang="en-US" b="1" dirty="0" smtClean="0">
                <a:solidFill>
                  <a:srgbClr val="39471D"/>
                </a:solidFill>
              </a:rPr>
              <a:t>ollege outreach </a:t>
            </a:r>
            <a:r>
              <a:rPr lang="en-US" b="1" dirty="0">
                <a:solidFill>
                  <a:srgbClr val="39471D"/>
                </a:solidFill>
              </a:rPr>
              <a:t>p</a:t>
            </a:r>
            <a:r>
              <a:rPr lang="en-US" b="1" dirty="0" smtClean="0">
                <a:solidFill>
                  <a:srgbClr val="39471D"/>
                </a:solidFill>
              </a:rPr>
              <a:t>rofessional</a:t>
            </a:r>
            <a:endParaRPr lang="en-US" b="1" dirty="0">
              <a:solidFill>
                <a:srgbClr val="39471D"/>
              </a:solidFill>
            </a:endParaRPr>
          </a:p>
        </p:txBody>
      </p:sp>
      <p:sp>
        <p:nvSpPr>
          <p:cNvPr id="82" name="TextBox 81"/>
          <p:cNvSpPr txBox="1"/>
          <p:nvPr/>
        </p:nvSpPr>
        <p:spPr>
          <a:xfrm>
            <a:off x="4343400" y="0"/>
            <a:ext cx="2133600" cy="646331"/>
          </a:xfrm>
          <a:prstGeom prst="rect">
            <a:avLst/>
          </a:prstGeom>
          <a:noFill/>
        </p:spPr>
        <p:txBody>
          <a:bodyPr wrap="square" rtlCol="0">
            <a:spAutoFit/>
          </a:bodyPr>
          <a:lstStyle/>
          <a:p>
            <a:pPr algn="ctr"/>
            <a:r>
              <a:rPr lang="en-US" b="1" dirty="0" smtClean="0">
                <a:solidFill>
                  <a:schemeClr val="accent2">
                    <a:lumMod val="50000"/>
                  </a:schemeClr>
                </a:solidFill>
              </a:rPr>
              <a:t>Attends Lecture Series</a:t>
            </a:r>
            <a:endParaRPr lang="en-US" b="1" dirty="0">
              <a:solidFill>
                <a:schemeClr val="accent2">
                  <a:lumMod val="50000"/>
                </a:schemeClr>
              </a:solidFill>
            </a:endParaRPr>
          </a:p>
        </p:txBody>
      </p:sp>
      <p:sp>
        <p:nvSpPr>
          <p:cNvPr id="86" name="TextBox 85"/>
          <p:cNvSpPr txBox="1"/>
          <p:nvPr/>
        </p:nvSpPr>
        <p:spPr>
          <a:xfrm>
            <a:off x="4953000" y="1600200"/>
            <a:ext cx="1219200" cy="1200329"/>
          </a:xfrm>
          <a:prstGeom prst="rect">
            <a:avLst/>
          </a:prstGeom>
          <a:noFill/>
        </p:spPr>
        <p:txBody>
          <a:bodyPr wrap="square" rtlCol="0">
            <a:spAutoFit/>
          </a:bodyPr>
          <a:lstStyle/>
          <a:p>
            <a:r>
              <a:rPr lang="en-US" b="1" dirty="0" smtClean="0">
                <a:solidFill>
                  <a:schemeClr val="accent2">
                    <a:lumMod val="50000"/>
                  </a:schemeClr>
                </a:solidFill>
              </a:rPr>
              <a:t>Join club / participate in student </a:t>
            </a:r>
            <a:r>
              <a:rPr lang="en-US" b="1" dirty="0" err="1">
                <a:solidFill>
                  <a:schemeClr val="accent2">
                    <a:lumMod val="50000"/>
                  </a:schemeClr>
                </a:solidFill>
              </a:rPr>
              <a:t>G</a:t>
            </a:r>
            <a:r>
              <a:rPr lang="en-US" b="1" dirty="0" err="1" smtClean="0">
                <a:solidFill>
                  <a:schemeClr val="accent2">
                    <a:lumMod val="50000"/>
                  </a:schemeClr>
                </a:solidFill>
              </a:rPr>
              <a:t>ovt</a:t>
            </a:r>
            <a:endParaRPr lang="en-US" b="1" dirty="0">
              <a:solidFill>
                <a:schemeClr val="accent2">
                  <a:lumMod val="50000"/>
                </a:schemeClr>
              </a:solidFill>
            </a:endParaRPr>
          </a:p>
        </p:txBody>
      </p:sp>
      <p:sp>
        <p:nvSpPr>
          <p:cNvPr id="87" name="TextBox 86"/>
          <p:cNvSpPr txBox="1"/>
          <p:nvPr/>
        </p:nvSpPr>
        <p:spPr>
          <a:xfrm>
            <a:off x="5638800" y="5325070"/>
            <a:ext cx="1828800" cy="923330"/>
          </a:xfrm>
          <a:prstGeom prst="rect">
            <a:avLst/>
          </a:prstGeom>
          <a:noFill/>
        </p:spPr>
        <p:txBody>
          <a:bodyPr wrap="square" rtlCol="0">
            <a:spAutoFit/>
          </a:bodyPr>
          <a:lstStyle/>
          <a:p>
            <a:pPr algn="ctr"/>
            <a:r>
              <a:rPr lang="en-US" b="1" dirty="0" smtClean="0">
                <a:solidFill>
                  <a:schemeClr val="accent2">
                    <a:lumMod val="50000"/>
                  </a:schemeClr>
                </a:solidFill>
              </a:rPr>
              <a:t>Connecting with faculty outside classroom</a:t>
            </a:r>
            <a:endParaRPr lang="en-US" b="1" dirty="0">
              <a:solidFill>
                <a:schemeClr val="accent2">
                  <a:lumMod val="50000"/>
                </a:schemeClr>
              </a:solidFill>
            </a:endParaRPr>
          </a:p>
        </p:txBody>
      </p:sp>
      <p:sp>
        <p:nvSpPr>
          <p:cNvPr id="92" name="TextBox 91"/>
          <p:cNvSpPr txBox="1"/>
          <p:nvPr/>
        </p:nvSpPr>
        <p:spPr>
          <a:xfrm>
            <a:off x="6324600" y="1676400"/>
            <a:ext cx="1371600" cy="923330"/>
          </a:xfrm>
          <a:prstGeom prst="rect">
            <a:avLst/>
          </a:prstGeom>
          <a:noFill/>
        </p:spPr>
        <p:txBody>
          <a:bodyPr wrap="square" rtlCol="0">
            <a:spAutoFit/>
          </a:bodyPr>
          <a:lstStyle/>
          <a:p>
            <a:pPr algn="ctr"/>
            <a:r>
              <a:rPr lang="en-US" b="1" dirty="0" smtClean="0">
                <a:solidFill>
                  <a:schemeClr val="accent1">
                    <a:lumMod val="50000"/>
                  </a:schemeClr>
                </a:solidFill>
              </a:rPr>
              <a:t>Clean petition process</a:t>
            </a:r>
            <a:endParaRPr lang="en-US" b="1" dirty="0">
              <a:solidFill>
                <a:schemeClr val="accent1">
                  <a:lumMod val="50000"/>
                </a:schemeClr>
              </a:solidFill>
            </a:endParaRPr>
          </a:p>
        </p:txBody>
      </p:sp>
      <p:sp>
        <p:nvSpPr>
          <p:cNvPr id="94" name="TextBox 93"/>
          <p:cNvSpPr txBox="1"/>
          <p:nvPr/>
        </p:nvSpPr>
        <p:spPr>
          <a:xfrm>
            <a:off x="457200" y="4230469"/>
            <a:ext cx="2057399" cy="646331"/>
          </a:xfrm>
          <a:prstGeom prst="rect">
            <a:avLst/>
          </a:prstGeom>
          <a:noFill/>
        </p:spPr>
        <p:txBody>
          <a:bodyPr wrap="square" rtlCol="0">
            <a:spAutoFit/>
          </a:bodyPr>
          <a:lstStyle/>
          <a:p>
            <a:pPr algn="ctr"/>
            <a:r>
              <a:rPr lang="en-US" b="1" dirty="0">
                <a:solidFill>
                  <a:srgbClr val="39471D"/>
                </a:solidFill>
              </a:rPr>
              <a:t>U</a:t>
            </a:r>
            <a:r>
              <a:rPr lang="en-US" b="1" dirty="0" smtClean="0">
                <a:solidFill>
                  <a:srgbClr val="39471D"/>
                </a:solidFill>
              </a:rPr>
              <a:t>ser-friendly application process</a:t>
            </a:r>
            <a:endParaRPr lang="en-US" b="1" dirty="0">
              <a:solidFill>
                <a:srgbClr val="39471D"/>
              </a:solidFill>
            </a:endParaRPr>
          </a:p>
        </p:txBody>
      </p:sp>
      <p:sp>
        <p:nvSpPr>
          <p:cNvPr id="95" name="TextBox 94"/>
          <p:cNvSpPr txBox="1"/>
          <p:nvPr/>
        </p:nvSpPr>
        <p:spPr>
          <a:xfrm>
            <a:off x="7162800" y="39469"/>
            <a:ext cx="1981200" cy="646331"/>
          </a:xfrm>
          <a:prstGeom prst="rect">
            <a:avLst/>
          </a:prstGeom>
          <a:noFill/>
        </p:spPr>
        <p:txBody>
          <a:bodyPr wrap="square" rtlCol="0">
            <a:spAutoFit/>
          </a:bodyPr>
          <a:lstStyle/>
          <a:p>
            <a:r>
              <a:rPr lang="en-US" b="1" dirty="0" smtClean="0">
                <a:solidFill>
                  <a:schemeClr val="accent2">
                    <a:lumMod val="50000"/>
                  </a:schemeClr>
                </a:solidFill>
              </a:rPr>
              <a:t>Leverages Learning Center resources </a:t>
            </a:r>
            <a:endParaRPr lang="en-US" b="1" dirty="0">
              <a:solidFill>
                <a:schemeClr val="accent2">
                  <a:lumMod val="50000"/>
                </a:schemeClr>
              </a:solidFill>
            </a:endParaRPr>
          </a:p>
        </p:txBody>
      </p:sp>
      <p:sp>
        <p:nvSpPr>
          <p:cNvPr id="96" name="TextBox 95"/>
          <p:cNvSpPr txBox="1"/>
          <p:nvPr/>
        </p:nvSpPr>
        <p:spPr>
          <a:xfrm>
            <a:off x="3581400" y="4800600"/>
            <a:ext cx="1905000" cy="923330"/>
          </a:xfrm>
          <a:prstGeom prst="rect">
            <a:avLst/>
          </a:prstGeom>
          <a:noFill/>
        </p:spPr>
        <p:txBody>
          <a:bodyPr wrap="square" rtlCol="0">
            <a:spAutoFit/>
          </a:bodyPr>
          <a:lstStyle/>
          <a:p>
            <a:r>
              <a:rPr lang="en-US" b="1" dirty="0" smtClean="0">
                <a:solidFill>
                  <a:schemeClr val="accent2">
                    <a:lumMod val="50000"/>
                  </a:schemeClr>
                </a:solidFill>
              </a:rPr>
              <a:t>Powerful learning experience in classroom</a:t>
            </a:r>
            <a:endParaRPr lang="en-US" b="1" dirty="0">
              <a:solidFill>
                <a:schemeClr val="accent2">
                  <a:lumMod val="50000"/>
                </a:schemeClr>
              </a:solidFill>
            </a:endParaRPr>
          </a:p>
        </p:txBody>
      </p:sp>
      <p:sp>
        <p:nvSpPr>
          <p:cNvPr id="97" name="TextBox 96"/>
          <p:cNvSpPr txBox="1"/>
          <p:nvPr/>
        </p:nvSpPr>
        <p:spPr>
          <a:xfrm>
            <a:off x="3048000" y="1066800"/>
            <a:ext cx="1676400" cy="646331"/>
          </a:xfrm>
          <a:prstGeom prst="rect">
            <a:avLst/>
          </a:prstGeom>
          <a:noFill/>
        </p:spPr>
        <p:txBody>
          <a:bodyPr wrap="square" rtlCol="0">
            <a:spAutoFit/>
          </a:bodyPr>
          <a:lstStyle/>
          <a:p>
            <a:pPr algn="r"/>
            <a:r>
              <a:rPr lang="en-US" b="1" dirty="0" smtClean="0">
                <a:solidFill>
                  <a:schemeClr val="accent4">
                    <a:lumMod val="50000"/>
                  </a:schemeClr>
                </a:solidFill>
              </a:rPr>
              <a:t>Financial Aid Support</a:t>
            </a:r>
            <a:endParaRPr lang="en-US" b="1" dirty="0">
              <a:solidFill>
                <a:schemeClr val="accent4">
                  <a:lumMod val="50000"/>
                </a:schemeClr>
              </a:solidFill>
            </a:endParaRPr>
          </a:p>
        </p:txBody>
      </p:sp>
      <p:cxnSp>
        <p:nvCxnSpPr>
          <p:cNvPr id="140" name="Straight Arrow Connector 139"/>
          <p:cNvCxnSpPr>
            <a:stCxn id="66" idx="0"/>
            <a:endCxn id="11" idx="4"/>
          </p:cNvCxnSpPr>
          <p:nvPr/>
        </p:nvCxnSpPr>
        <p:spPr>
          <a:xfrm rot="5400000" flipH="1" flipV="1">
            <a:off x="7162800" y="4419600"/>
            <a:ext cx="2057400" cy="533400"/>
          </a:xfrm>
          <a:prstGeom prst="straightConnector1">
            <a:avLst/>
          </a:prstGeom>
          <a:ln w="381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7543800" y="2667000"/>
            <a:ext cx="1752600" cy="707886"/>
          </a:xfrm>
          <a:prstGeom prst="rect">
            <a:avLst/>
          </a:prstGeom>
          <a:noFill/>
        </p:spPr>
        <p:txBody>
          <a:bodyPr wrap="square" rtlCol="0">
            <a:spAutoFit/>
          </a:bodyPr>
          <a:lstStyle/>
          <a:p>
            <a:pPr algn="ctr"/>
            <a:r>
              <a:rPr lang="en-US" sz="2000" b="1" dirty="0" smtClean="0">
                <a:solidFill>
                  <a:schemeClr val="accent1">
                    <a:lumMod val="50000"/>
                  </a:schemeClr>
                </a:solidFill>
              </a:rPr>
              <a:t>Successful Completion</a:t>
            </a:r>
            <a:endParaRPr lang="en-US" sz="2000" b="1" dirty="0">
              <a:solidFill>
                <a:schemeClr val="accent1">
                  <a:lumMod val="50000"/>
                </a:schemeClr>
              </a:solidFill>
            </a:endParaRPr>
          </a:p>
        </p:txBody>
      </p:sp>
      <p:sp>
        <p:nvSpPr>
          <p:cNvPr id="85" name="TextBox 84"/>
          <p:cNvSpPr txBox="1"/>
          <p:nvPr/>
        </p:nvSpPr>
        <p:spPr>
          <a:xfrm>
            <a:off x="-76201" y="5858470"/>
            <a:ext cx="1752599" cy="923330"/>
          </a:xfrm>
          <a:prstGeom prst="rect">
            <a:avLst/>
          </a:prstGeom>
          <a:noFill/>
        </p:spPr>
        <p:txBody>
          <a:bodyPr wrap="square" rtlCol="0">
            <a:spAutoFit/>
          </a:bodyPr>
          <a:lstStyle/>
          <a:p>
            <a:r>
              <a:rPr lang="en-US" b="1" dirty="0" smtClean="0">
                <a:solidFill>
                  <a:srgbClr val="39471D"/>
                </a:solidFill>
              </a:rPr>
              <a:t>Get accurate perception from HS counselor</a:t>
            </a:r>
            <a:endParaRPr lang="en-US" b="1" dirty="0">
              <a:solidFill>
                <a:srgbClr val="39471D"/>
              </a:solidFill>
            </a:endParaRPr>
          </a:p>
        </p:txBody>
      </p:sp>
      <p:sp>
        <p:nvSpPr>
          <p:cNvPr id="88" name="TextBox 87"/>
          <p:cNvSpPr txBox="1"/>
          <p:nvPr/>
        </p:nvSpPr>
        <p:spPr>
          <a:xfrm>
            <a:off x="-38100" y="420469"/>
            <a:ext cx="1409700" cy="646331"/>
          </a:xfrm>
          <a:prstGeom prst="rect">
            <a:avLst/>
          </a:prstGeom>
          <a:noFill/>
        </p:spPr>
        <p:txBody>
          <a:bodyPr wrap="square" rtlCol="0">
            <a:spAutoFit/>
          </a:bodyPr>
          <a:lstStyle/>
          <a:p>
            <a:r>
              <a:rPr lang="en-US" b="1" dirty="0" smtClean="0">
                <a:solidFill>
                  <a:schemeClr val="accent4">
                    <a:lumMod val="50000"/>
                  </a:schemeClr>
                </a:solidFill>
              </a:rPr>
              <a:t>Placement Test </a:t>
            </a:r>
            <a:r>
              <a:rPr lang="en-US" b="1" dirty="0">
                <a:solidFill>
                  <a:schemeClr val="accent4">
                    <a:lumMod val="50000"/>
                  </a:schemeClr>
                </a:solidFill>
              </a:rPr>
              <a:t>P</a:t>
            </a:r>
            <a:r>
              <a:rPr lang="en-US" b="1" dirty="0" smtClean="0">
                <a:solidFill>
                  <a:schemeClr val="accent4">
                    <a:lumMod val="50000"/>
                  </a:schemeClr>
                </a:solidFill>
              </a:rPr>
              <a:t>rep</a:t>
            </a:r>
            <a:endParaRPr lang="en-US" b="1" dirty="0">
              <a:solidFill>
                <a:schemeClr val="accent4">
                  <a:lumMod val="50000"/>
                </a:schemeClr>
              </a:solidFill>
            </a:endParaRPr>
          </a:p>
        </p:txBody>
      </p:sp>
      <p:sp>
        <p:nvSpPr>
          <p:cNvPr id="98" name="Rectangle 97"/>
          <p:cNvSpPr/>
          <p:nvPr/>
        </p:nvSpPr>
        <p:spPr>
          <a:xfrm>
            <a:off x="4802685" y="1449316"/>
            <a:ext cx="1826715" cy="882518"/>
          </a:xfrm>
          <a:prstGeom prst="rect">
            <a:avLst/>
          </a:prstGeom>
          <a:solidFill>
            <a:schemeClr val="accent2">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PROGRESS</a:t>
            </a:r>
            <a:endParaRPr lang="en-US" sz="2400" b="1" dirty="0">
              <a:solidFill>
                <a:schemeClr val="tx1"/>
              </a:solidFill>
            </a:endParaRPr>
          </a:p>
        </p:txBody>
      </p:sp>
      <p:sp>
        <p:nvSpPr>
          <p:cNvPr id="99" name="Rectangle 98"/>
          <p:cNvSpPr/>
          <p:nvPr/>
        </p:nvSpPr>
        <p:spPr>
          <a:xfrm>
            <a:off x="2375940" y="1476060"/>
            <a:ext cx="1967460" cy="855774"/>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ENTRY</a:t>
            </a:r>
            <a:endParaRPr lang="en-US" sz="2400" b="1" dirty="0">
              <a:solidFill>
                <a:schemeClr val="tx1"/>
              </a:solidFill>
            </a:endParaRPr>
          </a:p>
        </p:txBody>
      </p:sp>
      <p:sp>
        <p:nvSpPr>
          <p:cNvPr id="100" name="Rectangle 99"/>
          <p:cNvSpPr/>
          <p:nvPr/>
        </p:nvSpPr>
        <p:spPr>
          <a:xfrm>
            <a:off x="6992209" y="1447800"/>
            <a:ext cx="2075591" cy="884034"/>
          </a:xfrm>
          <a:prstGeom prst="rect">
            <a:avLst/>
          </a:prstGeom>
          <a:solidFill>
            <a:schemeClr val="tx2">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COMPLETION</a:t>
            </a:r>
            <a:endParaRPr lang="en-US" sz="2400" b="1" dirty="0">
              <a:solidFill>
                <a:schemeClr val="tx1"/>
              </a:solidFill>
            </a:endParaRPr>
          </a:p>
        </p:txBody>
      </p:sp>
      <p:sp>
        <p:nvSpPr>
          <p:cNvPr id="93" name="TextBox 92"/>
          <p:cNvSpPr txBox="1"/>
          <p:nvPr/>
        </p:nvSpPr>
        <p:spPr>
          <a:xfrm>
            <a:off x="-228600" y="2362200"/>
            <a:ext cx="1600200" cy="1015663"/>
          </a:xfrm>
          <a:prstGeom prst="rect">
            <a:avLst/>
          </a:prstGeom>
          <a:noFill/>
        </p:spPr>
        <p:txBody>
          <a:bodyPr wrap="square" rtlCol="0">
            <a:spAutoFit/>
          </a:bodyPr>
          <a:lstStyle/>
          <a:p>
            <a:pPr algn="ctr"/>
            <a:r>
              <a:rPr lang="en-US" sz="2000" b="1" dirty="0" smtClean="0">
                <a:solidFill>
                  <a:srgbClr val="39471D"/>
                </a:solidFill>
              </a:rPr>
              <a:t>Potential First Time Student</a:t>
            </a:r>
            <a:endParaRPr lang="en-US" sz="2000" b="1" dirty="0">
              <a:solidFill>
                <a:srgbClr val="39471D"/>
              </a:solidFill>
            </a:endParaRPr>
          </a:p>
        </p:txBody>
      </p:sp>
      <p:sp>
        <p:nvSpPr>
          <p:cNvPr id="90" name="Rectangle 89"/>
          <p:cNvSpPr/>
          <p:nvPr/>
        </p:nvSpPr>
        <p:spPr>
          <a:xfrm>
            <a:off x="76200" y="1449316"/>
            <a:ext cx="1905000" cy="882518"/>
          </a:xfrm>
          <a:prstGeom prst="rect">
            <a:avLst/>
          </a:prstGeom>
          <a:solidFill>
            <a:schemeClr val="accent3">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CONNECTION</a:t>
            </a:r>
            <a:endParaRPr lang="en-US" sz="2400" b="1" dirty="0">
              <a:solidFill>
                <a:schemeClr val="tx1"/>
              </a:solidFill>
            </a:endParaRPr>
          </a:p>
        </p:txBody>
      </p:sp>
    </p:spTree>
    <p:extLst>
      <p:ext uri="{BB962C8B-B14F-4D97-AF65-F5344CB8AC3E}">
        <p14:creationId xmlns:p14="http://schemas.microsoft.com/office/powerpoint/2010/main" val="272726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90"/>
                                        </p:tgtEl>
                                      </p:cBhvr>
                                    </p:animEffect>
                                    <p:anim calcmode="lin" valueType="num">
                                      <p:cBhvr>
                                        <p:cTn id="7" dur="1000"/>
                                        <p:tgtEl>
                                          <p:spTgt spid="90"/>
                                        </p:tgtEl>
                                        <p:attrNameLst>
                                          <p:attrName>ppt_x</p:attrName>
                                        </p:attrNameLst>
                                      </p:cBhvr>
                                      <p:tavLst>
                                        <p:tav tm="0">
                                          <p:val>
                                            <p:strVal val="ppt_x"/>
                                          </p:val>
                                        </p:tav>
                                        <p:tav tm="100000">
                                          <p:val>
                                            <p:strVal val="ppt_x"/>
                                          </p:val>
                                        </p:tav>
                                      </p:tavLst>
                                    </p:anim>
                                    <p:anim calcmode="lin" valueType="num">
                                      <p:cBhvr>
                                        <p:cTn id="8" dur="1000"/>
                                        <p:tgtEl>
                                          <p:spTgt spid="90"/>
                                        </p:tgtEl>
                                        <p:attrNameLst>
                                          <p:attrName>ppt_y</p:attrName>
                                        </p:attrNameLst>
                                      </p:cBhvr>
                                      <p:tavLst>
                                        <p:tav tm="0">
                                          <p:val>
                                            <p:strVal val="ppt_y"/>
                                          </p:val>
                                        </p:tav>
                                        <p:tav tm="100000">
                                          <p:val>
                                            <p:strVal val="ppt_y+.1"/>
                                          </p:val>
                                        </p:tav>
                                      </p:tavLst>
                                    </p:anim>
                                    <p:set>
                                      <p:cBhvr>
                                        <p:cTn id="9" dur="1" fill="hold">
                                          <p:stCondLst>
                                            <p:cond delay="999"/>
                                          </p:stCondLst>
                                        </p:cTn>
                                        <p:tgtEl>
                                          <p:spTgt spid="90"/>
                                        </p:tgtEl>
                                        <p:attrNameLst>
                                          <p:attrName>style.visibility</p:attrName>
                                        </p:attrNameLst>
                                      </p:cBhvr>
                                      <p:to>
                                        <p:strVal val="hidden"/>
                                      </p:to>
                                    </p:set>
                                  </p:childTnLst>
                                </p:cTn>
                              </p:par>
                              <p:par>
                                <p:cTn id="10" presetID="6"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circle(in)">
                                      <p:cBhvr>
                                        <p:cTn id="12" dur="2000"/>
                                        <p:tgtEl>
                                          <p:spTgt spid="30"/>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circle(in)">
                                      <p:cBhvr>
                                        <p:cTn id="15" dur="2000"/>
                                        <p:tgtEl>
                                          <p:spTgt spid="94"/>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circle(in)">
                                      <p:cBhvr>
                                        <p:cTn id="18" dur="2000"/>
                                        <p:tgtEl>
                                          <p:spTgt spid="4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circle(in)">
                                      <p:cBhvr>
                                        <p:cTn id="21" dur="2000"/>
                                        <p:tgtEl>
                                          <p:spTgt spid="85"/>
                                        </p:tgtEl>
                                      </p:cBhvr>
                                    </p:animEffect>
                                  </p:childTnLst>
                                </p:cTn>
                              </p:par>
                              <p:par>
                                <p:cTn id="22" presetID="6" presetClass="entr" presetSubtype="16"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circle(in)">
                                      <p:cBhvr>
                                        <p:cTn id="24" dur="2000"/>
                                        <p:tgtEl>
                                          <p:spTgt spid="48"/>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circle(in)">
                                      <p:cBhvr>
                                        <p:cTn id="27" dur="2000"/>
                                        <p:tgtEl>
                                          <p:spTgt spid="81"/>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circle(in)">
                                      <p:cBhvr>
                                        <p:cTn id="30" dur="2000"/>
                                        <p:tgtEl>
                                          <p:spTgt spid="44"/>
                                        </p:tgtEl>
                                      </p:cBhvr>
                                    </p:animEffect>
                                  </p:childTnLst>
                                </p:cTn>
                              </p:par>
                              <p:par>
                                <p:cTn id="31" presetID="6" presetClass="entr" presetSubtype="16"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circle(in)">
                                      <p:cBhvr>
                                        <p:cTn id="33" dur="2000"/>
                                        <p:tgtEl>
                                          <p:spTgt spid="47"/>
                                        </p:tgtEl>
                                      </p:cBhvr>
                                    </p:animEffect>
                                  </p:childTnLst>
                                </p:cTn>
                              </p:par>
                              <p:par>
                                <p:cTn id="34" presetID="6" presetClass="entr" presetSubtype="16"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circle(in)">
                                      <p:cBhvr>
                                        <p:cTn id="36" dur="2000"/>
                                        <p:tgtEl>
                                          <p:spTgt spid="45"/>
                                        </p:tgtEl>
                                      </p:cBhvr>
                                    </p:animEffect>
                                  </p:childTnLst>
                                </p:cTn>
                              </p:par>
                              <p:par>
                                <p:cTn id="37" presetID="6" presetClass="entr" presetSubtype="16"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circle(in)">
                                      <p:cBhvr>
                                        <p:cTn id="39" dur="2000"/>
                                        <p:tgtEl>
                                          <p:spTgt spid="78"/>
                                        </p:tgtEl>
                                      </p:cBhvr>
                                    </p:animEffect>
                                  </p:childTnLst>
                                </p:cTn>
                              </p:par>
                              <p:par>
                                <p:cTn id="40" presetID="6" presetClass="entr" presetSubtype="16"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circle(in)">
                                      <p:cBhvr>
                                        <p:cTn id="42" dur="2000"/>
                                        <p:tgtEl>
                                          <p:spTgt spid="49"/>
                                        </p:tgtEl>
                                      </p:cBhvr>
                                    </p:animEffect>
                                  </p:childTnLst>
                                </p:cTn>
                              </p:par>
                              <p:par>
                                <p:cTn id="43" presetID="6" presetClass="entr" presetSubtype="16"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circle(in)">
                                      <p:cBhvr>
                                        <p:cTn id="45" dur="20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xit" presetSubtype="0" fill="hold" grpId="0" nodeType="clickEffect">
                                  <p:stCondLst>
                                    <p:cond delay="0"/>
                                  </p:stCondLst>
                                  <p:childTnLst>
                                    <p:animEffect transition="out" filter="fade">
                                      <p:cBhvr>
                                        <p:cTn id="49" dur="1000"/>
                                        <p:tgtEl>
                                          <p:spTgt spid="99"/>
                                        </p:tgtEl>
                                      </p:cBhvr>
                                    </p:animEffect>
                                    <p:anim calcmode="lin" valueType="num">
                                      <p:cBhvr>
                                        <p:cTn id="50" dur="1000"/>
                                        <p:tgtEl>
                                          <p:spTgt spid="99"/>
                                        </p:tgtEl>
                                        <p:attrNameLst>
                                          <p:attrName>ppt_x</p:attrName>
                                        </p:attrNameLst>
                                      </p:cBhvr>
                                      <p:tavLst>
                                        <p:tav tm="0">
                                          <p:val>
                                            <p:strVal val="ppt_x"/>
                                          </p:val>
                                        </p:tav>
                                        <p:tav tm="100000">
                                          <p:val>
                                            <p:strVal val="ppt_x"/>
                                          </p:val>
                                        </p:tav>
                                      </p:tavLst>
                                    </p:anim>
                                    <p:anim calcmode="lin" valueType="num">
                                      <p:cBhvr>
                                        <p:cTn id="51" dur="1000"/>
                                        <p:tgtEl>
                                          <p:spTgt spid="99"/>
                                        </p:tgtEl>
                                        <p:attrNameLst>
                                          <p:attrName>ppt_y</p:attrName>
                                        </p:attrNameLst>
                                      </p:cBhvr>
                                      <p:tavLst>
                                        <p:tav tm="0">
                                          <p:val>
                                            <p:strVal val="ppt_y"/>
                                          </p:val>
                                        </p:tav>
                                        <p:tav tm="100000">
                                          <p:val>
                                            <p:strVal val="ppt_y+.1"/>
                                          </p:val>
                                        </p:tav>
                                      </p:tavLst>
                                    </p:anim>
                                    <p:set>
                                      <p:cBhvr>
                                        <p:cTn id="52" dur="1" fill="hold">
                                          <p:stCondLst>
                                            <p:cond delay="999"/>
                                          </p:stCondLst>
                                        </p:cTn>
                                        <p:tgtEl>
                                          <p:spTgt spid="99"/>
                                        </p:tgtEl>
                                        <p:attrNameLst>
                                          <p:attrName>style.visibility</p:attrName>
                                        </p:attrNameLst>
                                      </p:cBhvr>
                                      <p:to>
                                        <p:strVal val="hidden"/>
                                      </p:to>
                                    </p:set>
                                  </p:childTnLst>
                                </p:cTn>
                              </p:par>
                              <p:par>
                                <p:cTn id="53" presetID="6" presetClass="entr" presetSubtype="16"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circle(in)">
                                      <p:cBhvr>
                                        <p:cTn id="55" dur="2000"/>
                                        <p:tgtEl>
                                          <p:spTgt spid="40"/>
                                        </p:tgtEl>
                                      </p:cBhvr>
                                    </p:animEffect>
                                  </p:childTnLst>
                                </p:cTn>
                              </p:par>
                              <p:par>
                                <p:cTn id="56" presetID="6" presetClass="entr" presetSubtype="16"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circle(in)">
                                      <p:cBhvr>
                                        <p:cTn id="58" dur="2000"/>
                                        <p:tgtEl>
                                          <p:spTgt spid="46"/>
                                        </p:tgtEl>
                                      </p:cBhvr>
                                    </p:animEffect>
                                  </p:childTnLst>
                                </p:cTn>
                              </p:par>
                              <p:par>
                                <p:cTn id="59" presetID="6" presetClass="entr" presetSubtype="16"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circle(in)">
                                      <p:cBhvr>
                                        <p:cTn id="61" dur="2000"/>
                                        <p:tgtEl>
                                          <p:spTgt spid="51"/>
                                        </p:tgtEl>
                                      </p:cBhvr>
                                    </p:animEffect>
                                  </p:childTnLst>
                                </p:cTn>
                              </p:par>
                              <p:par>
                                <p:cTn id="62" presetID="6" presetClass="entr" presetSubtype="16" fill="hold" grpId="0" nodeType="withEffect">
                                  <p:stCondLst>
                                    <p:cond delay="0"/>
                                  </p:stCondLst>
                                  <p:childTnLst>
                                    <p:set>
                                      <p:cBhvr>
                                        <p:cTn id="63" dur="1" fill="hold">
                                          <p:stCondLst>
                                            <p:cond delay="0"/>
                                          </p:stCondLst>
                                        </p:cTn>
                                        <p:tgtEl>
                                          <p:spTgt spid="74"/>
                                        </p:tgtEl>
                                        <p:attrNameLst>
                                          <p:attrName>style.visibility</p:attrName>
                                        </p:attrNameLst>
                                      </p:cBhvr>
                                      <p:to>
                                        <p:strVal val="visible"/>
                                      </p:to>
                                    </p:set>
                                    <p:animEffect transition="in" filter="circle(in)">
                                      <p:cBhvr>
                                        <p:cTn id="64" dur="2000"/>
                                        <p:tgtEl>
                                          <p:spTgt spid="74"/>
                                        </p:tgtEl>
                                      </p:cBhvr>
                                    </p:animEffect>
                                  </p:childTnLst>
                                </p:cTn>
                              </p:par>
                              <p:par>
                                <p:cTn id="65" presetID="6" presetClass="entr" presetSubtype="16" fill="hold" nodeType="with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circle(in)">
                                      <p:cBhvr>
                                        <p:cTn id="67" dur="2000"/>
                                        <p:tgtEl>
                                          <p:spTgt spid="75"/>
                                        </p:tgtEl>
                                      </p:cBhvr>
                                    </p:animEffect>
                                  </p:childTnLst>
                                </p:cTn>
                              </p:par>
                              <p:par>
                                <p:cTn id="68" presetID="6" presetClass="entr" presetSubtype="16" fill="hold" grpId="0" nodeType="with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circle(in)">
                                      <p:cBhvr>
                                        <p:cTn id="70" dur="2000"/>
                                        <p:tgtEl>
                                          <p:spTgt spid="50"/>
                                        </p:tgtEl>
                                      </p:cBhvr>
                                    </p:animEffect>
                                  </p:childTnLst>
                                </p:cTn>
                              </p:par>
                              <p:par>
                                <p:cTn id="71" presetID="6" presetClass="entr" presetSubtype="16" fill="hold" grpId="0" nodeType="withEffect">
                                  <p:stCondLst>
                                    <p:cond delay="0"/>
                                  </p:stCondLst>
                                  <p:childTnLst>
                                    <p:set>
                                      <p:cBhvr>
                                        <p:cTn id="72" dur="1" fill="hold">
                                          <p:stCondLst>
                                            <p:cond delay="0"/>
                                          </p:stCondLst>
                                        </p:cTn>
                                        <p:tgtEl>
                                          <p:spTgt spid="97"/>
                                        </p:tgtEl>
                                        <p:attrNameLst>
                                          <p:attrName>style.visibility</p:attrName>
                                        </p:attrNameLst>
                                      </p:cBhvr>
                                      <p:to>
                                        <p:strVal val="visible"/>
                                      </p:to>
                                    </p:set>
                                    <p:animEffect transition="in" filter="circle(in)">
                                      <p:cBhvr>
                                        <p:cTn id="73" dur="2000"/>
                                        <p:tgtEl>
                                          <p:spTgt spid="97"/>
                                        </p:tgtEl>
                                      </p:cBhvr>
                                    </p:animEffect>
                                  </p:childTnLst>
                                </p:cTn>
                              </p:par>
                              <p:par>
                                <p:cTn id="74" presetID="6" presetClass="entr" presetSubtype="16" fill="hold"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circle(in)">
                                      <p:cBhvr>
                                        <p:cTn id="76" dur="2000"/>
                                        <p:tgtEl>
                                          <p:spTgt spid="53"/>
                                        </p:tgtEl>
                                      </p:cBhvr>
                                    </p:animEffect>
                                  </p:childTnLst>
                                </p:cTn>
                              </p:par>
                              <p:par>
                                <p:cTn id="77" presetID="6" presetClass="entr" presetSubtype="16"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circle(in)">
                                      <p:cBhvr>
                                        <p:cTn id="79" dur="2000"/>
                                        <p:tgtEl>
                                          <p:spTgt spid="52"/>
                                        </p:tgtEl>
                                      </p:cBhvr>
                                    </p:animEffect>
                                  </p:childTnLst>
                                </p:cTn>
                              </p:par>
                              <p:par>
                                <p:cTn id="80" presetID="6" presetClass="entr" presetSubtype="16" fill="hold" grpId="0" nodeType="withEffect">
                                  <p:stCondLst>
                                    <p:cond delay="0"/>
                                  </p:stCondLst>
                                  <p:childTnLst>
                                    <p:set>
                                      <p:cBhvr>
                                        <p:cTn id="81" dur="1" fill="hold">
                                          <p:stCondLst>
                                            <p:cond delay="0"/>
                                          </p:stCondLst>
                                        </p:cTn>
                                        <p:tgtEl>
                                          <p:spTgt spid="77"/>
                                        </p:tgtEl>
                                        <p:attrNameLst>
                                          <p:attrName>style.visibility</p:attrName>
                                        </p:attrNameLst>
                                      </p:cBhvr>
                                      <p:to>
                                        <p:strVal val="visible"/>
                                      </p:to>
                                    </p:set>
                                    <p:animEffect transition="in" filter="circle(in)">
                                      <p:cBhvr>
                                        <p:cTn id="82" dur="2000"/>
                                        <p:tgtEl>
                                          <p:spTgt spid="77"/>
                                        </p:tgtEl>
                                      </p:cBhvr>
                                    </p:animEffect>
                                  </p:childTnLst>
                                </p:cTn>
                              </p:par>
                              <p:par>
                                <p:cTn id="83" presetID="6" presetClass="entr" presetSubtype="16" fill="hold" grpId="0" nodeType="withEffect">
                                  <p:stCondLst>
                                    <p:cond delay="0"/>
                                  </p:stCondLst>
                                  <p:childTnLst>
                                    <p:set>
                                      <p:cBhvr>
                                        <p:cTn id="84" dur="1" fill="hold">
                                          <p:stCondLst>
                                            <p:cond delay="0"/>
                                          </p:stCondLst>
                                        </p:cTn>
                                        <p:tgtEl>
                                          <p:spTgt spid="88"/>
                                        </p:tgtEl>
                                        <p:attrNameLst>
                                          <p:attrName>style.visibility</p:attrName>
                                        </p:attrNameLst>
                                      </p:cBhvr>
                                      <p:to>
                                        <p:strVal val="visible"/>
                                      </p:to>
                                    </p:set>
                                    <p:animEffect transition="in" filter="circle(in)">
                                      <p:cBhvr>
                                        <p:cTn id="85" dur="2000"/>
                                        <p:tgtEl>
                                          <p:spTgt spid="88"/>
                                        </p:tgtEl>
                                      </p:cBhvr>
                                    </p:animEffect>
                                  </p:childTnLst>
                                </p:cTn>
                              </p:par>
                              <p:par>
                                <p:cTn id="86" presetID="6" presetClass="entr" presetSubtype="16" fill="hold" grpId="0" nodeType="with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circle(in)">
                                      <p:cBhvr>
                                        <p:cTn id="88" dur="2000"/>
                                        <p:tgtEl>
                                          <p:spTgt spid="91"/>
                                        </p:tgtEl>
                                      </p:cBhvr>
                                    </p:animEffect>
                                  </p:childTnLst>
                                </p:cTn>
                              </p:par>
                            </p:childTnLst>
                          </p:cTn>
                        </p:par>
                      </p:childTnLst>
                    </p:cTn>
                  </p:par>
                  <p:par>
                    <p:cTn id="89" fill="hold">
                      <p:stCondLst>
                        <p:cond delay="indefinite"/>
                      </p:stCondLst>
                      <p:childTnLst>
                        <p:par>
                          <p:cTn id="90" fill="hold">
                            <p:stCondLst>
                              <p:cond delay="0"/>
                            </p:stCondLst>
                            <p:childTnLst>
                              <p:par>
                                <p:cTn id="91" presetID="42" presetClass="exit" presetSubtype="0" fill="hold" grpId="0" nodeType="clickEffect">
                                  <p:stCondLst>
                                    <p:cond delay="0"/>
                                  </p:stCondLst>
                                  <p:childTnLst>
                                    <p:animEffect transition="out" filter="fade">
                                      <p:cBhvr>
                                        <p:cTn id="92" dur="1000"/>
                                        <p:tgtEl>
                                          <p:spTgt spid="98"/>
                                        </p:tgtEl>
                                      </p:cBhvr>
                                    </p:animEffect>
                                    <p:anim calcmode="lin" valueType="num">
                                      <p:cBhvr>
                                        <p:cTn id="93" dur="1000"/>
                                        <p:tgtEl>
                                          <p:spTgt spid="98"/>
                                        </p:tgtEl>
                                        <p:attrNameLst>
                                          <p:attrName>ppt_x</p:attrName>
                                        </p:attrNameLst>
                                      </p:cBhvr>
                                      <p:tavLst>
                                        <p:tav tm="0">
                                          <p:val>
                                            <p:strVal val="ppt_x"/>
                                          </p:val>
                                        </p:tav>
                                        <p:tav tm="100000">
                                          <p:val>
                                            <p:strVal val="ppt_x"/>
                                          </p:val>
                                        </p:tav>
                                      </p:tavLst>
                                    </p:anim>
                                    <p:anim calcmode="lin" valueType="num">
                                      <p:cBhvr>
                                        <p:cTn id="94" dur="1000"/>
                                        <p:tgtEl>
                                          <p:spTgt spid="98"/>
                                        </p:tgtEl>
                                        <p:attrNameLst>
                                          <p:attrName>ppt_y</p:attrName>
                                        </p:attrNameLst>
                                      </p:cBhvr>
                                      <p:tavLst>
                                        <p:tav tm="0">
                                          <p:val>
                                            <p:strVal val="ppt_y"/>
                                          </p:val>
                                        </p:tav>
                                        <p:tav tm="100000">
                                          <p:val>
                                            <p:strVal val="ppt_y+.1"/>
                                          </p:val>
                                        </p:tav>
                                      </p:tavLst>
                                    </p:anim>
                                    <p:set>
                                      <p:cBhvr>
                                        <p:cTn id="95" dur="1" fill="hold">
                                          <p:stCondLst>
                                            <p:cond delay="999"/>
                                          </p:stCondLst>
                                        </p:cTn>
                                        <p:tgtEl>
                                          <p:spTgt spid="98"/>
                                        </p:tgtEl>
                                        <p:attrNameLst>
                                          <p:attrName>style.visibility</p:attrName>
                                        </p:attrNameLst>
                                      </p:cBhvr>
                                      <p:to>
                                        <p:strVal val="hidden"/>
                                      </p:to>
                                    </p:set>
                                  </p:childTnLst>
                                </p:cTn>
                              </p:par>
                              <p:par>
                                <p:cTn id="96" presetID="6" presetClass="entr" presetSubtype="16" fill="hold" grpId="0" nodeType="with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circle(in)">
                                      <p:cBhvr>
                                        <p:cTn id="98" dur="2000"/>
                                        <p:tgtEl>
                                          <p:spTgt spid="10"/>
                                        </p:tgtEl>
                                      </p:cBhvr>
                                    </p:animEffect>
                                  </p:childTnLst>
                                </p:cTn>
                              </p:par>
                              <p:par>
                                <p:cTn id="99" presetID="6" presetClass="entr" presetSubtype="16" fill="hold" nodeType="with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circle(in)">
                                      <p:cBhvr>
                                        <p:cTn id="101" dur="2000"/>
                                        <p:tgtEl>
                                          <p:spTgt spid="54"/>
                                        </p:tgtEl>
                                      </p:cBhvr>
                                    </p:animEffect>
                                  </p:childTnLst>
                                </p:cTn>
                              </p:par>
                              <p:par>
                                <p:cTn id="102" presetID="6" presetClass="entr" presetSubtype="16" fill="hold" nodeType="withEffect">
                                  <p:stCondLst>
                                    <p:cond delay="0"/>
                                  </p:stCondLst>
                                  <p:childTnLst>
                                    <p:set>
                                      <p:cBhvr>
                                        <p:cTn id="103" dur="1" fill="hold">
                                          <p:stCondLst>
                                            <p:cond delay="0"/>
                                          </p:stCondLst>
                                        </p:cTn>
                                        <p:tgtEl>
                                          <p:spTgt spid="41"/>
                                        </p:tgtEl>
                                        <p:attrNameLst>
                                          <p:attrName>style.visibility</p:attrName>
                                        </p:attrNameLst>
                                      </p:cBhvr>
                                      <p:to>
                                        <p:strVal val="visible"/>
                                      </p:to>
                                    </p:set>
                                    <p:animEffect transition="in" filter="circle(in)">
                                      <p:cBhvr>
                                        <p:cTn id="104" dur="2000"/>
                                        <p:tgtEl>
                                          <p:spTgt spid="41"/>
                                        </p:tgtEl>
                                      </p:cBhvr>
                                    </p:animEffect>
                                  </p:childTnLst>
                                </p:cTn>
                              </p:par>
                              <p:par>
                                <p:cTn id="105" presetID="6" presetClass="entr" presetSubtype="16" fill="hold" grpId="0" nodeType="withEffect">
                                  <p:stCondLst>
                                    <p:cond delay="0"/>
                                  </p:stCondLst>
                                  <p:childTnLst>
                                    <p:set>
                                      <p:cBhvr>
                                        <p:cTn id="106" dur="1" fill="hold">
                                          <p:stCondLst>
                                            <p:cond delay="0"/>
                                          </p:stCondLst>
                                        </p:cTn>
                                        <p:tgtEl>
                                          <p:spTgt spid="7"/>
                                        </p:tgtEl>
                                        <p:attrNameLst>
                                          <p:attrName>style.visibility</p:attrName>
                                        </p:attrNameLst>
                                      </p:cBhvr>
                                      <p:to>
                                        <p:strVal val="visible"/>
                                      </p:to>
                                    </p:set>
                                    <p:animEffect transition="in" filter="circle(in)">
                                      <p:cBhvr>
                                        <p:cTn id="107" dur="2000"/>
                                        <p:tgtEl>
                                          <p:spTgt spid="7"/>
                                        </p:tgtEl>
                                      </p:cBhvr>
                                    </p:animEffect>
                                  </p:childTnLst>
                                </p:cTn>
                              </p:par>
                              <p:par>
                                <p:cTn id="108" presetID="6" presetClass="entr" presetSubtype="16" fill="hold" nodeType="with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circle(in)">
                                      <p:cBhvr>
                                        <p:cTn id="110" dur="2000"/>
                                        <p:tgtEl>
                                          <p:spTgt spid="42"/>
                                        </p:tgtEl>
                                      </p:cBhvr>
                                    </p:animEffect>
                                  </p:childTnLst>
                                </p:cTn>
                              </p:par>
                              <p:par>
                                <p:cTn id="111" presetID="6" presetClass="entr" presetSubtype="16" fill="hold" grpId="0" nodeType="withEffect">
                                  <p:stCondLst>
                                    <p:cond delay="0"/>
                                  </p:stCondLst>
                                  <p:childTnLst>
                                    <p:set>
                                      <p:cBhvr>
                                        <p:cTn id="112" dur="1" fill="hold">
                                          <p:stCondLst>
                                            <p:cond delay="0"/>
                                          </p:stCondLst>
                                        </p:cTn>
                                        <p:tgtEl>
                                          <p:spTgt spid="55"/>
                                        </p:tgtEl>
                                        <p:attrNameLst>
                                          <p:attrName>style.visibility</p:attrName>
                                        </p:attrNameLst>
                                      </p:cBhvr>
                                      <p:to>
                                        <p:strVal val="visible"/>
                                      </p:to>
                                    </p:set>
                                    <p:animEffect transition="in" filter="circle(in)">
                                      <p:cBhvr>
                                        <p:cTn id="113" dur="2000"/>
                                        <p:tgtEl>
                                          <p:spTgt spid="55"/>
                                        </p:tgtEl>
                                      </p:cBhvr>
                                    </p:animEffect>
                                  </p:childTnLst>
                                </p:cTn>
                              </p:par>
                              <p:par>
                                <p:cTn id="114" presetID="6" presetClass="entr" presetSubtype="16" fill="hold" nodeType="withEffect">
                                  <p:stCondLst>
                                    <p:cond delay="0"/>
                                  </p:stCondLst>
                                  <p:childTnLst>
                                    <p:set>
                                      <p:cBhvr>
                                        <p:cTn id="115" dur="1" fill="hold">
                                          <p:stCondLst>
                                            <p:cond delay="0"/>
                                          </p:stCondLst>
                                        </p:cTn>
                                        <p:tgtEl>
                                          <p:spTgt spid="57"/>
                                        </p:tgtEl>
                                        <p:attrNameLst>
                                          <p:attrName>style.visibility</p:attrName>
                                        </p:attrNameLst>
                                      </p:cBhvr>
                                      <p:to>
                                        <p:strVal val="visible"/>
                                      </p:to>
                                    </p:set>
                                    <p:animEffect transition="in" filter="circle(in)">
                                      <p:cBhvr>
                                        <p:cTn id="116" dur="2000"/>
                                        <p:tgtEl>
                                          <p:spTgt spid="57"/>
                                        </p:tgtEl>
                                      </p:cBhvr>
                                    </p:animEffect>
                                  </p:childTnLst>
                                </p:cTn>
                              </p:par>
                              <p:par>
                                <p:cTn id="117" presetID="6" presetClass="entr" presetSubtype="16" fill="hold" grpId="0" nodeType="withEffect">
                                  <p:stCondLst>
                                    <p:cond delay="0"/>
                                  </p:stCondLst>
                                  <p:childTnLst>
                                    <p:set>
                                      <p:cBhvr>
                                        <p:cTn id="118" dur="1" fill="hold">
                                          <p:stCondLst>
                                            <p:cond delay="0"/>
                                          </p:stCondLst>
                                        </p:cTn>
                                        <p:tgtEl>
                                          <p:spTgt spid="56"/>
                                        </p:tgtEl>
                                        <p:attrNameLst>
                                          <p:attrName>style.visibility</p:attrName>
                                        </p:attrNameLst>
                                      </p:cBhvr>
                                      <p:to>
                                        <p:strVal val="visible"/>
                                      </p:to>
                                    </p:set>
                                    <p:animEffect transition="in" filter="circle(in)">
                                      <p:cBhvr>
                                        <p:cTn id="119" dur="2000"/>
                                        <p:tgtEl>
                                          <p:spTgt spid="56"/>
                                        </p:tgtEl>
                                      </p:cBhvr>
                                    </p:animEffect>
                                  </p:childTnLst>
                                </p:cTn>
                              </p:par>
                              <p:par>
                                <p:cTn id="120" presetID="6" presetClass="entr" presetSubtype="16" fill="hold" nodeType="withEffect">
                                  <p:stCondLst>
                                    <p:cond delay="0"/>
                                  </p:stCondLst>
                                  <p:childTnLst>
                                    <p:set>
                                      <p:cBhvr>
                                        <p:cTn id="121" dur="1" fill="hold">
                                          <p:stCondLst>
                                            <p:cond delay="0"/>
                                          </p:stCondLst>
                                        </p:cTn>
                                        <p:tgtEl>
                                          <p:spTgt spid="59"/>
                                        </p:tgtEl>
                                        <p:attrNameLst>
                                          <p:attrName>style.visibility</p:attrName>
                                        </p:attrNameLst>
                                      </p:cBhvr>
                                      <p:to>
                                        <p:strVal val="visible"/>
                                      </p:to>
                                    </p:set>
                                    <p:animEffect transition="in" filter="circle(in)">
                                      <p:cBhvr>
                                        <p:cTn id="122" dur="2000"/>
                                        <p:tgtEl>
                                          <p:spTgt spid="59"/>
                                        </p:tgtEl>
                                      </p:cBhvr>
                                    </p:animEffect>
                                  </p:childTnLst>
                                </p:cTn>
                              </p:par>
                              <p:par>
                                <p:cTn id="123" presetID="6" presetClass="entr" presetSubtype="16" fill="hold" grpId="0" nodeType="withEffect">
                                  <p:stCondLst>
                                    <p:cond delay="0"/>
                                  </p:stCondLst>
                                  <p:childTnLst>
                                    <p:set>
                                      <p:cBhvr>
                                        <p:cTn id="124" dur="1" fill="hold">
                                          <p:stCondLst>
                                            <p:cond delay="0"/>
                                          </p:stCondLst>
                                        </p:cTn>
                                        <p:tgtEl>
                                          <p:spTgt spid="87"/>
                                        </p:tgtEl>
                                        <p:attrNameLst>
                                          <p:attrName>style.visibility</p:attrName>
                                        </p:attrNameLst>
                                      </p:cBhvr>
                                      <p:to>
                                        <p:strVal val="visible"/>
                                      </p:to>
                                    </p:set>
                                    <p:animEffect transition="in" filter="circle(in)">
                                      <p:cBhvr>
                                        <p:cTn id="125" dur="2000"/>
                                        <p:tgtEl>
                                          <p:spTgt spid="87"/>
                                        </p:tgtEl>
                                      </p:cBhvr>
                                    </p:animEffect>
                                  </p:childTnLst>
                                </p:cTn>
                              </p:par>
                              <p:par>
                                <p:cTn id="126" presetID="6" presetClass="entr" presetSubtype="16" fill="hold" grpId="0" nodeType="withEffect">
                                  <p:stCondLst>
                                    <p:cond delay="0"/>
                                  </p:stCondLst>
                                  <p:childTnLst>
                                    <p:set>
                                      <p:cBhvr>
                                        <p:cTn id="127" dur="1" fill="hold">
                                          <p:stCondLst>
                                            <p:cond delay="0"/>
                                          </p:stCondLst>
                                        </p:cTn>
                                        <p:tgtEl>
                                          <p:spTgt spid="58"/>
                                        </p:tgtEl>
                                        <p:attrNameLst>
                                          <p:attrName>style.visibility</p:attrName>
                                        </p:attrNameLst>
                                      </p:cBhvr>
                                      <p:to>
                                        <p:strVal val="visible"/>
                                      </p:to>
                                    </p:set>
                                    <p:animEffect transition="in" filter="circle(in)">
                                      <p:cBhvr>
                                        <p:cTn id="128" dur="2000"/>
                                        <p:tgtEl>
                                          <p:spTgt spid="58"/>
                                        </p:tgtEl>
                                      </p:cBhvr>
                                    </p:animEffect>
                                  </p:childTnLst>
                                </p:cTn>
                              </p:par>
                              <p:par>
                                <p:cTn id="129" presetID="6" presetClass="entr" presetSubtype="16" fill="hold" nodeType="withEffect">
                                  <p:stCondLst>
                                    <p:cond delay="0"/>
                                  </p:stCondLst>
                                  <p:childTnLst>
                                    <p:set>
                                      <p:cBhvr>
                                        <p:cTn id="130" dur="1" fill="hold">
                                          <p:stCondLst>
                                            <p:cond delay="0"/>
                                          </p:stCondLst>
                                        </p:cTn>
                                        <p:tgtEl>
                                          <p:spTgt spid="62"/>
                                        </p:tgtEl>
                                        <p:attrNameLst>
                                          <p:attrName>style.visibility</p:attrName>
                                        </p:attrNameLst>
                                      </p:cBhvr>
                                      <p:to>
                                        <p:strVal val="visible"/>
                                      </p:to>
                                    </p:set>
                                    <p:animEffect transition="in" filter="circle(in)">
                                      <p:cBhvr>
                                        <p:cTn id="131" dur="2000"/>
                                        <p:tgtEl>
                                          <p:spTgt spid="62"/>
                                        </p:tgtEl>
                                      </p:cBhvr>
                                    </p:animEffect>
                                  </p:childTnLst>
                                </p:cTn>
                              </p:par>
                              <p:par>
                                <p:cTn id="132" presetID="6" presetClass="entr" presetSubtype="16" fill="hold" grpId="0" nodeType="withEffect">
                                  <p:stCondLst>
                                    <p:cond delay="0"/>
                                  </p:stCondLst>
                                  <p:childTnLst>
                                    <p:set>
                                      <p:cBhvr>
                                        <p:cTn id="133" dur="1" fill="hold">
                                          <p:stCondLst>
                                            <p:cond delay="0"/>
                                          </p:stCondLst>
                                        </p:cTn>
                                        <p:tgtEl>
                                          <p:spTgt spid="33"/>
                                        </p:tgtEl>
                                        <p:attrNameLst>
                                          <p:attrName>style.visibility</p:attrName>
                                        </p:attrNameLst>
                                      </p:cBhvr>
                                      <p:to>
                                        <p:strVal val="visible"/>
                                      </p:to>
                                    </p:set>
                                    <p:animEffect transition="in" filter="circle(in)">
                                      <p:cBhvr>
                                        <p:cTn id="134" dur="2000"/>
                                        <p:tgtEl>
                                          <p:spTgt spid="33"/>
                                        </p:tgtEl>
                                      </p:cBhvr>
                                    </p:animEffect>
                                  </p:childTnLst>
                                </p:cTn>
                              </p:par>
                              <p:par>
                                <p:cTn id="135" presetID="6" presetClass="entr" presetSubtype="16" fill="hold" nodeType="withEffect">
                                  <p:stCondLst>
                                    <p:cond delay="0"/>
                                  </p:stCondLst>
                                  <p:childTnLst>
                                    <p:set>
                                      <p:cBhvr>
                                        <p:cTn id="136" dur="1" fill="hold">
                                          <p:stCondLst>
                                            <p:cond delay="0"/>
                                          </p:stCondLst>
                                        </p:cTn>
                                        <p:tgtEl>
                                          <p:spTgt spid="72"/>
                                        </p:tgtEl>
                                        <p:attrNameLst>
                                          <p:attrName>style.visibility</p:attrName>
                                        </p:attrNameLst>
                                      </p:cBhvr>
                                      <p:to>
                                        <p:strVal val="visible"/>
                                      </p:to>
                                    </p:set>
                                    <p:animEffect transition="in" filter="circle(in)">
                                      <p:cBhvr>
                                        <p:cTn id="137" dur="2000"/>
                                        <p:tgtEl>
                                          <p:spTgt spid="72"/>
                                        </p:tgtEl>
                                      </p:cBhvr>
                                    </p:animEffect>
                                  </p:childTnLst>
                                </p:cTn>
                              </p:par>
                              <p:par>
                                <p:cTn id="138" presetID="6" presetClass="entr" presetSubtype="16" fill="hold" grpId="0" nodeType="withEffect">
                                  <p:stCondLst>
                                    <p:cond delay="0"/>
                                  </p:stCondLst>
                                  <p:childTnLst>
                                    <p:set>
                                      <p:cBhvr>
                                        <p:cTn id="139" dur="1" fill="hold">
                                          <p:stCondLst>
                                            <p:cond delay="0"/>
                                          </p:stCondLst>
                                        </p:cTn>
                                        <p:tgtEl>
                                          <p:spTgt spid="61"/>
                                        </p:tgtEl>
                                        <p:attrNameLst>
                                          <p:attrName>style.visibility</p:attrName>
                                        </p:attrNameLst>
                                      </p:cBhvr>
                                      <p:to>
                                        <p:strVal val="visible"/>
                                      </p:to>
                                    </p:set>
                                    <p:animEffect transition="in" filter="circle(in)">
                                      <p:cBhvr>
                                        <p:cTn id="140" dur="2000"/>
                                        <p:tgtEl>
                                          <p:spTgt spid="61"/>
                                        </p:tgtEl>
                                      </p:cBhvr>
                                    </p:animEffect>
                                  </p:childTnLst>
                                </p:cTn>
                              </p:par>
                              <p:par>
                                <p:cTn id="141" presetID="6" presetClass="entr" presetSubtype="16" fill="hold" nodeType="withEffect">
                                  <p:stCondLst>
                                    <p:cond delay="0"/>
                                  </p:stCondLst>
                                  <p:childTnLst>
                                    <p:set>
                                      <p:cBhvr>
                                        <p:cTn id="142" dur="1" fill="hold">
                                          <p:stCondLst>
                                            <p:cond delay="0"/>
                                          </p:stCondLst>
                                        </p:cTn>
                                        <p:tgtEl>
                                          <p:spTgt spid="67"/>
                                        </p:tgtEl>
                                        <p:attrNameLst>
                                          <p:attrName>style.visibility</p:attrName>
                                        </p:attrNameLst>
                                      </p:cBhvr>
                                      <p:to>
                                        <p:strVal val="visible"/>
                                      </p:to>
                                    </p:set>
                                    <p:animEffect transition="in" filter="circle(in)">
                                      <p:cBhvr>
                                        <p:cTn id="143" dur="2000"/>
                                        <p:tgtEl>
                                          <p:spTgt spid="67"/>
                                        </p:tgtEl>
                                      </p:cBhvr>
                                    </p:animEffect>
                                  </p:childTnLst>
                                </p:cTn>
                              </p:par>
                              <p:par>
                                <p:cTn id="144" presetID="6" presetClass="entr" presetSubtype="16" fill="hold" grpId="0" nodeType="withEffect">
                                  <p:stCondLst>
                                    <p:cond delay="0"/>
                                  </p:stCondLst>
                                  <p:childTnLst>
                                    <p:set>
                                      <p:cBhvr>
                                        <p:cTn id="145" dur="1" fill="hold">
                                          <p:stCondLst>
                                            <p:cond delay="0"/>
                                          </p:stCondLst>
                                        </p:cTn>
                                        <p:tgtEl>
                                          <p:spTgt spid="82"/>
                                        </p:tgtEl>
                                        <p:attrNameLst>
                                          <p:attrName>style.visibility</p:attrName>
                                        </p:attrNameLst>
                                      </p:cBhvr>
                                      <p:to>
                                        <p:strVal val="visible"/>
                                      </p:to>
                                    </p:set>
                                    <p:animEffect transition="in" filter="circle(in)">
                                      <p:cBhvr>
                                        <p:cTn id="146" dur="2000"/>
                                        <p:tgtEl>
                                          <p:spTgt spid="82"/>
                                        </p:tgtEl>
                                      </p:cBhvr>
                                    </p:animEffect>
                                  </p:childTnLst>
                                </p:cTn>
                              </p:par>
                              <p:par>
                                <p:cTn id="147" presetID="6" presetClass="entr" presetSubtype="16" fill="hold" grpId="0" nodeType="withEffect">
                                  <p:stCondLst>
                                    <p:cond delay="0"/>
                                  </p:stCondLst>
                                  <p:childTnLst>
                                    <p:set>
                                      <p:cBhvr>
                                        <p:cTn id="148" dur="1" fill="hold">
                                          <p:stCondLst>
                                            <p:cond delay="0"/>
                                          </p:stCondLst>
                                        </p:cTn>
                                        <p:tgtEl>
                                          <p:spTgt spid="63"/>
                                        </p:tgtEl>
                                        <p:attrNameLst>
                                          <p:attrName>style.visibility</p:attrName>
                                        </p:attrNameLst>
                                      </p:cBhvr>
                                      <p:to>
                                        <p:strVal val="visible"/>
                                      </p:to>
                                    </p:set>
                                    <p:animEffect transition="in" filter="circle(in)">
                                      <p:cBhvr>
                                        <p:cTn id="149" dur="2000"/>
                                        <p:tgtEl>
                                          <p:spTgt spid="63"/>
                                        </p:tgtEl>
                                      </p:cBhvr>
                                    </p:animEffect>
                                  </p:childTnLst>
                                </p:cTn>
                              </p:par>
                              <p:par>
                                <p:cTn id="150" presetID="6" presetClass="entr" presetSubtype="16" fill="hold" nodeType="withEffect">
                                  <p:stCondLst>
                                    <p:cond delay="0"/>
                                  </p:stCondLst>
                                  <p:childTnLst>
                                    <p:set>
                                      <p:cBhvr>
                                        <p:cTn id="151" dur="1" fill="hold">
                                          <p:stCondLst>
                                            <p:cond delay="0"/>
                                          </p:stCondLst>
                                        </p:cTn>
                                        <p:tgtEl>
                                          <p:spTgt spid="68"/>
                                        </p:tgtEl>
                                        <p:attrNameLst>
                                          <p:attrName>style.visibility</p:attrName>
                                        </p:attrNameLst>
                                      </p:cBhvr>
                                      <p:to>
                                        <p:strVal val="visible"/>
                                      </p:to>
                                    </p:set>
                                    <p:animEffect transition="in" filter="circle(in)">
                                      <p:cBhvr>
                                        <p:cTn id="152" dur="2000"/>
                                        <p:tgtEl>
                                          <p:spTgt spid="68"/>
                                        </p:tgtEl>
                                      </p:cBhvr>
                                    </p:animEffect>
                                  </p:childTnLst>
                                </p:cTn>
                              </p:par>
                              <p:par>
                                <p:cTn id="153" presetID="6" presetClass="entr" presetSubtype="16" fill="hold" grpId="0" nodeType="withEffect">
                                  <p:stCondLst>
                                    <p:cond delay="0"/>
                                  </p:stCondLst>
                                  <p:childTnLst>
                                    <p:set>
                                      <p:cBhvr>
                                        <p:cTn id="154" dur="1" fill="hold">
                                          <p:stCondLst>
                                            <p:cond delay="0"/>
                                          </p:stCondLst>
                                        </p:cTn>
                                        <p:tgtEl>
                                          <p:spTgt spid="64"/>
                                        </p:tgtEl>
                                        <p:attrNameLst>
                                          <p:attrName>style.visibility</p:attrName>
                                        </p:attrNameLst>
                                      </p:cBhvr>
                                      <p:to>
                                        <p:strVal val="visible"/>
                                      </p:to>
                                    </p:set>
                                    <p:animEffect transition="in" filter="circle(in)">
                                      <p:cBhvr>
                                        <p:cTn id="155" dur="2000"/>
                                        <p:tgtEl>
                                          <p:spTgt spid="64"/>
                                        </p:tgtEl>
                                      </p:cBhvr>
                                    </p:animEffect>
                                  </p:childTnLst>
                                </p:cTn>
                              </p:par>
                              <p:par>
                                <p:cTn id="156" presetID="6" presetClass="entr" presetSubtype="16" fill="hold" grpId="0" nodeType="withEffect">
                                  <p:stCondLst>
                                    <p:cond delay="0"/>
                                  </p:stCondLst>
                                  <p:childTnLst>
                                    <p:set>
                                      <p:cBhvr>
                                        <p:cTn id="157" dur="1" fill="hold">
                                          <p:stCondLst>
                                            <p:cond delay="0"/>
                                          </p:stCondLst>
                                        </p:cTn>
                                        <p:tgtEl>
                                          <p:spTgt spid="95"/>
                                        </p:tgtEl>
                                        <p:attrNameLst>
                                          <p:attrName>style.visibility</p:attrName>
                                        </p:attrNameLst>
                                      </p:cBhvr>
                                      <p:to>
                                        <p:strVal val="visible"/>
                                      </p:to>
                                    </p:set>
                                    <p:animEffect transition="in" filter="circle(in)">
                                      <p:cBhvr>
                                        <p:cTn id="158" dur="2000"/>
                                        <p:tgtEl>
                                          <p:spTgt spid="95"/>
                                        </p:tgtEl>
                                      </p:cBhvr>
                                    </p:animEffect>
                                  </p:childTnLst>
                                </p:cTn>
                              </p:par>
                              <p:par>
                                <p:cTn id="159" presetID="6" presetClass="entr" presetSubtype="16" fill="hold" grpId="0" nodeType="withEffect">
                                  <p:stCondLst>
                                    <p:cond delay="0"/>
                                  </p:stCondLst>
                                  <p:childTnLst>
                                    <p:set>
                                      <p:cBhvr>
                                        <p:cTn id="160" dur="1" fill="hold">
                                          <p:stCondLst>
                                            <p:cond delay="0"/>
                                          </p:stCondLst>
                                        </p:cTn>
                                        <p:tgtEl>
                                          <p:spTgt spid="86"/>
                                        </p:tgtEl>
                                        <p:attrNameLst>
                                          <p:attrName>style.visibility</p:attrName>
                                        </p:attrNameLst>
                                      </p:cBhvr>
                                      <p:to>
                                        <p:strVal val="visible"/>
                                      </p:to>
                                    </p:set>
                                    <p:animEffect transition="in" filter="circle(in)">
                                      <p:cBhvr>
                                        <p:cTn id="161" dur="2000"/>
                                        <p:tgtEl>
                                          <p:spTgt spid="86"/>
                                        </p:tgtEl>
                                      </p:cBhvr>
                                    </p:animEffect>
                                  </p:childTnLst>
                                </p:cTn>
                              </p:par>
                              <p:par>
                                <p:cTn id="162" presetID="6" presetClass="entr" presetSubtype="16" fill="hold" grpId="0" nodeType="withEffect">
                                  <p:stCondLst>
                                    <p:cond delay="0"/>
                                  </p:stCondLst>
                                  <p:childTnLst>
                                    <p:set>
                                      <p:cBhvr>
                                        <p:cTn id="163" dur="1" fill="hold">
                                          <p:stCondLst>
                                            <p:cond delay="0"/>
                                          </p:stCondLst>
                                        </p:cTn>
                                        <p:tgtEl>
                                          <p:spTgt spid="23"/>
                                        </p:tgtEl>
                                        <p:attrNameLst>
                                          <p:attrName>style.visibility</p:attrName>
                                        </p:attrNameLst>
                                      </p:cBhvr>
                                      <p:to>
                                        <p:strVal val="visible"/>
                                      </p:to>
                                    </p:set>
                                    <p:animEffect transition="in" filter="circle(in)">
                                      <p:cBhvr>
                                        <p:cTn id="164" dur="2000"/>
                                        <p:tgtEl>
                                          <p:spTgt spid="23"/>
                                        </p:tgtEl>
                                      </p:cBhvr>
                                    </p:animEffect>
                                  </p:childTnLst>
                                </p:cTn>
                              </p:par>
                              <p:par>
                                <p:cTn id="165" presetID="6" presetClass="entr" presetSubtype="16" fill="hold" grpId="0" nodeType="withEffect">
                                  <p:stCondLst>
                                    <p:cond delay="0"/>
                                  </p:stCondLst>
                                  <p:childTnLst>
                                    <p:set>
                                      <p:cBhvr>
                                        <p:cTn id="166" dur="1" fill="hold">
                                          <p:stCondLst>
                                            <p:cond delay="0"/>
                                          </p:stCondLst>
                                        </p:cTn>
                                        <p:tgtEl>
                                          <p:spTgt spid="80"/>
                                        </p:tgtEl>
                                        <p:attrNameLst>
                                          <p:attrName>style.visibility</p:attrName>
                                        </p:attrNameLst>
                                      </p:cBhvr>
                                      <p:to>
                                        <p:strVal val="visible"/>
                                      </p:to>
                                    </p:set>
                                    <p:animEffect transition="in" filter="circle(in)">
                                      <p:cBhvr>
                                        <p:cTn id="167" dur="2000"/>
                                        <p:tgtEl>
                                          <p:spTgt spid="80"/>
                                        </p:tgtEl>
                                      </p:cBhvr>
                                    </p:animEffect>
                                  </p:childTnLst>
                                </p:cTn>
                              </p:par>
                              <p:par>
                                <p:cTn id="168" presetID="6" presetClass="entr" presetSubtype="16" fill="hold" grpId="0" nodeType="withEffect">
                                  <p:stCondLst>
                                    <p:cond delay="0"/>
                                  </p:stCondLst>
                                  <p:childTnLst>
                                    <p:set>
                                      <p:cBhvr>
                                        <p:cTn id="169" dur="1" fill="hold">
                                          <p:stCondLst>
                                            <p:cond delay="0"/>
                                          </p:stCondLst>
                                        </p:cTn>
                                        <p:tgtEl>
                                          <p:spTgt spid="96"/>
                                        </p:tgtEl>
                                        <p:attrNameLst>
                                          <p:attrName>style.visibility</p:attrName>
                                        </p:attrNameLst>
                                      </p:cBhvr>
                                      <p:to>
                                        <p:strVal val="visible"/>
                                      </p:to>
                                    </p:set>
                                    <p:animEffect transition="in" filter="circle(in)">
                                      <p:cBhvr>
                                        <p:cTn id="170" dur="2000"/>
                                        <p:tgtEl>
                                          <p:spTgt spid="96"/>
                                        </p:tgtEl>
                                      </p:cBhvr>
                                    </p:animEffect>
                                  </p:childTnLst>
                                </p:cTn>
                              </p:par>
                              <p:par>
                                <p:cTn id="171" presetID="6" presetClass="entr" presetSubtype="16" fill="hold" grpId="0" nodeType="withEffect">
                                  <p:stCondLst>
                                    <p:cond delay="0"/>
                                  </p:stCondLst>
                                  <p:childTnLst>
                                    <p:set>
                                      <p:cBhvr>
                                        <p:cTn id="172" dur="1" fill="hold">
                                          <p:stCondLst>
                                            <p:cond delay="0"/>
                                          </p:stCondLst>
                                        </p:cTn>
                                        <p:tgtEl>
                                          <p:spTgt spid="18"/>
                                        </p:tgtEl>
                                        <p:attrNameLst>
                                          <p:attrName>style.visibility</p:attrName>
                                        </p:attrNameLst>
                                      </p:cBhvr>
                                      <p:to>
                                        <p:strVal val="visible"/>
                                      </p:to>
                                    </p:set>
                                    <p:animEffect transition="in" filter="circle(in)">
                                      <p:cBhvr>
                                        <p:cTn id="173" dur="2000"/>
                                        <p:tgtEl>
                                          <p:spTgt spid="18"/>
                                        </p:tgtEl>
                                      </p:cBhvr>
                                    </p:animEffect>
                                  </p:childTnLst>
                                </p:cTn>
                              </p:par>
                              <p:par>
                                <p:cTn id="174" presetID="6" presetClass="entr" presetSubtype="16" fill="hold" grpId="0" nodeType="withEffect">
                                  <p:stCondLst>
                                    <p:cond delay="0"/>
                                  </p:stCondLst>
                                  <p:childTnLst>
                                    <p:set>
                                      <p:cBhvr>
                                        <p:cTn id="175" dur="1" fill="hold">
                                          <p:stCondLst>
                                            <p:cond delay="0"/>
                                          </p:stCondLst>
                                        </p:cTn>
                                        <p:tgtEl>
                                          <p:spTgt spid="89"/>
                                        </p:tgtEl>
                                        <p:attrNameLst>
                                          <p:attrName>style.visibility</p:attrName>
                                        </p:attrNameLst>
                                      </p:cBhvr>
                                      <p:to>
                                        <p:strVal val="visible"/>
                                      </p:to>
                                    </p:set>
                                    <p:animEffect transition="in" filter="circle(in)">
                                      <p:cBhvr>
                                        <p:cTn id="176" dur="2000"/>
                                        <p:tgtEl>
                                          <p:spTgt spid="89"/>
                                        </p:tgtEl>
                                      </p:cBhvr>
                                    </p:animEffect>
                                  </p:childTnLst>
                                </p:cTn>
                              </p:par>
                            </p:childTnLst>
                          </p:cTn>
                        </p:par>
                      </p:childTnLst>
                    </p:cTn>
                  </p:par>
                  <p:par>
                    <p:cTn id="177" fill="hold">
                      <p:stCondLst>
                        <p:cond delay="indefinite"/>
                      </p:stCondLst>
                      <p:childTnLst>
                        <p:par>
                          <p:cTn id="178" fill="hold">
                            <p:stCondLst>
                              <p:cond delay="0"/>
                            </p:stCondLst>
                            <p:childTnLst>
                              <p:par>
                                <p:cTn id="179" presetID="42" presetClass="exit" presetSubtype="0" fill="hold" grpId="0" nodeType="clickEffect">
                                  <p:stCondLst>
                                    <p:cond delay="0"/>
                                  </p:stCondLst>
                                  <p:childTnLst>
                                    <p:animEffect transition="out" filter="fade">
                                      <p:cBhvr>
                                        <p:cTn id="180" dur="1000"/>
                                        <p:tgtEl>
                                          <p:spTgt spid="100"/>
                                        </p:tgtEl>
                                      </p:cBhvr>
                                    </p:animEffect>
                                    <p:anim calcmode="lin" valueType="num">
                                      <p:cBhvr>
                                        <p:cTn id="181" dur="1000"/>
                                        <p:tgtEl>
                                          <p:spTgt spid="100"/>
                                        </p:tgtEl>
                                        <p:attrNameLst>
                                          <p:attrName>ppt_x</p:attrName>
                                        </p:attrNameLst>
                                      </p:cBhvr>
                                      <p:tavLst>
                                        <p:tav tm="0">
                                          <p:val>
                                            <p:strVal val="ppt_x"/>
                                          </p:val>
                                        </p:tav>
                                        <p:tav tm="100000">
                                          <p:val>
                                            <p:strVal val="ppt_x"/>
                                          </p:val>
                                        </p:tav>
                                      </p:tavLst>
                                    </p:anim>
                                    <p:anim calcmode="lin" valueType="num">
                                      <p:cBhvr>
                                        <p:cTn id="182" dur="1000"/>
                                        <p:tgtEl>
                                          <p:spTgt spid="100"/>
                                        </p:tgtEl>
                                        <p:attrNameLst>
                                          <p:attrName>ppt_y</p:attrName>
                                        </p:attrNameLst>
                                      </p:cBhvr>
                                      <p:tavLst>
                                        <p:tav tm="0">
                                          <p:val>
                                            <p:strVal val="ppt_y"/>
                                          </p:val>
                                        </p:tav>
                                        <p:tav tm="100000">
                                          <p:val>
                                            <p:strVal val="ppt_y+.1"/>
                                          </p:val>
                                        </p:tav>
                                      </p:tavLst>
                                    </p:anim>
                                    <p:set>
                                      <p:cBhvr>
                                        <p:cTn id="183" dur="1" fill="hold">
                                          <p:stCondLst>
                                            <p:cond delay="999"/>
                                          </p:stCondLst>
                                        </p:cTn>
                                        <p:tgtEl>
                                          <p:spTgt spid="100"/>
                                        </p:tgtEl>
                                        <p:attrNameLst>
                                          <p:attrName>style.visibility</p:attrName>
                                        </p:attrNameLst>
                                      </p:cBhvr>
                                      <p:to>
                                        <p:strVal val="hidden"/>
                                      </p:to>
                                    </p:set>
                                  </p:childTnLst>
                                </p:cTn>
                              </p:par>
                              <p:par>
                                <p:cTn id="184" presetID="6" presetClass="entr" presetSubtype="16" fill="hold" nodeType="withEffect">
                                  <p:stCondLst>
                                    <p:cond delay="0"/>
                                  </p:stCondLst>
                                  <p:childTnLst>
                                    <p:set>
                                      <p:cBhvr>
                                        <p:cTn id="185" dur="1" fill="hold">
                                          <p:stCondLst>
                                            <p:cond delay="0"/>
                                          </p:stCondLst>
                                        </p:cTn>
                                        <p:tgtEl>
                                          <p:spTgt spid="69"/>
                                        </p:tgtEl>
                                        <p:attrNameLst>
                                          <p:attrName>style.visibility</p:attrName>
                                        </p:attrNameLst>
                                      </p:cBhvr>
                                      <p:to>
                                        <p:strVal val="visible"/>
                                      </p:to>
                                    </p:set>
                                    <p:animEffect transition="in" filter="circle(in)">
                                      <p:cBhvr>
                                        <p:cTn id="186" dur="2000"/>
                                        <p:tgtEl>
                                          <p:spTgt spid="69"/>
                                        </p:tgtEl>
                                      </p:cBhvr>
                                    </p:animEffect>
                                  </p:childTnLst>
                                </p:cTn>
                              </p:par>
                              <p:par>
                                <p:cTn id="187" presetID="6" presetClass="entr" presetSubtype="16" fill="hold" grpId="0" nodeType="withEffect">
                                  <p:stCondLst>
                                    <p:cond delay="0"/>
                                  </p:stCondLst>
                                  <p:childTnLst>
                                    <p:set>
                                      <p:cBhvr>
                                        <p:cTn id="188" dur="1" fill="hold">
                                          <p:stCondLst>
                                            <p:cond delay="0"/>
                                          </p:stCondLst>
                                        </p:cTn>
                                        <p:tgtEl>
                                          <p:spTgt spid="65"/>
                                        </p:tgtEl>
                                        <p:attrNameLst>
                                          <p:attrName>style.visibility</p:attrName>
                                        </p:attrNameLst>
                                      </p:cBhvr>
                                      <p:to>
                                        <p:strVal val="visible"/>
                                      </p:to>
                                    </p:set>
                                    <p:animEffect transition="in" filter="circle(in)">
                                      <p:cBhvr>
                                        <p:cTn id="189" dur="2000"/>
                                        <p:tgtEl>
                                          <p:spTgt spid="65"/>
                                        </p:tgtEl>
                                      </p:cBhvr>
                                    </p:animEffect>
                                  </p:childTnLst>
                                </p:cTn>
                              </p:par>
                              <p:par>
                                <p:cTn id="190" presetID="6" presetClass="entr" presetSubtype="16" fill="hold" nodeType="withEffect">
                                  <p:stCondLst>
                                    <p:cond delay="0"/>
                                  </p:stCondLst>
                                  <p:childTnLst>
                                    <p:set>
                                      <p:cBhvr>
                                        <p:cTn id="191" dur="1" fill="hold">
                                          <p:stCondLst>
                                            <p:cond delay="0"/>
                                          </p:stCondLst>
                                        </p:cTn>
                                        <p:tgtEl>
                                          <p:spTgt spid="31"/>
                                        </p:tgtEl>
                                        <p:attrNameLst>
                                          <p:attrName>style.visibility</p:attrName>
                                        </p:attrNameLst>
                                      </p:cBhvr>
                                      <p:to>
                                        <p:strVal val="visible"/>
                                      </p:to>
                                    </p:set>
                                    <p:animEffect transition="in" filter="circle(in)">
                                      <p:cBhvr>
                                        <p:cTn id="192" dur="2000"/>
                                        <p:tgtEl>
                                          <p:spTgt spid="31"/>
                                        </p:tgtEl>
                                      </p:cBhvr>
                                    </p:animEffect>
                                  </p:childTnLst>
                                </p:cTn>
                              </p:par>
                              <p:par>
                                <p:cTn id="193" presetID="6" presetClass="entr" presetSubtype="16" fill="hold" grpId="0" nodeType="withEffect">
                                  <p:stCondLst>
                                    <p:cond delay="0"/>
                                  </p:stCondLst>
                                  <p:childTnLst>
                                    <p:set>
                                      <p:cBhvr>
                                        <p:cTn id="194" dur="1" fill="hold">
                                          <p:stCondLst>
                                            <p:cond delay="0"/>
                                          </p:stCondLst>
                                        </p:cTn>
                                        <p:tgtEl>
                                          <p:spTgt spid="15"/>
                                        </p:tgtEl>
                                        <p:attrNameLst>
                                          <p:attrName>style.visibility</p:attrName>
                                        </p:attrNameLst>
                                      </p:cBhvr>
                                      <p:to>
                                        <p:strVal val="visible"/>
                                      </p:to>
                                    </p:set>
                                    <p:animEffect transition="in" filter="circle(in)">
                                      <p:cBhvr>
                                        <p:cTn id="195" dur="2000"/>
                                        <p:tgtEl>
                                          <p:spTgt spid="15"/>
                                        </p:tgtEl>
                                      </p:cBhvr>
                                    </p:animEffect>
                                  </p:childTnLst>
                                </p:cTn>
                              </p:par>
                              <p:par>
                                <p:cTn id="196" presetID="6" presetClass="entr" presetSubtype="16" fill="hold" nodeType="withEffect">
                                  <p:stCondLst>
                                    <p:cond delay="0"/>
                                  </p:stCondLst>
                                  <p:childTnLst>
                                    <p:set>
                                      <p:cBhvr>
                                        <p:cTn id="197" dur="1" fill="hold">
                                          <p:stCondLst>
                                            <p:cond delay="0"/>
                                          </p:stCondLst>
                                        </p:cTn>
                                        <p:tgtEl>
                                          <p:spTgt spid="71"/>
                                        </p:tgtEl>
                                        <p:attrNameLst>
                                          <p:attrName>style.visibility</p:attrName>
                                        </p:attrNameLst>
                                      </p:cBhvr>
                                      <p:to>
                                        <p:strVal val="visible"/>
                                      </p:to>
                                    </p:set>
                                    <p:animEffect transition="in" filter="circle(in)">
                                      <p:cBhvr>
                                        <p:cTn id="198" dur="2000"/>
                                        <p:tgtEl>
                                          <p:spTgt spid="71"/>
                                        </p:tgtEl>
                                      </p:cBhvr>
                                    </p:animEffect>
                                  </p:childTnLst>
                                </p:cTn>
                              </p:par>
                              <p:par>
                                <p:cTn id="199" presetID="6" presetClass="entr" presetSubtype="16" fill="hold" grpId="0" nodeType="withEffect">
                                  <p:stCondLst>
                                    <p:cond delay="0"/>
                                  </p:stCondLst>
                                  <p:childTnLst>
                                    <p:set>
                                      <p:cBhvr>
                                        <p:cTn id="200" dur="1" fill="hold">
                                          <p:stCondLst>
                                            <p:cond delay="0"/>
                                          </p:stCondLst>
                                        </p:cTn>
                                        <p:tgtEl>
                                          <p:spTgt spid="70"/>
                                        </p:tgtEl>
                                        <p:attrNameLst>
                                          <p:attrName>style.visibility</p:attrName>
                                        </p:attrNameLst>
                                      </p:cBhvr>
                                      <p:to>
                                        <p:strVal val="visible"/>
                                      </p:to>
                                    </p:set>
                                    <p:animEffect transition="in" filter="circle(in)">
                                      <p:cBhvr>
                                        <p:cTn id="201" dur="2000"/>
                                        <p:tgtEl>
                                          <p:spTgt spid="70"/>
                                        </p:tgtEl>
                                      </p:cBhvr>
                                    </p:animEffect>
                                  </p:childTnLst>
                                </p:cTn>
                              </p:par>
                              <p:par>
                                <p:cTn id="202" presetID="6" presetClass="entr" presetSubtype="16" fill="hold" nodeType="withEffect">
                                  <p:stCondLst>
                                    <p:cond delay="0"/>
                                  </p:stCondLst>
                                  <p:childTnLst>
                                    <p:set>
                                      <p:cBhvr>
                                        <p:cTn id="203" dur="1" fill="hold">
                                          <p:stCondLst>
                                            <p:cond delay="0"/>
                                          </p:stCondLst>
                                        </p:cTn>
                                        <p:tgtEl>
                                          <p:spTgt spid="73"/>
                                        </p:tgtEl>
                                        <p:attrNameLst>
                                          <p:attrName>style.visibility</p:attrName>
                                        </p:attrNameLst>
                                      </p:cBhvr>
                                      <p:to>
                                        <p:strVal val="visible"/>
                                      </p:to>
                                    </p:set>
                                    <p:animEffect transition="in" filter="circle(in)">
                                      <p:cBhvr>
                                        <p:cTn id="204" dur="2000"/>
                                        <p:tgtEl>
                                          <p:spTgt spid="73"/>
                                        </p:tgtEl>
                                      </p:cBhvr>
                                    </p:animEffect>
                                  </p:childTnLst>
                                </p:cTn>
                              </p:par>
                              <p:par>
                                <p:cTn id="205" presetID="6" presetClass="entr" presetSubtype="16" fill="hold" grpId="0" nodeType="withEffect">
                                  <p:stCondLst>
                                    <p:cond delay="0"/>
                                  </p:stCondLst>
                                  <p:childTnLst>
                                    <p:set>
                                      <p:cBhvr>
                                        <p:cTn id="206" dur="1" fill="hold">
                                          <p:stCondLst>
                                            <p:cond delay="0"/>
                                          </p:stCondLst>
                                        </p:cTn>
                                        <p:tgtEl>
                                          <p:spTgt spid="66"/>
                                        </p:tgtEl>
                                        <p:attrNameLst>
                                          <p:attrName>style.visibility</p:attrName>
                                        </p:attrNameLst>
                                      </p:cBhvr>
                                      <p:to>
                                        <p:strVal val="visible"/>
                                      </p:to>
                                    </p:set>
                                    <p:animEffect transition="in" filter="circle(in)">
                                      <p:cBhvr>
                                        <p:cTn id="207" dur="2000"/>
                                        <p:tgtEl>
                                          <p:spTgt spid="66"/>
                                        </p:tgtEl>
                                      </p:cBhvr>
                                    </p:animEffect>
                                  </p:childTnLst>
                                </p:cTn>
                              </p:par>
                              <p:par>
                                <p:cTn id="208" presetID="6" presetClass="entr" presetSubtype="16" fill="hold" nodeType="withEffect">
                                  <p:stCondLst>
                                    <p:cond delay="0"/>
                                  </p:stCondLst>
                                  <p:childTnLst>
                                    <p:set>
                                      <p:cBhvr>
                                        <p:cTn id="209" dur="1" fill="hold">
                                          <p:stCondLst>
                                            <p:cond delay="0"/>
                                          </p:stCondLst>
                                        </p:cTn>
                                        <p:tgtEl>
                                          <p:spTgt spid="140"/>
                                        </p:tgtEl>
                                        <p:attrNameLst>
                                          <p:attrName>style.visibility</p:attrName>
                                        </p:attrNameLst>
                                      </p:cBhvr>
                                      <p:to>
                                        <p:strVal val="visible"/>
                                      </p:to>
                                    </p:set>
                                    <p:animEffect transition="in" filter="circle(in)">
                                      <p:cBhvr>
                                        <p:cTn id="210" dur="2000"/>
                                        <p:tgtEl>
                                          <p:spTgt spid="140"/>
                                        </p:tgtEl>
                                      </p:cBhvr>
                                    </p:animEffect>
                                  </p:childTnLst>
                                </p:cTn>
                              </p:par>
                              <p:par>
                                <p:cTn id="211" presetID="6" presetClass="entr" presetSubtype="16" fill="hold" grpId="0" nodeType="withEffect">
                                  <p:stCondLst>
                                    <p:cond delay="0"/>
                                  </p:stCondLst>
                                  <p:childTnLst>
                                    <p:set>
                                      <p:cBhvr>
                                        <p:cTn id="212" dur="1" fill="hold">
                                          <p:stCondLst>
                                            <p:cond delay="0"/>
                                          </p:stCondLst>
                                        </p:cTn>
                                        <p:tgtEl>
                                          <p:spTgt spid="21"/>
                                        </p:tgtEl>
                                        <p:attrNameLst>
                                          <p:attrName>style.visibility</p:attrName>
                                        </p:attrNameLst>
                                      </p:cBhvr>
                                      <p:to>
                                        <p:strVal val="visible"/>
                                      </p:to>
                                    </p:set>
                                    <p:animEffect transition="in" filter="circle(in)">
                                      <p:cBhvr>
                                        <p:cTn id="213" dur="2000"/>
                                        <p:tgtEl>
                                          <p:spTgt spid="21"/>
                                        </p:tgtEl>
                                      </p:cBhvr>
                                    </p:animEffect>
                                  </p:childTnLst>
                                </p:cTn>
                              </p:par>
                              <p:par>
                                <p:cTn id="214" presetID="6" presetClass="entr" presetSubtype="16" fill="hold" grpId="0" nodeType="withEffect">
                                  <p:stCondLst>
                                    <p:cond delay="0"/>
                                  </p:stCondLst>
                                  <p:childTnLst>
                                    <p:set>
                                      <p:cBhvr>
                                        <p:cTn id="215" dur="1" fill="hold">
                                          <p:stCondLst>
                                            <p:cond delay="0"/>
                                          </p:stCondLst>
                                        </p:cTn>
                                        <p:tgtEl>
                                          <p:spTgt spid="92"/>
                                        </p:tgtEl>
                                        <p:attrNameLst>
                                          <p:attrName>style.visibility</p:attrName>
                                        </p:attrNameLst>
                                      </p:cBhvr>
                                      <p:to>
                                        <p:strVal val="visible"/>
                                      </p:to>
                                    </p:set>
                                    <p:animEffect transition="in" filter="circle(in)">
                                      <p:cBhvr>
                                        <p:cTn id="216" dur="2000"/>
                                        <p:tgtEl>
                                          <p:spTgt spid="92"/>
                                        </p:tgtEl>
                                      </p:cBhvr>
                                    </p:animEffect>
                                  </p:childTnLst>
                                </p:cTn>
                              </p:par>
                              <p:par>
                                <p:cTn id="217" presetID="6" presetClass="entr" presetSubtype="16" fill="hold" grpId="0" nodeType="withEffect">
                                  <p:stCondLst>
                                    <p:cond delay="0"/>
                                  </p:stCondLst>
                                  <p:childTnLst>
                                    <p:set>
                                      <p:cBhvr>
                                        <p:cTn id="218" dur="1" fill="hold">
                                          <p:stCondLst>
                                            <p:cond delay="0"/>
                                          </p:stCondLst>
                                        </p:cTn>
                                        <p:tgtEl>
                                          <p:spTgt spid="79"/>
                                        </p:tgtEl>
                                        <p:attrNameLst>
                                          <p:attrName>style.visibility</p:attrName>
                                        </p:attrNameLst>
                                      </p:cBhvr>
                                      <p:to>
                                        <p:strVal val="visible"/>
                                      </p:to>
                                    </p:set>
                                    <p:animEffect transition="in" filter="circle(in)">
                                      <p:cBhvr>
                                        <p:cTn id="219" dur="2000"/>
                                        <p:tgtEl>
                                          <p:spTgt spid="79"/>
                                        </p:tgtEl>
                                      </p:cBhvr>
                                    </p:animEffect>
                                  </p:childTnLst>
                                </p:cTn>
                              </p:par>
                              <p:par>
                                <p:cTn id="220" presetID="6" presetClass="entr" presetSubtype="16" fill="hold" grpId="0" nodeType="withEffect">
                                  <p:stCondLst>
                                    <p:cond delay="0"/>
                                  </p:stCondLst>
                                  <p:childTnLst>
                                    <p:set>
                                      <p:cBhvr>
                                        <p:cTn id="221" dur="1" fill="hold">
                                          <p:stCondLst>
                                            <p:cond delay="0"/>
                                          </p:stCondLst>
                                        </p:cTn>
                                        <p:tgtEl>
                                          <p:spTgt spid="76"/>
                                        </p:tgtEl>
                                        <p:attrNameLst>
                                          <p:attrName>style.visibility</p:attrName>
                                        </p:attrNameLst>
                                      </p:cBhvr>
                                      <p:to>
                                        <p:strVal val="visible"/>
                                      </p:to>
                                    </p:set>
                                    <p:animEffect transition="in" filter="circle(in)">
                                      <p:cBhvr>
                                        <p:cTn id="222" dur="2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1" grpId="0"/>
      <p:bldP spid="7" grpId="0" animBg="1"/>
      <p:bldP spid="18" grpId="0"/>
      <p:bldP spid="10" grpId="0" animBg="1"/>
      <p:bldP spid="12" grpId="0" animBg="1"/>
      <p:bldP spid="15" grpId="0" animBg="1"/>
      <p:bldP spid="21" grpId="0"/>
      <p:bldP spid="23" grpId="0"/>
      <p:bldP spid="33" grpId="0" animBg="1"/>
      <p:bldP spid="43" grpId="0" animBg="1"/>
      <p:bldP spid="44" grpId="0" animBg="1"/>
      <p:bldP spid="45" grpId="0" animBg="1"/>
      <p:bldP spid="46" grpId="0" animBg="1"/>
      <p:bldP spid="50" grpId="0" animBg="1"/>
      <p:bldP spid="52" grpId="0" animBg="1"/>
      <p:bldP spid="55" grpId="0" animBg="1"/>
      <p:bldP spid="56" grpId="0" animBg="1"/>
      <p:bldP spid="58" grpId="0" animBg="1"/>
      <p:bldP spid="61" grpId="0" animBg="1"/>
      <p:bldP spid="63" grpId="0" animBg="1"/>
      <p:bldP spid="64" grpId="0" animBg="1"/>
      <p:bldP spid="65" grpId="0" animBg="1"/>
      <p:bldP spid="66" grpId="0" animBg="1"/>
      <p:bldP spid="70" grpId="0" animBg="1"/>
      <p:bldP spid="74" grpId="0" animBg="1"/>
      <p:bldP spid="76" grpId="0"/>
      <p:bldP spid="77" grpId="0"/>
      <p:bldP spid="78" grpId="0"/>
      <p:bldP spid="79" grpId="0"/>
      <p:bldP spid="80" grpId="0"/>
      <p:bldP spid="81" grpId="0"/>
      <p:bldP spid="82" grpId="0"/>
      <p:bldP spid="86" grpId="0"/>
      <p:bldP spid="87" grpId="0"/>
      <p:bldP spid="92" grpId="0"/>
      <p:bldP spid="94" grpId="0"/>
      <p:bldP spid="95" grpId="0"/>
      <p:bldP spid="96" grpId="0"/>
      <p:bldP spid="97" grpId="0"/>
      <p:bldP spid="85" grpId="0"/>
      <p:bldP spid="88" grpId="0"/>
      <p:bldP spid="98" grpId="0" animBg="1"/>
      <p:bldP spid="99" grpId="0" animBg="1"/>
      <p:bldP spid="100" grpId="0" animBg="1"/>
      <p:bldP spid="9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1680865"/>
            <a:ext cx="1905000" cy="990600"/>
          </a:xfrm>
          <a:prstGeom prst="rect">
            <a:avLst/>
          </a:prstGeom>
          <a:solidFill>
            <a:schemeClr val="accent3">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CONNECTION</a:t>
            </a:r>
            <a:endParaRPr lang="en-US" sz="2300" dirty="0">
              <a:solidFill>
                <a:schemeClr val="tx1"/>
              </a:solidFill>
            </a:endParaRPr>
          </a:p>
        </p:txBody>
      </p:sp>
      <p:sp>
        <p:nvSpPr>
          <p:cNvPr id="10" name="Rectangle 9"/>
          <p:cNvSpPr/>
          <p:nvPr/>
        </p:nvSpPr>
        <p:spPr>
          <a:xfrm>
            <a:off x="2514600" y="1680865"/>
            <a:ext cx="1828800" cy="990600"/>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ENTRY</a:t>
            </a:r>
            <a:endParaRPr lang="en-US" sz="2300" dirty="0">
              <a:solidFill>
                <a:schemeClr val="tx1"/>
              </a:solidFill>
            </a:endParaRPr>
          </a:p>
        </p:txBody>
      </p:sp>
      <p:sp>
        <p:nvSpPr>
          <p:cNvPr id="12" name="Rectangle 11"/>
          <p:cNvSpPr/>
          <p:nvPr/>
        </p:nvSpPr>
        <p:spPr>
          <a:xfrm>
            <a:off x="4800600" y="1680865"/>
            <a:ext cx="1828800" cy="990600"/>
          </a:xfrm>
          <a:prstGeom prst="rect">
            <a:avLst/>
          </a:prstGeom>
          <a:solidFill>
            <a:schemeClr val="accent2">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PROGRESS</a:t>
            </a:r>
            <a:endParaRPr lang="en-US" sz="2300" dirty="0">
              <a:solidFill>
                <a:schemeClr val="tx1"/>
              </a:solidFill>
            </a:endParaRPr>
          </a:p>
        </p:txBody>
      </p:sp>
      <p:sp>
        <p:nvSpPr>
          <p:cNvPr id="14" name="Rectangle 13"/>
          <p:cNvSpPr/>
          <p:nvPr/>
        </p:nvSpPr>
        <p:spPr>
          <a:xfrm>
            <a:off x="7086600" y="1680865"/>
            <a:ext cx="1828800" cy="990600"/>
          </a:xfrm>
          <a:prstGeom prst="rect">
            <a:avLst/>
          </a:prstGeom>
          <a:solidFill>
            <a:schemeClr val="tx2">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smtClean="0">
                <a:solidFill>
                  <a:schemeClr val="tx1"/>
                </a:solidFill>
              </a:rPr>
              <a:t>COMPLETION</a:t>
            </a:r>
            <a:endParaRPr lang="en-US" sz="2300" dirty="0">
              <a:solidFill>
                <a:schemeClr val="tx1"/>
              </a:solidFill>
            </a:endParaRPr>
          </a:p>
        </p:txBody>
      </p:sp>
      <p:sp>
        <p:nvSpPr>
          <p:cNvPr id="4" name="Right Arrow 3"/>
          <p:cNvSpPr/>
          <p:nvPr/>
        </p:nvSpPr>
        <p:spPr>
          <a:xfrm>
            <a:off x="2133600" y="1909465"/>
            <a:ext cx="304800" cy="533400"/>
          </a:xfrm>
          <a:prstGeom prst="rightArrow">
            <a:avLst>
              <a:gd name="adj1" fmla="val 50000"/>
              <a:gd name="adj2" fmla="val 90512"/>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smtClean="0">
              <a:solidFill>
                <a:schemeClr val="tx1"/>
              </a:solidFill>
            </a:endParaRPr>
          </a:p>
        </p:txBody>
      </p:sp>
      <p:sp>
        <p:nvSpPr>
          <p:cNvPr id="18" name="Right Arrow 17"/>
          <p:cNvSpPr/>
          <p:nvPr/>
        </p:nvSpPr>
        <p:spPr>
          <a:xfrm>
            <a:off x="4419600" y="1909465"/>
            <a:ext cx="304800" cy="533400"/>
          </a:xfrm>
          <a:prstGeom prst="rightArrow">
            <a:avLst>
              <a:gd name="adj1" fmla="val 50000"/>
              <a:gd name="adj2" fmla="val 90512"/>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smtClean="0">
              <a:solidFill>
                <a:schemeClr val="tx1"/>
              </a:solidFill>
            </a:endParaRPr>
          </a:p>
        </p:txBody>
      </p:sp>
      <p:sp>
        <p:nvSpPr>
          <p:cNvPr id="19" name="Right Arrow 18"/>
          <p:cNvSpPr/>
          <p:nvPr/>
        </p:nvSpPr>
        <p:spPr>
          <a:xfrm>
            <a:off x="6705600" y="1909465"/>
            <a:ext cx="304800" cy="533400"/>
          </a:xfrm>
          <a:prstGeom prst="rightArrow">
            <a:avLst>
              <a:gd name="adj1" fmla="val 50000"/>
              <a:gd name="adj2" fmla="val 90512"/>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smtClean="0">
              <a:solidFill>
                <a:schemeClr val="tx1"/>
              </a:solidFill>
            </a:endParaRPr>
          </a:p>
        </p:txBody>
      </p:sp>
      <p:sp>
        <p:nvSpPr>
          <p:cNvPr id="5" name="TextBox 4"/>
          <p:cNvSpPr txBox="1"/>
          <p:nvPr/>
        </p:nvSpPr>
        <p:spPr>
          <a:xfrm>
            <a:off x="0" y="76200"/>
            <a:ext cx="9144000" cy="646331"/>
          </a:xfrm>
          <a:prstGeom prst="rect">
            <a:avLst/>
          </a:prstGeom>
          <a:noFill/>
        </p:spPr>
        <p:txBody>
          <a:bodyPr wrap="square" rtlCol="0">
            <a:spAutoFit/>
          </a:bodyPr>
          <a:lstStyle/>
          <a:p>
            <a:pPr algn="ctr"/>
            <a:r>
              <a:rPr lang="en-US" sz="3600" dirty="0" smtClean="0"/>
              <a:t>Completion by Design Framing Model</a:t>
            </a:r>
            <a:endParaRPr lang="en-US" sz="3600" dirty="0"/>
          </a:p>
        </p:txBody>
      </p:sp>
      <p:sp>
        <p:nvSpPr>
          <p:cNvPr id="6" name="TextBox 5"/>
          <p:cNvSpPr txBox="1"/>
          <p:nvPr/>
        </p:nvSpPr>
        <p:spPr>
          <a:xfrm>
            <a:off x="0" y="990600"/>
            <a:ext cx="9144000" cy="461665"/>
          </a:xfrm>
          <a:prstGeom prst="rect">
            <a:avLst/>
          </a:prstGeom>
          <a:noFill/>
        </p:spPr>
        <p:txBody>
          <a:bodyPr wrap="square" rtlCol="0">
            <a:spAutoFit/>
          </a:bodyPr>
          <a:lstStyle/>
          <a:p>
            <a:pPr algn="ctr"/>
            <a:r>
              <a:rPr lang="en-US" sz="2400" i="1" dirty="0" smtClean="0"/>
              <a:t>Student Progression</a:t>
            </a:r>
            <a:endParaRPr lang="en-US" sz="2400" i="1" dirty="0"/>
          </a:p>
        </p:txBody>
      </p:sp>
      <p:sp>
        <p:nvSpPr>
          <p:cNvPr id="31" name="TextBox 30"/>
          <p:cNvSpPr txBox="1"/>
          <p:nvPr/>
        </p:nvSpPr>
        <p:spPr>
          <a:xfrm>
            <a:off x="0" y="2895600"/>
            <a:ext cx="9144000" cy="461665"/>
          </a:xfrm>
          <a:prstGeom prst="rect">
            <a:avLst/>
          </a:prstGeom>
          <a:solidFill>
            <a:schemeClr val="accent3">
              <a:lumMod val="60000"/>
              <a:lumOff val="40000"/>
            </a:schemeClr>
          </a:solidFill>
        </p:spPr>
        <p:txBody>
          <a:bodyPr wrap="square" rtlCol="0">
            <a:spAutoFit/>
          </a:bodyPr>
          <a:lstStyle/>
          <a:p>
            <a:pPr algn="ctr"/>
            <a:r>
              <a:rPr lang="en-US" sz="2400" i="1" dirty="0" smtClean="0"/>
              <a:t> Activities emerging from Cañada’s Educational Master Plan process</a:t>
            </a:r>
            <a:endParaRPr lang="en-US" sz="2400" i="1" dirty="0"/>
          </a:p>
        </p:txBody>
      </p:sp>
      <p:sp>
        <p:nvSpPr>
          <p:cNvPr id="8" name="TextBox 7"/>
          <p:cNvSpPr txBox="1"/>
          <p:nvPr/>
        </p:nvSpPr>
        <p:spPr>
          <a:xfrm>
            <a:off x="76200" y="3534013"/>
            <a:ext cx="2133600" cy="2708434"/>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rgbClr val="39471D"/>
                </a:solidFill>
              </a:rPr>
              <a:t>Working with area High Schools to prepare students for College placement test.</a:t>
            </a:r>
          </a:p>
          <a:p>
            <a:pPr marL="285750" indent="-285750">
              <a:buFont typeface="Arial" pitchFamily="34" charset="0"/>
              <a:buChar char="•"/>
            </a:pPr>
            <a:r>
              <a:rPr lang="en-US" sz="1600" dirty="0" smtClean="0">
                <a:solidFill>
                  <a:srgbClr val="39471D"/>
                </a:solidFill>
              </a:rPr>
              <a:t>Revising orientation program to better inform/equip students to pursue their specific college goals. </a:t>
            </a:r>
          </a:p>
        </p:txBody>
      </p:sp>
      <p:sp>
        <p:nvSpPr>
          <p:cNvPr id="32" name="TextBox 31"/>
          <p:cNvSpPr txBox="1"/>
          <p:nvPr/>
        </p:nvSpPr>
        <p:spPr>
          <a:xfrm>
            <a:off x="2362200" y="3557587"/>
            <a:ext cx="2057400" cy="3200876"/>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chemeClr val="accent4">
                    <a:lumMod val="50000"/>
                  </a:schemeClr>
                </a:solidFill>
              </a:rPr>
              <a:t>Provide students with information regarding the pathways to successful completion.</a:t>
            </a:r>
          </a:p>
          <a:p>
            <a:pPr marL="285750" indent="-285750">
              <a:buFont typeface="Arial" pitchFamily="34" charset="0"/>
              <a:buChar char="•"/>
            </a:pPr>
            <a:r>
              <a:rPr lang="en-US" sz="1600" dirty="0" smtClean="0">
                <a:solidFill>
                  <a:schemeClr val="accent4">
                    <a:lumMod val="50000"/>
                  </a:schemeClr>
                </a:solidFill>
              </a:rPr>
              <a:t>Design support systems and interventions like intrusive counseling to helps students stay on track with their goals </a:t>
            </a:r>
          </a:p>
        </p:txBody>
      </p:sp>
      <p:sp>
        <p:nvSpPr>
          <p:cNvPr id="33" name="TextBox 32"/>
          <p:cNvSpPr txBox="1"/>
          <p:nvPr/>
        </p:nvSpPr>
        <p:spPr>
          <a:xfrm>
            <a:off x="4648200" y="3581400"/>
            <a:ext cx="2133600" cy="2462213"/>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chemeClr val="accent2">
                    <a:lumMod val="50000"/>
                  </a:schemeClr>
                </a:solidFill>
              </a:rPr>
              <a:t>Identify key gatekeeper courses  for students in various pathways and develop interventions  to help students maintain momentum toward their goals. </a:t>
            </a:r>
            <a:endParaRPr lang="en-US" sz="1600" dirty="0">
              <a:solidFill>
                <a:schemeClr val="accent2">
                  <a:lumMod val="50000"/>
                </a:schemeClr>
              </a:solidFill>
            </a:endParaRPr>
          </a:p>
          <a:p>
            <a:pPr marL="285750" indent="-285750">
              <a:buFont typeface="Arial" pitchFamily="34" charset="0"/>
              <a:buChar char="•"/>
            </a:pPr>
            <a:r>
              <a:rPr lang="en-US" sz="1600" dirty="0" smtClean="0">
                <a:solidFill>
                  <a:schemeClr val="accent2">
                    <a:lumMod val="50000"/>
                  </a:schemeClr>
                </a:solidFill>
              </a:rPr>
              <a:t>Improve the college’s Early Alert Program </a:t>
            </a:r>
          </a:p>
        </p:txBody>
      </p:sp>
      <p:sp>
        <p:nvSpPr>
          <p:cNvPr id="34" name="TextBox 33"/>
          <p:cNvSpPr txBox="1"/>
          <p:nvPr/>
        </p:nvSpPr>
        <p:spPr>
          <a:xfrm>
            <a:off x="7010400" y="3505200"/>
            <a:ext cx="2057400" cy="2215991"/>
          </a:xfrm>
          <a:prstGeom prst="rect">
            <a:avLst/>
          </a:prstGeom>
          <a:noFill/>
        </p:spPr>
        <p:txBody>
          <a:bodyPr wrap="square" lIns="0" tIns="0" rIns="0" bIns="0" spcCol="0" rtlCol="0">
            <a:spAutoFit/>
          </a:bodyPr>
          <a:lstStyle/>
          <a:p>
            <a:pPr marL="285750" indent="-285750">
              <a:buFont typeface="Arial" pitchFamily="34" charset="0"/>
              <a:buChar char="•"/>
            </a:pPr>
            <a:r>
              <a:rPr lang="en-US" sz="1600" dirty="0" smtClean="0">
                <a:solidFill>
                  <a:schemeClr val="accent1">
                    <a:lumMod val="50000"/>
                  </a:schemeClr>
                </a:solidFill>
              </a:rPr>
              <a:t>Simplify the petition process.</a:t>
            </a:r>
          </a:p>
          <a:p>
            <a:pPr marL="285750" indent="-285750">
              <a:buFont typeface="Arial" pitchFamily="34" charset="0"/>
              <a:buChar char="•"/>
            </a:pPr>
            <a:r>
              <a:rPr lang="en-US" sz="1600" dirty="0" smtClean="0">
                <a:solidFill>
                  <a:schemeClr val="accent1">
                    <a:lumMod val="50000"/>
                  </a:schemeClr>
                </a:solidFill>
              </a:rPr>
              <a:t>Develop/expand learn and earn models .</a:t>
            </a:r>
          </a:p>
          <a:p>
            <a:pPr marL="285750" indent="-285750">
              <a:buFont typeface="Arial" pitchFamily="34" charset="0"/>
              <a:buChar char="•"/>
            </a:pPr>
            <a:r>
              <a:rPr lang="en-US" sz="1600" dirty="0" smtClean="0">
                <a:solidFill>
                  <a:schemeClr val="accent1">
                    <a:lumMod val="50000"/>
                  </a:schemeClr>
                </a:solidFill>
              </a:rPr>
              <a:t>Expand internship opportunities  for students.</a:t>
            </a:r>
          </a:p>
          <a:p>
            <a:pPr marL="285750" indent="-285750">
              <a:buFont typeface="Arial" pitchFamily="34" charset="0"/>
              <a:buChar char="•"/>
            </a:pPr>
            <a:endParaRPr lang="en-US" sz="1600" dirty="0" smtClean="0">
              <a:solidFill>
                <a:schemeClr val="accent1">
                  <a:lumMod val="50000"/>
                </a:schemeClr>
              </a:solidFill>
            </a:endParaRPr>
          </a:p>
        </p:txBody>
      </p:sp>
    </p:spTree>
    <p:extLst>
      <p:ext uri="{BB962C8B-B14F-4D97-AF65-F5344CB8AC3E}">
        <p14:creationId xmlns:p14="http://schemas.microsoft.com/office/powerpoint/2010/main" val="61350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1000"/>
                                        <p:tgtEl>
                                          <p:spTgt spid="32"/>
                                        </p:tgtEl>
                                      </p:cBhvr>
                                    </p:animEffect>
                                    <p:anim calcmode="lin" valueType="num">
                                      <p:cBhvr>
                                        <p:cTn id="22" dur="1000" fill="hold"/>
                                        <p:tgtEl>
                                          <p:spTgt spid="32"/>
                                        </p:tgtEl>
                                        <p:attrNameLst>
                                          <p:attrName>ppt_x</p:attrName>
                                        </p:attrNameLst>
                                      </p:cBhvr>
                                      <p:tavLst>
                                        <p:tav tm="0">
                                          <p:val>
                                            <p:strVal val="#ppt_x"/>
                                          </p:val>
                                        </p:tav>
                                        <p:tav tm="100000">
                                          <p:val>
                                            <p:strVal val="#ppt_x"/>
                                          </p:val>
                                        </p:tav>
                                      </p:tavLst>
                                    </p:anim>
                                    <p:anim calcmode="lin" valueType="num">
                                      <p:cBhvr>
                                        <p:cTn id="2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000"/>
                                        <p:tgtEl>
                                          <p:spTgt spid="33"/>
                                        </p:tgtEl>
                                      </p:cBhvr>
                                    </p:animEffect>
                                    <p:anim calcmode="lin" valueType="num">
                                      <p:cBhvr>
                                        <p:cTn id="29" dur="1000" fill="hold"/>
                                        <p:tgtEl>
                                          <p:spTgt spid="33"/>
                                        </p:tgtEl>
                                        <p:attrNameLst>
                                          <p:attrName>ppt_x</p:attrName>
                                        </p:attrNameLst>
                                      </p:cBhvr>
                                      <p:tavLst>
                                        <p:tav tm="0">
                                          <p:val>
                                            <p:strVal val="#ppt_x"/>
                                          </p:val>
                                        </p:tav>
                                        <p:tav tm="100000">
                                          <p:val>
                                            <p:strVal val="#ppt_x"/>
                                          </p:val>
                                        </p:tav>
                                      </p:tavLst>
                                    </p:anim>
                                    <p:anim calcmode="lin" valueType="num">
                                      <p:cBhvr>
                                        <p:cTn id="3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8" grpId="0"/>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0200" y="2937808"/>
            <a:ext cx="6629400" cy="1938992"/>
          </a:xfrm>
          <a:prstGeom prst="rect">
            <a:avLst/>
          </a:prstGeom>
          <a:noFill/>
        </p:spPr>
        <p:txBody>
          <a:bodyPr wrap="square" rtlCol="0">
            <a:spAutoFit/>
          </a:bodyPr>
          <a:lstStyle/>
          <a:p>
            <a:pPr algn="ctr"/>
            <a:r>
              <a:rPr lang="en-US" sz="4400" i="1" dirty="0" smtClean="0">
                <a:solidFill>
                  <a:srgbClr val="303C18"/>
                </a:solidFill>
              </a:rPr>
              <a:t>Cañada College Balanced Dashboard</a:t>
            </a:r>
          </a:p>
          <a:p>
            <a:pPr algn="ctr"/>
            <a:r>
              <a:rPr lang="en-US" sz="3200" i="1" dirty="0" smtClean="0">
                <a:solidFill>
                  <a:srgbClr val="303C18"/>
                </a:solidFill>
              </a:rPr>
              <a:t>Academic Year 2010/11</a:t>
            </a:r>
            <a:endParaRPr lang="en-US" sz="3200" i="1" dirty="0">
              <a:solidFill>
                <a:srgbClr val="303C18"/>
              </a:solidFill>
            </a:endParaRPr>
          </a:p>
        </p:txBody>
      </p:sp>
      <p:pic>
        <p:nvPicPr>
          <p:cNvPr id="10" name="Picture 9" descr="CanadaLogo_seal_color"/>
          <p:cNvPicPr/>
          <p:nvPr/>
        </p:nvPicPr>
        <p:blipFill>
          <a:blip r:embed="rId2" cstate="print">
            <a:duotone>
              <a:schemeClr val="accent3">
                <a:shade val="45000"/>
                <a:satMod val="135000"/>
              </a:schemeClr>
              <a:prstClr val="white"/>
            </a:duotone>
          </a:blip>
          <a:srcRect/>
          <a:stretch>
            <a:fillRect/>
          </a:stretch>
        </p:blipFill>
        <p:spPr bwMode="auto">
          <a:xfrm>
            <a:off x="152400" y="304800"/>
            <a:ext cx="2209800" cy="2286000"/>
          </a:xfrm>
          <a:prstGeom prst="rect">
            <a:avLst/>
          </a:prstGeom>
          <a:noFill/>
          <a:ln w="9525">
            <a:noFill/>
            <a:miter lim="800000"/>
            <a:headEnd/>
            <a:tailEnd/>
          </a:ln>
        </p:spPr>
      </p:pic>
    </p:spTree>
    <p:extLst>
      <p:ext uri="{BB962C8B-B14F-4D97-AF65-F5344CB8AC3E}">
        <p14:creationId xmlns:p14="http://schemas.microsoft.com/office/powerpoint/2010/main" val="7386529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TextBox 234"/>
          <p:cNvSpPr txBox="1"/>
          <p:nvPr/>
        </p:nvSpPr>
        <p:spPr>
          <a:xfrm>
            <a:off x="0" y="-23574"/>
            <a:ext cx="9144000" cy="830997"/>
          </a:xfrm>
          <a:prstGeom prst="rect">
            <a:avLst/>
          </a:prstGeom>
          <a:noFill/>
        </p:spPr>
        <p:txBody>
          <a:bodyPr wrap="square" rtlCol="0">
            <a:spAutoFit/>
          </a:bodyPr>
          <a:lstStyle/>
          <a:p>
            <a:pPr algn="ctr"/>
            <a:r>
              <a:rPr lang="en-US" sz="3000" dirty="0" smtClean="0"/>
              <a:t>Five Year Trend in College Fall-to-Spring Persistence Rate </a:t>
            </a:r>
          </a:p>
          <a:p>
            <a:pPr algn="ctr"/>
            <a:r>
              <a:rPr lang="en-US" dirty="0" smtClean="0"/>
              <a:t>(2006/07 – 2010/11) </a:t>
            </a:r>
            <a:endParaRPr lang="en-US" dirty="0"/>
          </a:p>
        </p:txBody>
      </p:sp>
      <p:sp>
        <p:nvSpPr>
          <p:cNvPr id="66" name="Rectangle 65"/>
          <p:cNvSpPr/>
          <p:nvPr/>
        </p:nvSpPr>
        <p:spPr>
          <a:xfrm>
            <a:off x="0" y="6519446"/>
            <a:ext cx="9144000" cy="400110"/>
          </a:xfrm>
          <a:prstGeom prst="rect">
            <a:avLst/>
          </a:prstGeom>
        </p:spPr>
        <p:txBody>
          <a:bodyPr wrap="square">
            <a:spAutoFit/>
          </a:bodyPr>
          <a:lstStyle/>
          <a:p>
            <a:r>
              <a:rPr lang="en-US" sz="1000" b="1" dirty="0" smtClean="0"/>
              <a:t>Retention Rate</a:t>
            </a:r>
            <a:r>
              <a:rPr lang="en-US" sz="1000" dirty="0" smtClean="0"/>
              <a:t> is an aggregation of student course taking performance. The retention rate is calculated by dividing the number of Final Grades awarded showing course completion (A, B, C, D, F, CR, NC,)  divided by the number of all final grades awarded (A, B, C, D, F, CR, NC, W).</a:t>
            </a:r>
            <a:endParaRPr lang="en-US" sz="1000" dirty="0"/>
          </a:p>
        </p:txBody>
      </p:sp>
      <p:graphicFrame>
        <p:nvGraphicFramePr>
          <p:cNvPr id="42" name="Chart 41"/>
          <p:cNvGraphicFramePr/>
          <p:nvPr/>
        </p:nvGraphicFramePr>
        <p:xfrm>
          <a:off x="533400" y="838200"/>
          <a:ext cx="7924800" cy="5486400"/>
        </p:xfrm>
        <a:graphic>
          <a:graphicData uri="http://schemas.openxmlformats.org/drawingml/2006/chart">
            <c:chart xmlns:c="http://schemas.openxmlformats.org/drawingml/2006/chart" xmlns:r="http://schemas.openxmlformats.org/officeDocument/2006/relationships" r:id="rId2"/>
          </a:graphicData>
        </a:graphic>
      </p:graphicFrame>
      <p:sp>
        <p:nvSpPr>
          <p:cNvPr id="44" name="Rectangle 43"/>
          <p:cNvSpPr/>
          <p:nvPr/>
        </p:nvSpPr>
        <p:spPr>
          <a:xfrm>
            <a:off x="1600200" y="3657600"/>
            <a:ext cx="609600" cy="2133600"/>
          </a:xfrm>
          <a:prstGeom prst="rect">
            <a:avLst/>
          </a:prstGeom>
          <a:gradFill>
            <a:gsLst>
              <a:gs pos="0">
                <a:srgbClr val="9BBB59">
                  <a:lumMod val="50000"/>
                </a:srgbClr>
              </a:gs>
              <a:gs pos="85000">
                <a:srgbClr val="9BBB59">
                  <a:lumMod val="40000"/>
                  <a:lumOff val="60000"/>
                </a:srgbClr>
              </a:gs>
              <a:gs pos="100000">
                <a:srgbClr val="4F81BD">
                  <a:tint val="23500"/>
                  <a:satMod val="160000"/>
                </a:srgbClr>
              </a:gs>
            </a:gsLst>
            <a:lin ang="5400000" scaled="0"/>
          </a:gra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45" name="Rectangle 44"/>
          <p:cNvSpPr/>
          <p:nvPr/>
        </p:nvSpPr>
        <p:spPr>
          <a:xfrm>
            <a:off x="3048000" y="3581400"/>
            <a:ext cx="609600" cy="2209800"/>
          </a:xfrm>
          <a:prstGeom prst="rect">
            <a:avLst/>
          </a:prstGeom>
          <a:gradFill>
            <a:gsLst>
              <a:gs pos="0">
                <a:srgbClr val="9BBB59">
                  <a:lumMod val="50000"/>
                </a:srgbClr>
              </a:gs>
              <a:gs pos="85000">
                <a:srgbClr val="9BBB59">
                  <a:lumMod val="40000"/>
                  <a:lumOff val="60000"/>
                </a:srgbClr>
              </a:gs>
              <a:gs pos="100000">
                <a:srgbClr val="4F81BD">
                  <a:tint val="23500"/>
                  <a:satMod val="160000"/>
                </a:srgbClr>
              </a:gs>
            </a:gsLst>
            <a:lin ang="5400000" scaled="0"/>
          </a:gra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46" name="Rectangle 45"/>
          <p:cNvSpPr/>
          <p:nvPr/>
        </p:nvSpPr>
        <p:spPr>
          <a:xfrm>
            <a:off x="4495800" y="3352800"/>
            <a:ext cx="609600" cy="2438400"/>
          </a:xfrm>
          <a:prstGeom prst="rect">
            <a:avLst/>
          </a:prstGeom>
          <a:gradFill>
            <a:gsLst>
              <a:gs pos="0">
                <a:srgbClr val="9BBB59">
                  <a:lumMod val="50000"/>
                </a:srgbClr>
              </a:gs>
              <a:gs pos="85000">
                <a:srgbClr val="9BBB59">
                  <a:lumMod val="40000"/>
                  <a:lumOff val="60000"/>
                </a:srgbClr>
              </a:gs>
              <a:gs pos="100000">
                <a:srgbClr val="4F81BD">
                  <a:tint val="23500"/>
                  <a:satMod val="160000"/>
                </a:srgbClr>
              </a:gs>
            </a:gsLst>
            <a:lin ang="5400000" scaled="0"/>
          </a:gra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47" name="Rectangle 46"/>
          <p:cNvSpPr/>
          <p:nvPr/>
        </p:nvSpPr>
        <p:spPr>
          <a:xfrm>
            <a:off x="5867400" y="3276600"/>
            <a:ext cx="609600" cy="2514600"/>
          </a:xfrm>
          <a:prstGeom prst="rect">
            <a:avLst/>
          </a:prstGeom>
          <a:gradFill>
            <a:gsLst>
              <a:gs pos="0">
                <a:srgbClr val="9BBB59">
                  <a:lumMod val="50000"/>
                </a:srgbClr>
              </a:gs>
              <a:gs pos="85000">
                <a:srgbClr val="9BBB59">
                  <a:lumMod val="40000"/>
                  <a:lumOff val="60000"/>
                </a:srgbClr>
              </a:gs>
              <a:gs pos="100000">
                <a:srgbClr val="4F81BD">
                  <a:tint val="23500"/>
                  <a:satMod val="160000"/>
                </a:srgbClr>
              </a:gs>
            </a:gsLst>
            <a:lin ang="5400000" scaled="0"/>
          </a:gra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48" name="Rectangle 47"/>
          <p:cNvSpPr/>
          <p:nvPr/>
        </p:nvSpPr>
        <p:spPr>
          <a:xfrm>
            <a:off x="7315200" y="3352800"/>
            <a:ext cx="609600" cy="2438400"/>
          </a:xfrm>
          <a:prstGeom prst="rect">
            <a:avLst/>
          </a:prstGeom>
          <a:gradFill>
            <a:gsLst>
              <a:gs pos="0">
                <a:srgbClr val="9BBB59">
                  <a:lumMod val="50000"/>
                </a:srgbClr>
              </a:gs>
              <a:gs pos="85000">
                <a:srgbClr val="9BBB59">
                  <a:lumMod val="40000"/>
                  <a:lumOff val="60000"/>
                </a:srgbClr>
              </a:gs>
              <a:gs pos="100000">
                <a:srgbClr val="4F81BD">
                  <a:tint val="23500"/>
                  <a:satMod val="160000"/>
                </a:srgbClr>
              </a:gs>
            </a:gsLst>
            <a:lin ang="5400000" scaled="0"/>
          </a:gra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49" name="TextBox 48"/>
          <p:cNvSpPr txBox="1"/>
          <p:nvPr/>
        </p:nvSpPr>
        <p:spPr>
          <a:xfrm>
            <a:off x="5486400" y="1219200"/>
            <a:ext cx="2895600" cy="707886"/>
          </a:xfrm>
          <a:prstGeom prst="rect">
            <a:avLst/>
          </a:prstGeom>
          <a:solidFill>
            <a:schemeClr val="bg2">
              <a:lumMod val="25000"/>
            </a:schemeClr>
          </a:solidFill>
        </p:spPr>
        <p:txBody>
          <a:bodyPr wrap="square" rtlCol="0">
            <a:spAutoFit/>
          </a:bodyPr>
          <a:lstStyle/>
          <a:p>
            <a:r>
              <a:rPr lang="en-US" sz="2000" dirty="0" smtClean="0">
                <a:solidFill>
                  <a:schemeClr val="bg1"/>
                </a:solidFill>
              </a:rPr>
              <a:t>Current Level:  </a:t>
            </a:r>
            <a:r>
              <a:rPr lang="en-US" sz="2000" b="1" dirty="0" smtClean="0">
                <a:solidFill>
                  <a:schemeClr val="bg1"/>
                </a:solidFill>
              </a:rPr>
              <a:t>55.4%</a:t>
            </a:r>
          </a:p>
          <a:p>
            <a:r>
              <a:rPr lang="en-US" sz="2000" dirty="0">
                <a:solidFill>
                  <a:schemeClr val="bg1"/>
                </a:solidFill>
              </a:rPr>
              <a:t>High – Low Range:  </a:t>
            </a:r>
            <a:r>
              <a:rPr lang="en-US" sz="2000" b="1" dirty="0" smtClean="0">
                <a:solidFill>
                  <a:schemeClr val="bg1"/>
                </a:solidFill>
              </a:rPr>
              <a:t>3.6%</a:t>
            </a:r>
            <a:endParaRPr lang="en-US" sz="2000" b="1" dirty="0">
              <a:solidFill>
                <a:schemeClr val="bg1"/>
              </a:solidFill>
            </a:endParaRPr>
          </a:p>
        </p:txBody>
      </p:sp>
    </p:spTree>
    <p:extLst>
      <p:ext uri="{BB962C8B-B14F-4D97-AF65-F5344CB8AC3E}">
        <p14:creationId xmlns:p14="http://schemas.microsoft.com/office/powerpoint/2010/main" val="290526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checkerboard(across)">
                                      <p:cBhvr>
                                        <p:cTn id="7" dur="500"/>
                                        <p:tgtEl>
                                          <p:spTgt spid="42"/>
                                        </p:tgtEl>
                                      </p:cBhvr>
                                    </p:animEffect>
                                  </p:childTnLst>
                                </p:cTn>
                              </p:par>
                              <p:par>
                                <p:cTn id="8" presetID="2" presetClass="entr" presetSubtype="4" fill="hold" grpId="0" nodeType="withEffect">
                                  <p:stCondLst>
                                    <p:cond delay="500"/>
                                  </p:stCondLst>
                                  <p:childTnLst>
                                    <p:set>
                                      <p:cBhvr>
                                        <p:cTn id="9" dur="1" fill="hold">
                                          <p:stCondLst>
                                            <p:cond delay="0"/>
                                          </p:stCondLst>
                                        </p:cTn>
                                        <p:tgtEl>
                                          <p:spTgt spid="44"/>
                                        </p:tgtEl>
                                        <p:attrNameLst>
                                          <p:attrName>style.visibility</p:attrName>
                                        </p:attrNameLst>
                                      </p:cBhvr>
                                      <p:to>
                                        <p:strVal val="visible"/>
                                      </p:to>
                                    </p:set>
                                    <p:anim calcmode="lin" valueType="num">
                                      <p:cBhvr additive="base">
                                        <p:cTn id="10" dur="500" fill="hold"/>
                                        <p:tgtEl>
                                          <p:spTgt spid="44"/>
                                        </p:tgtEl>
                                        <p:attrNameLst>
                                          <p:attrName>ppt_x</p:attrName>
                                        </p:attrNameLst>
                                      </p:cBhvr>
                                      <p:tavLst>
                                        <p:tav tm="0">
                                          <p:val>
                                            <p:strVal val="#ppt_x"/>
                                          </p:val>
                                        </p:tav>
                                        <p:tav tm="100000">
                                          <p:val>
                                            <p:strVal val="#ppt_x"/>
                                          </p:val>
                                        </p:tav>
                                      </p:tavLst>
                                    </p:anim>
                                    <p:anim calcmode="lin" valueType="num">
                                      <p:cBhvr additive="base">
                                        <p:cTn id="11" dur="500" fill="hold"/>
                                        <p:tgtEl>
                                          <p:spTgt spid="44"/>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45"/>
                                        </p:tgtEl>
                                        <p:attrNameLst>
                                          <p:attrName>style.visibility</p:attrName>
                                        </p:attrNameLst>
                                      </p:cBhvr>
                                      <p:to>
                                        <p:strVal val="visible"/>
                                      </p:to>
                                    </p:set>
                                    <p:anim calcmode="lin" valueType="num">
                                      <p:cBhvr additive="base">
                                        <p:cTn id="14" dur="500" fill="hold"/>
                                        <p:tgtEl>
                                          <p:spTgt spid="45"/>
                                        </p:tgtEl>
                                        <p:attrNameLst>
                                          <p:attrName>ppt_x</p:attrName>
                                        </p:attrNameLst>
                                      </p:cBhvr>
                                      <p:tavLst>
                                        <p:tav tm="0">
                                          <p:val>
                                            <p:strVal val="#ppt_x"/>
                                          </p:val>
                                        </p:tav>
                                        <p:tav tm="100000">
                                          <p:val>
                                            <p:strVal val="#ppt_x"/>
                                          </p:val>
                                        </p:tav>
                                      </p:tavLst>
                                    </p:anim>
                                    <p:anim calcmode="lin" valueType="num">
                                      <p:cBhvr additive="base">
                                        <p:cTn id="15" dur="500" fill="hold"/>
                                        <p:tgtEl>
                                          <p:spTgt spid="4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1500"/>
                                  </p:stCondLst>
                                  <p:childTnLst>
                                    <p:set>
                                      <p:cBhvr>
                                        <p:cTn id="17" dur="1" fill="hold">
                                          <p:stCondLst>
                                            <p:cond delay="0"/>
                                          </p:stCondLst>
                                        </p:cTn>
                                        <p:tgtEl>
                                          <p:spTgt spid="46"/>
                                        </p:tgtEl>
                                        <p:attrNameLst>
                                          <p:attrName>style.visibility</p:attrName>
                                        </p:attrNameLst>
                                      </p:cBhvr>
                                      <p:to>
                                        <p:strVal val="visible"/>
                                      </p:to>
                                    </p:set>
                                    <p:anim calcmode="lin" valueType="num">
                                      <p:cBhvr additive="base">
                                        <p:cTn id="18" dur="500" fill="hold"/>
                                        <p:tgtEl>
                                          <p:spTgt spid="46"/>
                                        </p:tgtEl>
                                        <p:attrNameLst>
                                          <p:attrName>ppt_x</p:attrName>
                                        </p:attrNameLst>
                                      </p:cBhvr>
                                      <p:tavLst>
                                        <p:tav tm="0">
                                          <p:val>
                                            <p:strVal val="#ppt_x"/>
                                          </p:val>
                                        </p:tav>
                                        <p:tav tm="100000">
                                          <p:val>
                                            <p:strVal val="#ppt_x"/>
                                          </p:val>
                                        </p:tav>
                                      </p:tavLst>
                                    </p:anim>
                                    <p:anim calcmode="lin" valueType="num">
                                      <p:cBhvr additive="base">
                                        <p:cTn id="19" dur="500" fill="hold"/>
                                        <p:tgtEl>
                                          <p:spTgt spid="4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200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ppt_x"/>
                                          </p:val>
                                        </p:tav>
                                        <p:tav tm="100000">
                                          <p:val>
                                            <p:strVal val="#ppt_x"/>
                                          </p:val>
                                        </p:tav>
                                      </p:tavLst>
                                    </p:anim>
                                    <p:anim calcmode="lin" valueType="num">
                                      <p:cBhvr additive="base">
                                        <p:cTn id="23" dur="500" fill="hold"/>
                                        <p:tgtEl>
                                          <p:spTgt spid="4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50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ppt_x"/>
                                          </p:val>
                                        </p:tav>
                                        <p:tav tm="100000">
                                          <p:val>
                                            <p:strVal val="#ppt_x"/>
                                          </p:val>
                                        </p:tav>
                                      </p:tavLst>
                                    </p:anim>
                                    <p:anim calcmode="lin" valueType="num">
                                      <p:cBhvr additive="base">
                                        <p:cTn id="27" dur="500" fill="hold"/>
                                        <p:tgtEl>
                                          <p:spTgt spid="48"/>
                                        </p:tgtEl>
                                        <p:attrNameLst>
                                          <p:attrName>ppt_y</p:attrName>
                                        </p:attrNameLst>
                                      </p:cBhvr>
                                      <p:tavLst>
                                        <p:tav tm="0">
                                          <p:val>
                                            <p:strVal val="1+#ppt_h/2"/>
                                          </p:val>
                                        </p:tav>
                                        <p:tav tm="100000">
                                          <p:val>
                                            <p:strVal val="#ppt_y"/>
                                          </p:val>
                                        </p:tav>
                                      </p:tavLst>
                                    </p:anim>
                                  </p:childTnLst>
                                </p:cTn>
                              </p:par>
                              <p:par>
                                <p:cTn id="28" presetID="5" presetClass="entr" presetSubtype="10" fill="hold" grpId="0" nodeType="withEffect">
                                  <p:stCondLst>
                                    <p:cond delay="4000"/>
                                  </p:stCondLst>
                                  <p:childTnLst>
                                    <p:set>
                                      <p:cBhvr>
                                        <p:cTn id="29" dur="1" fill="hold">
                                          <p:stCondLst>
                                            <p:cond delay="0"/>
                                          </p:stCondLst>
                                        </p:cTn>
                                        <p:tgtEl>
                                          <p:spTgt spid="49"/>
                                        </p:tgtEl>
                                        <p:attrNameLst>
                                          <p:attrName>style.visibility</p:attrName>
                                        </p:attrNameLst>
                                      </p:cBhvr>
                                      <p:to>
                                        <p:strVal val="visible"/>
                                      </p:to>
                                    </p:set>
                                    <p:animEffect transition="in" filter="checkerboard(across)">
                                      <p:cBhvr>
                                        <p:cTn id="3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2" grpId="0">
        <p:bldAsOne/>
      </p:bldGraphic>
      <p:bldP spid="44" grpId="0" animBg="1"/>
      <p:bldP spid="45" grpId="0" animBg="1"/>
      <p:bldP spid="46" grpId="0" animBg="1"/>
      <p:bldP spid="47" grpId="0" animBg="1"/>
      <p:bldP spid="48" grpId="0" animBg="1"/>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2" name="Straight Connector 151"/>
          <p:cNvCxnSpPr/>
          <p:nvPr/>
        </p:nvCxnSpPr>
        <p:spPr>
          <a:xfrm rot="5400000">
            <a:off x="342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rot="5400000">
            <a:off x="1866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rot="5400000">
            <a:off x="3390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rot="5400000">
            <a:off x="4914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5400000">
            <a:off x="7962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rot="5400000">
            <a:off x="6438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5400000">
            <a:off x="342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5400000">
            <a:off x="1866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rot="5400000">
            <a:off x="3390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rot="5400000">
            <a:off x="4914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5400000">
            <a:off x="7962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rot="5400000">
            <a:off x="6438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35" name="TextBox 234"/>
          <p:cNvSpPr txBox="1"/>
          <p:nvPr/>
        </p:nvSpPr>
        <p:spPr>
          <a:xfrm>
            <a:off x="76200" y="-76200"/>
            <a:ext cx="9144000" cy="861774"/>
          </a:xfrm>
          <a:prstGeom prst="rect">
            <a:avLst/>
          </a:prstGeom>
          <a:noFill/>
        </p:spPr>
        <p:txBody>
          <a:bodyPr wrap="square" rtlCol="0">
            <a:spAutoFit/>
          </a:bodyPr>
          <a:lstStyle/>
          <a:p>
            <a:pPr algn="ctr"/>
            <a:r>
              <a:rPr lang="en-US" sz="3000" dirty="0" smtClean="0">
                <a:solidFill>
                  <a:schemeClr val="tx1">
                    <a:lumMod val="75000"/>
                    <a:lumOff val="25000"/>
                  </a:schemeClr>
                </a:solidFill>
              </a:rPr>
              <a:t>College Fall-to-Spring Persistence Rate by category </a:t>
            </a:r>
          </a:p>
          <a:p>
            <a:pPr algn="ctr"/>
            <a:r>
              <a:rPr lang="en-US" sz="2000" dirty="0" smtClean="0">
                <a:solidFill>
                  <a:schemeClr val="tx1">
                    <a:lumMod val="75000"/>
                    <a:lumOff val="25000"/>
                  </a:schemeClr>
                </a:solidFill>
              </a:rPr>
              <a:t>( First-Time Students; Fall 2010 to Spring 2011) </a:t>
            </a:r>
            <a:endParaRPr lang="en-US" sz="2000" dirty="0">
              <a:solidFill>
                <a:schemeClr val="tx1">
                  <a:lumMod val="75000"/>
                  <a:lumOff val="25000"/>
                </a:schemeClr>
              </a:solidFill>
            </a:endParaRPr>
          </a:p>
        </p:txBody>
      </p:sp>
      <p:cxnSp>
        <p:nvCxnSpPr>
          <p:cNvPr id="242" name="Straight Connector 241"/>
          <p:cNvCxnSpPr/>
          <p:nvPr/>
        </p:nvCxnSpPr>
        <p:spPr bwMode="auto">
          <a:xfrm>
            <a:off x="990600" y="2057400"/>
            <a:ext cx="76200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3" name="Straight Connector 242"/>
          <p:cNvCxnSpPr/>
          <p:nvPr/>
        </p:nvCxnSpPr>
        <p:spPr bwMode="auto">
          <a:xfrm rot="5400000">
            <a:off x="723900" y="20955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4" name="Straight Connector 243"/>
          <p:cNvCxnSpPr/>
          <p:nvPr/>
        </p:nvCxnSpPr>
        <p:spPr bwMode="auto">
          <a:xfrm rot="5400000">
            <a:off x="8343900" y="20955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5" name="Straight Connector 244"/>
          <p:cNvCxnSpPr/>
          <p:nvPr/>
        </p:nvCxnSpPr>
        <p:spPr bwMode="auto">
          <a:xfrm rot="5400000">
            <a:off x="2286000" y="2057400"/>
            <a:ext cx="457200" cy="1"/>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6" name="Straight Connector 245"/>
          <p:cNvCxnSpPr/>
          <p:nvPr/>
        </p:nvCxnSpPr>
        <p:spPr bwMode="auto">
          <a:xfrm rot="5400000">
            <a:off x="3810000" y="2057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7" name="Straight Connector 246"/>
          <p:cNvCxnSpPr/>
          <p:nvPr/>
        </p:nvCxnSpPr>
        <p:spPr bwMode="auto">
          <a:xfrm rot="5400000">
            <a:off x="5334000" y="2057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8" name="Straight Connector 247"/>
          <p:cNvCxnSpPr/>
          <p:nvPr/>
        </p:nvCxnSpPr>
        <p:spPr bwMode="auto">
          <a:xfrm rot="5400000">
            <a:off x="6858000" y="2057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sp>
        <p:nvSpPr>
          <p:cNvPr id="250" name="TextBox 249"/>
          <p:cNvSpPr txBox="1"/>
          <p:nvPr/>
        </p:nvSpPr>
        <p:spPr>
          <a:xfrm>
            <a:off x="762000" y="1600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30%</a:t>
            </a:r>
            <a:endParaRPr lang="en-US" sz="1100" b="1" dirty="0">
              <a:solidFill>
                <a:schemeClr val="bg1">
                  <a:lumMod val="75000"/>
                </a:schemeClr>
              </a:solidFill>
            </a:endParaRPr>
          </a:p>
        </p:txBody>
      </p:sp>
      <p:sp>
        <p:nvSpPr>
          <p:cNvPr id="251" name="TextBox 250"/>
          <p:cNvSpPr txBox="1"/>
          <p:nvPr/>
        </p:nvSpPr>
        <p:spPr>
          <a:xfrm>
            <a:off x="2286000" y="1600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40%</a:t>
            </a:r>
            <a:endParaRPr lang="en-US" sz="1100" b="1" dirty="0">
              <a:solidFill>
                <a:schemeClr val="bg1">
                  <a:lumMod val="75000"/>
                </a:schemeClr>
              </a:solidFill>
            </a:endParaRPr>
          </a:p>
        </p:txBody>
      </p:sp>
      <p:sp>
        <p:nvSpPr>
          <p:cNvPr id="252" name="TextBox 251"/>
          <p:cNvSpPr txBox="1"/>
          <p:nvPr/>
        </p:nvSpPr>
        <p:spPr>
          <a:xfrm>
            <a:off x="3810000" y="1600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50%</a:t>
            </a:r>
            <a:endParaRPr lang="en-US" sz="1100" b="1" dirty="0">
              <a:solidFill>
                <a:schemeClr val="bg1">
                  <a:lumMod val="75000"/>
                </a:schemeClr>
              </a:solidFill>
            </a:endParaRPr>
          </a:p>
        </p:txBody>
      </p:sp>
      <p:sp>
        <p:nvSpPr>
          <p:cNvPr id="253" name="TextBox 252"/>
          <p:cNvSpPr txBox="1"/>
          <p:nvPr/>
        </p:nvSpPr>
        <p:spPr>
          <a:xfrm>
            <a:off x="5334000" y="1600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60%</a:t>
            </a:r>
            <a:endParaRPr lang="en-US" sz="1100" b="1" dirty="0">
              <a:solidFill>
                <a:schemeClr val="bg1">
                  <a:lumMod val="75000"/>
                </a:schemeClr>
              </a:solidFill>
            </a:endParaRPr>
          </a:p>
        </p:txBody>
      </p:sp>
      <p:sp>
        <p:nvSpPr>
          <p:cNvPr id="254" name="TextBox 253"/>
          <p:cNvSpPr txBox="1"/>
          <p:nvPr/>
        </p:nvSpPr>
        <p:spPr>
          <a:xfrm>
            <a:off x="6858000" y="1600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70%</a:t>
            </a:r>
            <a:endParaRPr lang="en-US" sz="1100" b="1" dirty="0">
              <a:solidFill>
                <a:schemeClr val="bg1">
                  <a:lumMod val="75000"/>
                </a:schemeClr>
              </a:solidFill>
            </a:endParaRPr>
          </a:p>
        </p:txBody>
      </p:sp>
      <p:sp>
        <p:nvSpPr>
          <p:cNvPr id="256" name="TextBox 255"/>
          <p:cNvSpPr txBox="1"/>
          <p:nvPr/>
        </p:nvSpPr>
        <p:spPr>
          <a:xfrm>
            <a:off x="8305800" y="1600200"/>
            <a:ext cx="609600" cy="261610"/>
          </a:xfrm>
          <a:prstGeom prst="rect">
            <a:avLst/>
          </a:prstGeom>
          <a:noFill/>
        </p:spPr>
        <p:txBody>
          <a:bodyPr wrap="square" rtlCol="0">
            <a:spAutoFit/>
          </a:bodyPr>
          <a:lstStyle/>
          <a:p>
            <a:pPr algn="ctr"/>
            <a:r>
              <a:rPr lang="en-US" sz="1100" b="1" dirty="0" smtClean="0">
                <a:solidFill>
                  <a:schemeClr val="bg1">
                    <a:lumMod val="75000"/>
                  </a:schemeClr>
                </a:solidFill>
              </a:rPr>
              <a:t>80%</a:t>
            </a:r>
            <a:endParaRPr lang="en-US" sz="1100" b="1" dirty="0">
              <a:solidFill>
                <a:schemeClr val="bg1">
                  <a:lumMod val="75000"/>
                </a:schemeClr>
              </a:solidFill>
            </a:endParaRPr>
          </a:p>
        </p:txBody>
      </p:sp>
      <p:cxnSp>
        <p:nvCxnSpPr>
          <p:cNvPr id="285" name="Straight Connector 284"/>
          <p:cNvCxnSpPr/>
          <p:nvPr/>
        </p:nvCxnSpPr>
        <p:spPr bwMode="auto">
          <a:xfrm rot="5400000">
            <a:off x="1600201" y="20573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sp>
        <p:nvSpPr>
          <p:cNvPr id="286" name="TextBox 285"/>
          <p:cNvSpPr txBox="1"/>
          <p:nvPr/>
        </p:nvSpPr>
        <p:spPr>
          <a:xfrm>
            <a:off x="1524000" y="1674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35%</a:t>
            </a:r>
            <a:endParaRPr lang="en-US" sz="900" b="1" dirty="0">
              <a:solidFill>
                <a:schemeClr val="bg1">
                  <a:lumMod val="75000"/>
                </a:schemeClr>
              </a:solidFill>
            </a:endParaRPr>
          </a:p>
        </p:txBody>
      </p:sp>
      <p:sp>
        <p:nvSpPr>
          <p:cNvPr id="288" name="TextBox 287"/>
          <p:cNvSpPr txBox="1"/>
          <p:nvPr/>
        </p:nvSpPr>
        <p:spPr>
          <a:xfrm>
            <a:off x="3048000" y="1674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45%</a:t>
            </a:r>
            <a:endParaRPr lang="en-US" sz="900" b="1" dirty="0">
              <a:solidFill>
                <a:schemeClr val="bg1">
                  <a:lumMod val="75000"/>
                </a:schemeClr>
              </a:solidFill>
            </a:endParaRPr>
          </a:p>
        </p:txBody>
      </p:sp>
      <p:sp>
        <p:nvSpPr>
          <p:cNvPr id="294" name="TextBox 293"/>
          <p:cNvSpPr txBox="1"/>
          <p:nvPr/>
        </p:nvSpPr>
        <p:spPr>
          <a:xfrm>
            <a:off x="4572000" y="1674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55%</a:t>
            </a:r>
            <a:endParaRPr lang="en-US" sz="900" b="1" dirty="0">
              <a:solidFill>
                <a:schemeClr val="bg1">
                  <a:lumMod val="75000"/>
                </a:schemeClr>
              </a:solidFill>
            </a:endParaRPr>
          </a:p>
        </p:txBody>
      </p:sp>
      <p:sp>
        <p:nvSpPr>
          <p:cNvPr id="305" name="TextBox 304"/>
          <p:cNvSpPr txBox="1"/>
          <p:nvPr/>
        </p:nvSpPr>
        <p:spPr>
          <a:xfrm>
            <a:off x="6096000" y="1674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65%</a:t>
            </a:r>
            <a:endParaRPr lang="en-US" sz="900" b="1" dirty="0">
              <a:solidFill>
                <a:schemeClr val="bg1">
                  <a:lumMod val="75000"/>
                </a:schemeClr>
              </a:solidFill>
            </a:endParaRPr>
          </a:p>
        </p:txBody>
      </p:sp>
      <p:sp>
        <p:nvSpPr>
          <p:cNvPr id="306" name="TextBox 305"/>
          <p:cNvSpPr txBox="1"/>
          <p:nvPr/>
        </p:nvSpPr>
        <p:spPr>
          <a:xfrm>
            <a:off x="7620000" y="1674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75%</a:t>
            </a:r>
            <a:endParaRPr lang="en-US" sz="900" b="1" dirty="0">
              <a:solidFill>
                <a:schemeClr val="bg1">
                  <a:lumMod val="75000"/>
                </a:schemeClr>
              </a:solidFill>
            </a:endParaRPr>
          </a:p>
        </p:txBody>
      </p:sp>
      <p:sp>
        <p:nvSpPr>
          <p:cNvPr id="480" name="TextBox 479"/>
          <p:cNvSpPr txBox="1"/>
          <p:nvPr/>
        </p:nvSpPr>
        <p:spPr>
          <a:xfrm>
            <a:off x="1371600" y="2438400"/>
            <a:ext cx="609600" cy="246221"/>
          </a:xfrm>
          <a:prstGeom prst="rect">
            <a:avLst/>
          </a:prstGeom>
          <a:noFill/>
        </p:spPr>
        <p:txBody>
          <a:bodyPr wrap="square" rtlCol="0">
            <a:spAutoFit/>
          </a:bodyPr>
          <a:lstStyle/>
          <a:p>
            <a:pPr algn="ctr"/>
            <a:r>
              <a:rPr lang="en-US" sz="1000" b="1" dirty="0" smtClean="0">
                <a:solidFill>
                  <a:schemeClr val="bg1">
                    <a:lumMod val="65000"/>
                  </a:schemeClr>
                </a:solidFill>
              </a:rPr>
              <a:t>34.6</a:t>
            </a:r>
            <a:endParaRPr lang="en-US" sz="1000" b="1" dirty="0">
              <a:solidFill>
                <a:schemeClr val="bg1">
                  <a:lumMod val="65000"/>
                </a:schemeClr>
              </a:solidFill>
            </a:endParaRPr>
          </a:p>
        </p:txBody>
      </p:sp>
      <p:sp>
        <p:nvSpPr>
          <p:cNvPr id="481" name="TextBox 480"/>
          <p:cNvSpPr txBox="1"/>
          <p:nvPr/>
        </p:nvSpPr>
        <p:spPr>
          <a:xfrm>
            <a:off x="6019800" y="2362200"/>
            <a:ext cx="609600" cy="246221"/>
          </a:xfrm>
          <a:prstGeom prst="rect">
            <a:avLst/>
          </a:prstGeom>
          <a:noFill/>
        </p:spPr>
        <p:txBody>
          <a:bodyPr wrap="square" rtlCol="0">
            <a:spAutoFit/>
          </a:bodyPr>
          <a:lstStyle/>
          <a:p>
            <a:pPr algn="ctr"/>
            <a:r>
              <a:rPr lang="en-US" sz="1000" b="1" dirty="0" smtClean="0">
                <a:solidFill>
                  <a:schemeClr val="accent5">
                    <a:lumMod val="75000"/>
                  </a:schemeClr>
                </a:solidFill>
              </a:rPr>
              <a:t>64.9</a:t>
            </a:r>
            <a:endParaRPr lang="en-US" sz="1000" b="1" dirty="0">
              <a:solidFill>
                <a:schemeClr val="accent5">
                  <a:lumMod val="75000"/>
                </a:schemeClr>
              </a:solidFill>
            </a:endParaRPr>
          </a:p>
        </p:txBody>
      </p:sp>
      <p:sp>
        <p:nvSpPr>
          <p:cNvPr id="482" name="TextBox 481"/>
          <p:cNvSpPr txBox="1"/>
          <p:nvPr/>
        </p:nvSpPr>
        <p:spPr>
          <a:xfrm>
            <a:off x="8382000" y="2362200"/>
            <a:ext cx="609600" cy="246221"/>
          </a:xfrm>
          <a:prstGeom prst="rect">
            <a:avLst/>
          </a:prstGeom>
          <a:noFill/>
        </p:spPr>
        <p:txBody>
          <a:bodyPr wrap="square" rtlCol="0">
            <a:spAutoFit/>
          </a:bodyPr>
          <a:lstStyle/>
          <a:p>
            <a:pPr algn="ctr"/>
            <a:r>
              <a:rPr lang="en-US" sz="1000" b="1" dirty="0" smtClean="0">
                <a:solidFill>
                  <a:schemeClr val="accent5">
                    <a:lumMod val="50000"/>
                  </a:schemeClr>
                </a:solidFill>
              </a:rPr>
              <a:t>80.3</a:t>
            </a:r>
            <a:endParaRPr lang="en-US" sz="1000" b="1" dirty="0">
              <a:solidFill>
                <a:schemeClr val="accent5">
                  <a:lumMod val="50000"/>
                </a:schemeClr>
              </a:solidFill>
            </a:endParaRPr>
          </a:p>
        </p:txBody>
      </p:sp>
      <p:sp>
        <p:nvSpPr>
          <p:cNvPr id="483" name="TextBox 482"/>
          <p:cNvSpPr txBox="1"/>
          <p:nvPr/>
        </p:nvSpPr>
        <p:spPr>
          <a:xfrm>
            <a:off x="7696200" y="4191000"/>
            <a:ext cx="609600" cy="246221"/>
          </a:xfrm>
          <a:prstGeom prst="rect">
            <a:avLst/>
          </a:prstGeom>
          <a:noFill/>
        </p:spPr>
        <p:txBody>
          <a:bodyPr wrap="square" rtlCol="0">
            <a:spAutoFit/>
          </a:bodyPr>
          <a:lstStyle/>
          <a:p>
            <a:pPr algn="ctr"/>
            <a:r>
              <a:rPr lang="en-US" sz="1000" b="1" dirty="0" smtClean="0">
                <a:solidFill>
                  <a:srgbClr val="959200"/>
                </a:solidFill>
              </a:rPr>
              <a:t>75.7</a:t>
            </a:r>
            <a:endParaRPr lang="en-US" sz="1000" b="1" dirty="0">
              <a:solidFill>
                <a:srgbClr val="959200"/>
              </a:solidFill>
            </a:endParaRPr>
          </a:p>
        </p:txBody>
      </p:sp>
      <p:sp>
        <p:nvSpPr>
          <p:cNvPr id="484" name="TextBox 483"/>
          <p:cNvSpPr txBox="1"/>
          <p:nvPr/>
        </p:nvSpPr>
        <p:spPr>
          <a:xfrm>
            <a:off x="3962400" y="4114800"/>
            <a:ext cx="609600" cy="246221"/>
          </a:xfrm>
          <a:prstGeom prst="rect">
            <a:avLst/>
          </a:prstGeom>
          <a:noFill/>
        </p:spPr>
        <p:txBody>
          <a:bodyPr wrap="square" rtlCol="0">
            <a:spAutoFit/>
          </a:bodyPr>
          <a:lstStyle/>
          <a:p>
            <a:pPr algn="ctr"/>
            <a:r>
              <a:rPr lang="en-US" sz="1000" b="1" dirty="0" smtClean="0">
                <a:solidFill>
                  <a:srgbClr val="A27800"/>
                </a:solidFill>
              </a:rPr>
              <a:t>50.2</a:t>
            </a:r>
            <a:endParaRPr lang="en-US" sz="1000" b="1" dirty="0">
              <a:solidFill>
                <a:srgbClr val="A27800"/>
              </a:solidFill>
            </a:endParaRPr>
          </a:p>
        </p:txBody>
      </p:sp>
      <p:sp>
        <p:nvSpPr>
          <p:cNvPr id="485" name="TextBox 484"/>
          <p:cNvSpPr txBox="1"/>
          <p:nvPr/>
        </p:nvSpPr>
        <p:spPr>
          <a:xfrm>
            <a:off x="3657600" y="4114800"/>
            <a:ext cx="609600" cy="246221"/>
          </a:xfrm>
          <a:prstGeom prst="rect">
            <a:avLst/>
          </a:prstGeom>
          <a:noFill/>
        </p:spPr>
        <p:txBody>
          <a:bodyPr wrap="square" rtlCol="0">
            <a:spAutoFit/>
          </a:bodyPr>
          <a:lstStyle/>
          <a:p>
            <a:pPr algn="ctr"/>
            <a:r>
              <a:rPr lang="en-US" sz="1000" b="1" dirty="0" smtClean="0">
                <a:solidFill>
                  <a:srgbClr val="6F3505"/>
                </a:solidFill>
              </a:rPr>
              <a:t>49.3</a:t>
            </a:r>
            <a:endParaRPr lang="en-US" sz="1000" b="1" dirty="0">
              <a:solidFill>
                <a:srgbClr val="6F3505"/>
              </a:solidFill>
            </a:endParaRPr>
          </a:p>
        </p:txBody>
      </p:sp>
      <p:sp>
        <p:nvSpPr>
          <p:cNvPr id="486" name="TextBox 485"/>
          <p:cNvSpPr txBox="1"/>
          <p:nvPr/>
        </p:nvSpPr>
        <p:spPr>
          <a:xfrm>
            <a:off x="3124200" y="4114800"/>
            <a:ext cx="609600" cy="246221"/>
          </a:xfrm>
          <a:prstGeom prst="rect">
            <a:avLst/>
          </a:prstGeom>
          <a:noFill/>
        </p:spPr>
        <p:txBody>
          <a:bodyPr wrap="square" rtlCol="0">
            <a:spAutoFit/>
          </a:bodyPr>
          <a:lstStyle/>
          <a:p>
            <a:pPr algn="ctr"/>
            <a:r>
              <a:rPr lang="en-US" sz="1000" b="1" dirty="0" smtClean="0">
                <a:solidFill>
                  <a:schemeClr val="accent6">
                    <a:lumMod val="50000"/>
                  </a:schemeClr>
                </a:solidFill>
              </a:rPr>
              <a:t>45.7</a:t>
            </a:r>
            <a:endParaRPr lang="en-US" sz="1000" b="1" dirty="0">
              <a:solidFill>
                <a:schemeClr val="accent6">
                  <a:lumMod val="50000"/>
                </a:schemeClr>
              </a:solidFill>
            </a:endParaRPr>
          </a:p>
        </p:txBody>
      </p:sp>
      <p:sp>
        <p:nvSpPr>
          <p:cNvPr id="487" name="TextBox 486"/>
          <p:cNvSpPr txBox="1"/>
          <p:nvPr/>
        </p:nvSpPr>
        <p:spPr>
          <a:xfrm>
            <a:off x="2362200" y="4114800"/>
            <a:ext cx="609600" cy="246221"/>
          </a:xfrm>
          <a:prstGeom prst="rect">
            <a:avLst/>
          </a:prstGeom>
          <a:noFill/>
        </p:spPr>
        <p:txBody>
          <a:bodyPr wrap="square" rtlCol="0">
            <a:spAutoFit/>
          </a:bodyPr>
          <a:lstStyle/>
          <a:p>
            <a:pPr algn="ctr"/>
            <a:r>
              <a:rPr lang="en-US" sz="1000" b="1" dirty="0" smtClean="0">
                <a:solidFill>
                  <a:srgbClr val="B88C00"/>
                </a:solidFill>
              </a:rPr>
              <a:t>40.7</a:t>
            </a:r>
            <a:endParaRPr lang="en-US" sz="1000" b="1" dirty="0">
              <a:solidFill>
                <a:srgbClr val="B88C00"/>
              </a:solidFill>
            </a:endParaRPr>
          </a:p>
        </p:txBody>
      </p:sp>
      <p:sp>
        <p:nvSpPr>
          <p:cNvPr id="488" name="TextBox 487"/>
          <p:cNvSpPr txBox="1"/>
          <p:nvPr/>
        </p:nvSpPr>
        <p:spPr>
          <a:xfrm>
            <a:off x="3200400" y="6248400"/>
            <a:ext cx="609600" cy="246221"/>
          </a:xfrm>
          <a:prstGeom prst="rect">
            <a:avLst/>
          </a:prstGeom>
          <a:noFill/>
        </p:spPr>
        <p:txBody>
          <a:bodyPr wrap="square" rtlCol="0">
            <a:spAutoFit/>
          </a:bodyPr>
          <a:lstStyle/>
          <a:p>
            <a:pPr algn="ctr"/>
            <a:r>
              <a:rPr lang="en-US" sz="1000" b="1" dirty="0" smtClean="0">
                <a:solidFill>
                  <a:srgbClr val="626000"/>
                </a:solidFill>
              </a:rPr>
              <a:t>46.6</a:t>
            </a:r>
            <a:endParaRPr lang="en-US" sz="1000" b="1" dirty="0">
              <a:solidFill>
                <a:srgbClr val="626000"/>
              </a:solidFill>
            </a:endParaRPr>
          </a:p>
        </p:txBody>
      </p:sp>
      <p:sp>
        <p:nvSpPr>
          <p:cNvPr id="489" name="TextBox 488"/>
          <p:cNvSpPr txBox="1"/>
          <p:nvPr/>
        </p:nvSpPr>
        <p:spPr>
          <a:xfrm>
            <a:off x="3810000" y="6230779"/>
            <a:ext cx="609600" cy="246221"/>
          </a:xfrm>
          <a:prstGeom prst="rect">
            <a:avLst/>
          </a:prstGeom>
          <a:noFill/>
        </p:spPr>
        <p:txBody>
          <a:bodyPr wrap="square" rtlCol="0">
            <a:spAutoFit/>
          </a:bodyPr>
          <a:lstStyle/>
          <a:p>
            <a:pPr algn="ctr"/>
            <a:r>
              <a:rPr lang="en-US" sz="1000" b="1" dirty="0" smtClean="0">
                <a:solidFill>
                  <a:schemeClr val="accent5">
                    <a:lumMod val="50000"/>
                  </a:schemeClr>
                </a:solidFill>
              </a:rPr>
              <a:t>51.5</a:t>
            </a:r>
            <a:endParaRPr lang="en-US" sz="1000" b="1" dirty="0">
              <a:solidFill>
                <a:schemeClr val="accent5">
                  <a:lumMod val="50000"/>
                </a:schemeClr>
              </a:solidFill>
            </a:endParaRPr>
          </a:p>
        </p:txBody>
      </p:sp>
      <p:sp>
        <p:nvSpPr>
          <p:cNvPr id="490" name="TextBox 489"/>
          <p:cNvSpPr txBox="1"/>
          <p:nvPr/>
        </p:nvSpPr>
        <p:spPr>
          <a:xfrm>
            <a:off x="4114800" y="6248400"/>
            <a:ext cx="609600" cy="246221"/>
          </a:xfrm>
          <a:prstGeom prst="rect">
            <a:avLst/>
          </a:prstGeom>
          <a:noFill/>
        </p:spPr>
        <p:txBody>
          <a:bodyPr wrap="square" rtlCol="0">
            <a:spAutoFit/>
          </a:bodyPr>
          <a:lstStyle/>
          <a:p>
            <a:pPr algn="ctr"/>
            <a:r>
              <a:rPr lang="en-US" sz="1000" b="1" dirty="0" smtClean="0">
                <a:solidFill>
                  <a:srgbClr val="A50021"/>
                </a:solidFill>
              </a:rPr>
              <a:t>52.6</a:t>
            </a:r>
            <a:endParaRPr lang="en-US" sz="1000" b="1" dirty="0">
              <a:solidFill>
                <a:srgbClr val="A50021"/>
              </a:solidFill>
            </a:endParaRPr>
          </a:p>
        </p:txBody>
      </p:sp>
      <p:sp>
        <p:nvSpPr>
          <p:cNvPr id="491" name="TextBox 490"/>
          <p:cNvSpPr txBox="1"/>
          <p:nvPr/>
        </p:nvSpPr>
        <p:spPr>
          <a:xfrm>
            <a:off x="4419600" y="6306979"/>
            <a:ext cx="609600" cy="246221"/>
          </a:xfrm>
          <a:prstGeom prst="rect">
            <a:avLst/>
          </a:prstGeom>
          <a:noFill/>
        </p:spPr>
        <p:txBody>
          <a:bodyPr wrap="square" rtlCol="0">
            <a:spAutoFit/>
          </a:bodyPr>
          <a:lstStyle/>
          <a:p>
            <a:pPr algn="ctr"/>
            <a:r>
              <a:rPr lang="en-US" sz="1000" b="1" dirty="0" smtClean="0">
                <a:solidFill>
                  <a:schemeClr val="accent4">
                    <a:lumMod val="50000"/>
                  </a:schemeClr>
                </a:solidFill>
              </a:rPr>
              <a:t>54.4</a:t>
            </a:r>
            <a:endParaRPr lang="en-US" sz="1000" b="1" dirty="0">
              <a:solidFill>
                <a:schemeClr val="accent4">
                  <a:lumMod val="50000"/>
                </a:schemeClr>
              </a:solidFill>
            </a:endParaRPr>
          </a:p>
        </p:txBody>
      </p:sp>
      <p:sp>
        <p:nvSpPr>
          <p:cNvPr id="492" name="TextBox 491"/>
          <p:cNvSpPr txBox="1"/>
          <p:nvPr/>
        </p:nvSpPr>
        <p:spPr>
          <a:xfrm>
            <a:off x="5257800" y="6306979"/>
            <a:ext cx="609600" cy="246221"/>
          </a:xfrm>
          <a:prstGeom prst="rect">
            <a:avLst/>
          </a:prstGeom>
          <a:noFill/>
        </p:spPr>
        <p:txBody>
          <a:bodyPr wrap="square" rtlCol="0">
            <a:spAutoFit/>
          </a:bodyPr>
          <a:lstStyle/>
          <a:p>
            <a:pPr algn="ctr"/>
            <a:r>
              <a:rPr lang="en-US" sz="1000" b="1" dirty="0" smtClean="0">
                <a:solidFill>
                  <a:srgbClr val="959200"/>
                </a:solidFill>
              </a:rPr>
              <a:t>59.6</a:t>
            </a:r>
            <a:endParaRPr lang="en-US" sz="1000" b="1" dirty="0">
              <a:solidFill>
                <a:srgbClr val="959200"/>
              </a:solidFill>
            </a:endParaRPr>
          </a:p>
        </p:txBody>
      </p:sp>
      <p:sp>
        <p:nvSpPr>
          <p:cNvPr id="493" name="TextBox 492"/>
          <p:cNvSpPr txBox="1"/>
          <p:nvPr/>
        </p:nvSpPr>
        <p:spPr>
          <a:xfrm>
            <a:off x="4800600" y="6248400"/>
            <a:ext cx="609600" cy="246221"/>
          </a:xfrm>
          <a:prstGeom prst="rect">
            <a:avLst/>
          </a:prstGeom>
          <a:noFill/>
        </p:spPr>
        <p:txBody>
          <a:bodyPr wrap="square" rtlCol="0">
            <a:spAutoFit/>
          </a:bodyPr>
          <a:lstStyle/>
          <a:p>
            <a:pPr algn="ctr"/>
            <a:r>
              <a:rPr lang="en-US" sz="1000" dirty="0" smtClean="0">
                <a:solidFill>
                  <a:srgbClr val="A27800"/>
                </a:solidFill>
              </a:rPr>
              <a:t>57.6</a:t>
            </a:r>
            <a:endParaRPr lang="en-US" sz="1000" dirty="0">
              <a:solidFill>
                <a:srgbClr val="A27800"/>
              </a:solidFill>
            </a:endParaRPr>
          </a:p>
        </p:txBody>
      </p:sp>
      <p:cxnSp>
        <p:nvCxnSpPr>
          <p:cNvPr id="372" name="Straight Connector 371"/>
          <p:cNvCxnSpPr/>
          <p:nvPr/>
        </p:nvCxnSpPr>
        <p:spPr bwMode="auto">
          <a:xfrm>
            <a:off x="990600" y="3962400"/>
            <a:ext cx="76200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3" name="Straight Connector 372"/>
          <p:cNvCxnSpPr/>
          <p:nvPr/>
        </p:nvCxnSpPr>
        <p:spPr bwMode="auto">
          <a:xfrm rot="5400000">
            <a:off x="723900" y="40005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4" name="Straight Connector 373"/>
          <p:cNvCxnSpPr/>
          <p:nvPr/>
        </p:nvCxnSpPr>
        <p:spPr bwMode="auto">
          <a:xfrm rot="5400000">
            <a:off x="8343900" y="40005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5" name="Straight Connector 374"/>
          <p:cNvCxnSpPr/>
          <p:nvPr/>
        </p:nvCxnSpPr>
        <p:spPr bwMode="auto">
          <a:xfrm rot="5400000">
            <a:off x="2286000" y="3962400"/>
            <a:ext cx="457200" cy="1"/>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6" name="Straight Connector 375"/>
          <p:cNvCxnSpPr/>
          <p:nvPr/>
        </p:nvCxnSpPr>
        <p:spPr bwMode="auto">
          <a:xfrm rot="5400000">
            <a:off x="3810000" y="3962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7" name="Straight Connector 376"/>
          <p:cNvCxnSpPr/>
          <p:nvPr/>
        </p:nvCxnSpPr>
        <p:spPr bwMode="auto">
          <a:xfrm rot="5400000">
            <a:off x="5334000" y="3962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8" name="Straight Connector 377"/>
          <p:cNvCxnSpPr/>
          <p:nvPr/>
        </p:nvCxnSpPr>
        <p:spPr bwMode="auto">
          <a:xfrm rot="5400000">
            <a:off x="6858000" y="3962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sp>
        <p:nvSpPr>
          <p:cNvPr id="379" name="TextBox 378"/>
          <p:cNvSpPr txBox="1"/>
          <p:nvPr/>
        </p:nvSpPr>
        <p:spPr>
          <a:xfrm>
            <a:off x="762000" y="3505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30%</a:t>
            </a:r>
            <a:endParaRPr lang="en-US" sz="1100" b="1" dirty="0">
              <a:solidFill>
                <a:schemeClr val="bg1">
                  <a:lumMod val="75000"/>
                </a:schemeClr>
              </a:solidFill>
            </a:endParaRPr>
          </a:p>
        </p:txBody>
      </p:sp>
      <p:sp>
        <p:nvSpPr>
          <p:cNvPr id="380" name="TextBox 379"/>
          <p:cNvSpPr txBox="1"/>
          <p:nvPr/>
        </p:nvSpPr>
        <p:spPr>
          <a:xfrm>
            <a:off x="2286000" y="3505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40%</a:t>
            </a:r>
            <a:endParaRPr lang="en-US" sz="1100" b="1" dirty="0">
              <a:solidFill>
                <a:schemeClr val="bg1">
                  <a:lumMod val="75000"/>
                </a:schemeClr>
              </a:solidFill>
            </a:endParaRPr>
          </a:p>
        </p:txBody>
      </p:sp>
      <p:sp>
        <p:nvSpPr>
          <p:cNvPr id="381" name="TextBox 380"/>
          <p:cNvSpPr txBox="1"/>
          <p:nvPr/>
        </p:nvSpPr>
        <p:spPr>
          <a:xfrm>
            <a:off x="3810000" y="3505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50%</a:t>
            </a:r>
            <a:endParaRPr lang="en-US" sz="1100" b="1" dirty="0">
              <a:solidFill>
                <a:schemeClr val="bg1">
                  <a:lumMod val="75000"/>
                </a:schemeClr>
              </a:solidFill>
            </a:endParaRPr>
          </a:p>
        </p:txBody>
      </p:sp>
      <p:sp>
        <p:nvSpPr>
          <p:cNvPr id="382" name="TextBox 381"/>
          <p:cNvSpPr txBox="1"/>
          <p:nvPr/>
        </p:nvSpPr>
        <p:spPr>
          <a:xfrm>
            <a:off x="5334000" y="3505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60%</a:t>
            </a:r>
            <a:endParaRPr lang="en-US" sz="1100" b="1" dirty="0">
              <a:solidFill>
                <a:schemeClr val="bg1">
                  <a:lumMod val="75000"/>
                </a:schemeClr>
              </a:solidFill>
            </a:endParaRPr>
          </a:p>
        </p:txBody>
      </p:sp>
      <p:sp>
        <p:nvSpPr>
          <p:cNvPr id="383" name="TextBox 382"/>
          <p:cNvSpPr txBox="1"/>
          <p:nvPr/>
        </p:nvSpPr>
        <p:spPr>
          <a:xfrm>
            <a:off x="6858000" y="3505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70%</a:t>
            </a:r>
            <a:endParaRPr lang="en-US" sz="1100" b="1" dirty="0">
              <a:solidFill>
                <a:schemeClr val="bg1">
                  <a:lumMod val="75000"/>
                </a:schemeClr>
              </a:solidFill>
            </a:endParaRPr>
          </a:p>
        </p:txBody>
      </p:sp>
      <p:sp>
        <p:nvSpPr>
          <p:cNvPr id="384" name="TextBox 383"/>
          <p:cNvSpPr txBox="1"/>
          <p:nvPr/>
        </p:nvSpPr>
        <p:spPr>
          <a:xfrm>
            <a:off x="8305800" y="3505200"/>
            <a:ext cx="609600" cy="261610"/>
          </a:xfrm>
          <a:prstGeom prst="rect">
            <a:avLst/>
          </a:prstGeom>
          <a:noFill/>
        </p:spPr>
        <p:txBody>
          <a:bodyPr wrap="square" rtlCol="0">
            <a:spAutoFit/>
          </a:bodyPr>
          <a:lstStyle/>
          <a:p>
            <a:pPr algn="ctr"/>
            <a:r>
              <a:rPr lang="en-US" sz="1100" b="1" dirty="0" smtClean="0">
                <a:solidFill>
                  <a:schemeClr val="bg1">
                    <a:lumMod val="75000"/>
                  </a:schemeClr>
                </a:solidFill>
              </a:rPr>
              <a:t>80%</a:t>
            </a:r>
            <a:endParaRPr lang="en-US" sz="1100" b="1" dirty="0">
              <a:solidFill>
                <a:schemeClr val="bg1">
                  <a:lumMod val="75000"/>
                </a:schemeClr>
              </a:solidFill>
            </a:endParaRPr>
          </a:p>
        </p:txBody>
      </p:sp>
      <p:sp>
        <p:nvSpPr>
          <p:cNvPr id="386" name="TextBox 385"/>
          <p:cNvSpPr txBox="1"/>
          <p:nvPr/>
        </p:nvSpPr>
        <p:spPr>
          <a:xfrm>
            <a:off x="1524000" y="3579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35%</a:t>
            </a:r>
            <a:endParaRPr lang="en-US" sz="900" b="1" dirty="0">
              <a:solidFill>
                <a:schemeClr val="bg1">
                  <a:lumMod val="75000"/>
                </a:schemeClr>
              </a:solidFill>
            </a:endParaRPr>
          </a:p>
        </p:txBody>
      </p:sp>
      <p:sp>
        <p:nvSpPr>
          <p:cNvPr id="388" name="TextBox 387"/>
          <p:cNvSpPr txBox="1"/>
          <p:nvPr/>
        </p:nvSpPr>
        <p:spPr>
          <a:xfrm>
            <a:off x="3048000" y="3579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45%</a:t>
            </a:r>
            <a:endParaRPr lang="en-US" sz="900" b="1" dirty="0">
              <a:solidFill>
                <a:schemeClr val="bg1">
                  <a:lumMod val="75000"/>
                </a:schemeClr>
              </a:solidFill>
            </a:endParaRPr>
          </a:p>
        </p:txBody>
      </p:sp>
      <p:sp>
        <p:nvSpPr>
          <p:cNvPr id="390" name="TextBox 389"/>
          <p:cNvSpPr txBox="1"/>
          <p:nvPr/>
        </p:nvSpPr>
        <p:spPr>
          <a:xfrm>
            <a:off x="4572000" y="3579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55%</a:t>
            </a:r>
            <a:endParaRPr lang="en-US" sz="900" b="1" dirty="0">
              <a:solidFill>
                <a:schemeClr val="bg1">
                  <a:lumMod val="75000"/>
                </a:schemeClr>
              </a:solidFill>
            </a:endParaRPr>
          </a:p>
        </p:txBody>
      </p:sp>
      <p:sp>
        <p:nvSpPr>
          <p:cNvPr id="393" name="TextBox 392"/>
          <p:cNvSpPr txBox="1"/>
          <p:nvPr/>
        </p:nvSpPr>
        <p:spPr>
          <a:xfrm>
            <a:off x="6096000" y="3579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65%</a:t>
            </a:r>
            <a:endParaRPr lang="en-US" sz="900" b="1" dirty="0">
              <a:solidFill>
                <a:schemeClr val="bg1">
                  <a:lumMod val="75000"/>
                </a:schemeClr>
              </a:solidFill>
            </a:endParaRPr>
          </a:p>
        </p:txBody>
      </p:sp>
      <p:sp>
        <p:nvSpPr>
          <p:cNvPr id="394" name="TextBox 393"/>
          <p:cNvSpPr txBox="1"/>
          <p:nvPr/>
        </p:nvSpPr>
        <p:spPr>
          <a:xfrm>
            <a:off x="7620000" y="3579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75%</a:t>
            </a:r>
            <a:endParaRPr lang="en-US" sz="900" b="1" dirty="0">
              <a:solidFill>
                <a:schemeClr val="bg1">
                  <a:lumMod val="75000"/>
                </a:schemeClr>
              </a:solidFill>
            </a:endParaRPr>
          </a:p>
        </p:txBody>
      </p:sp>
      <p:cxnSp>
        <p:nvCxnSpPr>
          <p:cNvPr id="395" name="Straight Connector 394"/>
          <p:cNvCxnSpPr/>
          <p:nvPr/>
        </p:nvCxnSpPr>
        <p:spPr bwMode="auto">
          <a:xfrm>
            <a:off x="990600" y="6019800"/>
            <a:ext cx="76200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96" name="Straight Connector 395"/>
          <p:cNvCxnSpPr/>
          <p:nvPr/>
        </p:nvCxnSpPr>
        <p:spPr bwMode="auto">
          <a:xfrm rot="5400000">
            <a:off x="723900" y="60579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97" name="Straight Connector 396"/>
          <p:cNvCxnSpPr/>
          <p:nvPr/>
        </p:nvCxnSpPr>
        <p:spPr bwMode="auto">
          <a:xfrm rot="5400000">
            <a:off x="8343900" y="60579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98" name="Straight Connector 397"/>
          <p:cNvCxnSpPr/>
          <p:nvPr/>
        </p:nvCxnSpPr>
        <p:spPr bwMode="auto">
          <a:xfrm rot="5400000">
            <a:off x="2286000" y="6019800"/>
            <a:ext cx="457200" cy="1"/>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402" name="Straight Connector 401"/>
          <p:cNvCxnSpPr/>
          <p:nvPr/>
        </p:nvCxnSpPr>
        <p:spPr bwMode="auto">
          <a:xfrm rot="5400000">
            <a:off x="3810000" y="60198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494" name="Straight Connector 493"/>
          <p:cNvCxnSpPr/>
          <p:nvPr/>
        </p:nvCxnSpPr>
        <p:spPr bwMode="auto">
          <a:xfrm rot="5400000">
            <a:off x="6858000" y="60198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sp>
        <p:nvSpPr>
          <p:cNvPr id="495" name="TextBox 494"/>
          <p:cNvSpPr txBox="1"/>
          <p:nvPr/>
        </p:nvSpPr>
        <p:spPr>
          <a:xfrm>
            <a:off x="762000" y="55626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30%</a:t>
            </a:r>
            <a:endParaRPr lang="en-US" sz="1100" b="1" dirty="0">
              <a:solidFill>
                <a:schemeClr val="bg1">
                  <a:lumMod val="75000"/>
                </a:schemeClr>
              </a:solidFill>
            </a:endParaRPr>
          </a:p>
        </p:txBody>
      </p:sp>
      <p:sp>
        <p:nvSpPr>
          <p:cNvPr id="496" name="TextBox 495"/>
          <p:cNvSpPr txBox="1"/>
          <p:nvPr/>
        </p:nvSpPr>
        <p:spPr>
          <a:xfrm>
            <a:off x="2286000" y="55626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40%</a:t>
            </a:r>
            <a:endParaRPr lang="en-US" sz="1100" b="1" dirty="0">
              <a:solidFill>
                <a:schemeClr val="bg1">
                  <a:lumMod val="75000"/>
                </a:schemeClr>
              </a:solidFill>
            </a:endParaRPr>
          </a:p>
        </p:txBody>
      </p:sp>
      <p:sp>
        <p:nvSpPr>
          <p:cNvPr id="497" name="TextBox 496"/>
          <p:cNvSpPr txBox="1"/>
          <p:nvPr/>
        </p:nvSpPr>
        <p:spPr>
          <a:xfrm>
            <a:off x="3810000" y="55626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50%</a:t>
            </a:r>
            <a:endParaRPr lang="en-US" sz="1100" b="1" dirty="0">
              <a:solidFill>
                <a:schemeClr val="bg1">
                  <a:lumMod val="75000"/>
                </a:schemeClr>
              </a:solidFill>
            </a:endParaRPr>
          </a:p>
        </p:txBody>
      </p:sp>
      <p:sp>
        <p:nvSpPr>
          <p:cNvPr id="498" name="TextBox 497"/>
          <p:cNvSpPr txBox="1"/>
          <p:nvPr/>
        </p:nvSpPr>
        <p:spPr>
          <a:xfrm>
            <a:off x="5334000" y="55626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60%</a:t>
            </a:r>
            <a:endParaRPr lang="en-US" sz="1100" b="1" dirty="0">
              <a:solidFill>
                <a:schemeClr val="bg1">
                  <a:lumMod val="75000"/>
                </a:schemeClr>
              </a:solidFill>
            </a:endParaRPr>
          </a:p>
        </p:txBody>
      </p:sp>
      <p:sp>
        <p:nvSpPr>
          <p:cNvPr id="499" name="TextBox 498"/>
          <p:cNvSpPr txBox="1"/>
          <p:nvPr/>
        </p:nvSpPr>
        <p:spPr>
          <a:xfrm>
            <a:off x="6858000" y="55626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70%</a:t>
            </a:r>
            <a:endParaRPr lang="en-US" sz="1100" b="1" dirty="0">
              <a:solidFill>
                <a:schemeClr val="bg1">
                  <a:lumMod val="75000"/>
                </a:schemeClr>
              </a:solidFill>
            </a:endParaRPr>
          </a:p>
        </p:txBody>
      </p:sp>
      <p:sp>
        <p:nvSpPr>
          <p:cNvPr id="500" name="TextBox 499"/>
          <p:cNvSpPr txBox="1"/>
          <p:nvPr/>
        </p:nvSpPr>
        <p:spPr>
          <a:xfrm>
            <a:off x="8305800" y="5562600"/>
            <a:ext cx="609600" cy="261610"/>
          </a:xfrm>
          <a:prstGeom prst="rect">
            <a:avLst/>
          </a:prstGeom>
          <a:noFill/>
        </p:spPr>
        <p:txBody>
          <a:bodyPr wrap="square" rtlCol="0">
            <a:spAutoFit/>
          </a:bodyPr>
          <a:lstStyle/>
          <a:p>
            <a:pPr algn="ctr"/>
            <a:r>
              <a:rPr lang="en-US" sz="1100" b="1" dirty="0" smtClean="0">
                <a:solidFill>
                  <a:schemeClr val="bg1">
                    <a:lumMod val="75000"/>
                  </a:schemeClr>
                </a:solidFill>
              </a:rPr>
              <a:t>80%</a:t>
            </a:r>
            <a:endParaRPr lang="en-US" sz="1100" b="1" dirty="0">
              <a:solidFill>
                <a:schemeClr val="bg1">
                  <a:lumMod val="75000"/>
                </a:schemeClr>
              </a:solidFill>
            </a:endParaRPr>
          </a:p>
        </p:txBody>
      </p:sp>
      <p:sp>
        <p:nvSpPr>
          <p:cNvPr id="502" name="TextBox 501"/>
          <p:cNvSpPr txBox="1"/>
          <p:nvPr/>
        </p:nvSpPr>
        <p:spPr>
          <a:xfrm>
            <a:off x="1524000" y="56365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35%</a:t>
            </a:r>
            <a:endParaRPr lang="en-US" sz="900" b="1" dirty="0">
              <a:solidFill>
                <a:schemeClr val="bg1">
                  <a:lumMod val="75000"/>
                </a:schemeClr>
              </a:solidFill>
            </a:endParaRPr>
          </a:p>
        </p:txBody>
      </p:sp>
      <p:sp>
        <p:nvSpPr>
          <p:cNvPr id="504" name="TextBox 503"/>
          <p:cNvSpPr txBox="1"/>
          <p:nvPr/>
        </p:nvSpPr>
        <p:spPr>
          <a:xfrm>
            <a:off x="3048000" y="56365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45%</a:t>
            </a:r>
            <a:endParaRPr lang="en-US" sz="900" b="1" dirty="0">
              <a:solidFill>
                <a:schemeClr val="bg1">
                  <a:lumMod val="75000"/>
                </a:schemeClr>
              </a:solidFill>
            </a:endParaRPr>
          </a:p>
        </p:txBody>
      </p:sp>
      <p:sp>
        <p:nvSpPr>
          <p:cNvPr id="506" name="TextBox 505"/>
          <p:cNvSpPr txBox="1"/>
          <p:nvPr/>
        </p:nvSpPr>
        <p:spPr>
          <a:xfrm>
            <a:off x="4572000" y="56365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55%</a:t>
            </a:r>
            <a:endParaRPr lang="en-US" sz="900" b="1" dirty="0">
              <a:solidFill>
                <a:schemeClr val="bg1">
                  <a:lumMod val="75000"/>
                </a:schemeClr>
              </a:solidFill>
            </a:endParaRPr>
          </a:p>
        </p:txBody>
      </p:sp>
      <p:sp>
        <p:nvSpPr>
          <p:cNvPr id="509" name="TextBox 508"/>
          <p:cNvSpPr txBox="1"/>
          <p:nvPr/>
        </p:nvSpPr>
        <p:spPr>
          <a:xfrm>
            <a:off x="6096000" y="56365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65%</a:t>
            </a:r>
            <a:endParaRPr lang="en-US" sz="900" b="1" dirty="0">
              <a:solidFill>
                <a:schemeClr val="bg1">
                  <a:lumMod val="75000"/>
                </a:schemeClr>
              </a:solidFill>
            </a:endParaRPr>
          </a:p>
        </p:txBody>
      </p:sp>
      <p:sp>
        <p:nvSpPr>
          <p:cNvPr id="510" name="TextBox 509"/>
          <p:cNvSpPr txBox="1"/>
          <p:nvPr/>
        </p:nvSpPr>
        <p:spPr>
          <a:xfrm>
            <a:off x="7620000" y="56365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75%</a:t>
            </a:r>
            <a:endParaRPr lang="en-US" sz="900" b="1" dirty="0">
              <a:solidFill>
                <a:schemeClr val="bg1">
                  <a:lumMod val="75000"/>
                </a:schemeClr>
              </a:solidFill>
            </a:endParaRPr>
          </a:p>
        </p:txBody>
      </p:sp>
      <p:cxnSp>
        <p:nvCxnSpPr>
          <p:cNvPr id="514" name="Straight Connector 513"/>
          <p:cNvCxnSpPr/>
          <p:nvPr/>
        </p:nvCxnSpPr>
        <p:spPr bwMode="auto">
          <a:xfrm rot="5400000">
            <a:off x="5333999" y="6019800"/>
            <a:ext cx="457200" cy="1"/>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38" name="Straight Connector 137"/>
          <p:cNvCxnSpPr/>
          <p:nvPr/>
        </p:nvCxnSpPr>
        <p:spPr bwMode="auto">
          <a:xfrm rot="5400000">
            <a:off x="3124201" y="2057400"/>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39" name="Straight Connector 138"/>
          <p:cNvCxnSpPr/>
          <p:nvPr/>
        </p:nvCxnSpPr>
        <p:spPr bwMode="auto">
          <a:xfrm rot="5400000">
            <a:off x="4648201" y="2057400"/>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0" name="Straight Connector 139"/>
          <p:cNvCxnSpPr/>
          <p:nvPr/>
        </p:nvCxnSpPr>
        <p:spPr bwMode="auto">
          <a:xfrm rot="5400000">
            <a:off x="6172198" y="2057400"/>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1" name="Straight Connector 140"/>
          <p:cNvCxnSpPr/>
          <p:nvPr/>
        </p:nvCxnSpPr>
        <p:spPr bwMode="auto">
          <a:xfrm rot="5400000">
            <a:off x="7696201" y="2057400"/>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2" name="Straight Connector 141"/>
          <p:cNvCxnSpPr/>
          <p:nvPr/>
        </p:nvCxnSpPr>
        <p:spPr bwMode="auto">
          <a:xfrm rot="5400000">
            <a:off x="1600201" y="3962396"/>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3" name="Straight Connector 142"/>
          <p:cNvCxnSpPr/>
          <p:nvPr/>
        </p:nvCxnSpPr>
        <p:spPr bwMode="auto">
          <a:xfrm rot="5400000">
            <a:off x="3124201" y="39623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4" name="Straight Connector 143"/>
          <p:cNvCxnSpPr/>
          <p:nvPr/>
        </p:nvCxnSpPr>
        <p:spPr bwMode="auto">
          <a:xfrm rot="5400000">
            <a:off x="4648201" y="39623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5" name="Straight Connector 144"/>
          <p:cNvCxnSpPr/>
          <p:nvPr/>
        </p:nvCxnSpPr>
        <p:spPr bwMode="auto">
          <a:xfrm rot="5400000">
            <a:off x="6172198" y="39623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6" name="Straight Connector 145"/>
          <p:cNvCxnSpPr/>
          <p:nvPr/>
        </p:nvCxnSpPr>
        <p:spPr bwMode="auto">
          <a:xfrm rot="5400000">
            <a:off x="7696201" y="39623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7" name="Straight Connector 146"/>
          <p:cNvCxnSpPr/>
          <p:nvPr/>
        </p:nvCxnSpPr>
        <p:spPr bwMode="auto">
          <a:xfrm rot="5400000">
            <a:off x="1600201" y="6019796"/>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8" name="Straight Connector 147"/>
          <p:cNvCxnSpPr/>
          <p:nvPr/>
        </p:nvCxnSpPr>
        <p:spPr bwMode="auto">
          <a:xfrm rot="5400000">
            <a:off x="3124201" y="60197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9" name="Straight Connector 148"/>
          <p:cNvCxnSpPr/>
          <p:nvPr/>
        </p:nvCxnSpPr>
        <p:spPr bwMode="auto">
          <a:xfrm rot="5400000">
            <a:off x="4648201" y="60197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50" name="Straight Connector 149"/>
          <p:cNvCxnSpPr/>
          <p:nvPr/>
        </p:nvCxnSpPr>
        <p:spPr bwMode="auto">
          <a:xfrm rot="5400000">
            <a:off x="6172198" y="60197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51" name="Straight Connector 150"/>
          <p:cNvCxnSpPr/>
          <p:nvPr/>
        </p:nvCxnSpPr>
        <p:spPr bwMode="auto">
          <a:xfrm rot="5400000">
            <a:off x="7696201" y="60197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sp>
        <p:nvSpPr>
          <p:cNvPr id="158" name="Oval 157"/>
          <p:cNvSpPr/>
          <p:nvPr/>
        </p:nvSpPr>
        <p:spPr>
          <a:xfrm>
            <a:off x="1371600" y="1828800"/>
            <a:ext cx="609600" cy="609600"/>
          </a:xfrm>
          <a:prstGeom prst="ellipse">
            <a:avLst/>
          </a:prstGeom>
          <a:solidFill>
            <a:schemeClr val="accent5">
              <a:lumMod val="20000"/>
              <a:lumOff val="8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p:cNvSpPr/>
          <p:nvPr/>
        </p:nvSpPr>
        <p:spPr>
          <a:xfrm>
            <a:off x="6096000" y="1905000"/>
            <a:ext cx="457200" cy="457200"/>
          </a:xfrm>
          <a:prstGeom prst="ellipse">
            <a:avLst/>
          </a:prstGeom>
          <a:solidFill>
            <a:schemeClr val="accent5">
              <a:lumMod val="60000"/>
              <a:lumOff val="4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p:cNvSpPr/>
          <p:nvPr/>
        </p:nvSpPr>
        <p:spPr>
          <a:xfrm>
            <a:off x="8534400" y="1981199"/>
            <a:ext cx="228600" cy="228601"/>
          </a:xfrm>
          <a:prstGeom prst="ellipse">
            <a:avLst/>
          </a:prstGeom>
          <a:solidFill>
            <a:schemeClr val="accent5">
              <a:lumMod val="5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p:cNvSpPr/>
          <p:nvPr/>
        </p:nvSpPr>
        <p:spPr>
          <a:xfrm>
            <a:off x="2438400" y="3733800"/>
            <a:ext cx="381000" cy="381000"/>
          </a:xfrm>
          <a:prstGeom prst="ellipse">
            <a:avLst/>
          </a:prstGeom>
          <a:solidFill>
            <a:srgbClr val="FFCA2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3200400" y="3733800"/>
            <a:ext cx="381000" cy="381000"/>
          </a:xfrm>
          <a:prstGeom prst="ellipse">
            <a:avLst/>
          </a:prstGeom>
          <a:solidFill>
            <a:schemeClr val="accent6">
              <a:lumMod val="75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7696200" y="3733800"/>
            <a:ext cx="457200" cy="457200"/>
          </a:xfrm>
          <a:prstGeom prst="ellipse">
            <a:avLst/>
          </a:prstGeom>
          <a:solidFill>
            <a:srgbClr val="FFFF7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3810000" y="3733800"/>
            <a:ext cx="381000" cy="381000"/>
          </a:xfrm>
          <a:prstGeom prst="ellipse">
            <a:avLst/>
          </a:prstGeom>
          <a:solidFill>
            <a:srgbClr val="6F3505"/>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p:nvPr/>
        </p:nvSpPr>
        <p:spPr>
          <a:xfrm>
            <a:off x="3962400" y="3733800"/>
            <a:ext cx="381000" cy="381000"/>
          </a:xfrm>
          <a:prstGeom prst="ellipse">
            <a:avLst/>
          </a:prstGeom>
          <a:solidFill>
            <a:srgbClr val="A27800"/>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76"/>
          <p:cNvSpPr/>
          <p:nvPr/>
        </p:nvSpPr>
        <p:spPr>
          <a:xfrm>
            <a:off x="4114800" y="5943600"/>
            <a:ext cx="228600" cy="228600"/>
          </a:xfrm>
          <a:prstGeom prst="ellipse">
            <a:avLst/>
          </a:prstGeom>
          <a:solidFill>
            <a:schemeClr val="tx2">
              <a:lumMod val="60000"/>
              <a:lumOff val="4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p:cNvSpPr/>
          <p:nvPr/>
        </p:nvSpPr>
        <p:spPr>
          <a:xfrm>
            <a:off x="4419600" y="5791200"/>
            <a:ext cx="533400" cy="533400"/>
          </a:xfrm>
          <a:prstGeom prst="ellipse">
            <a:avLst/>
          </a:prstGeom>
          <a:solidFill>
            <a:schemeClr val="accent4">
              <a:lumMod val="60000"/>
              <a:lumOff val="4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178"/>
          <p:cNvSpPr/>
          <p:nvPr/>
        </p:nvSpPr>
        <p:spPr>
          <a:xfrm>
            <a:off x="5257800" y="5867400"/>
            <a:ext cx="457200" cy="457200"/>
          </a:xfrm>
          <a:prstGeom prst="ellipse">
            <a:avLst/>
          </a:prstGeom>
          <a:solidFill>
            <a:schemeClr val="bg2">
              <a:lumMod val="5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179"/>
          <p:cNvSpPr/>
          <p:nvPr/>
        </p:nvSpPr>
        <p:spPr>
          <a:xfrm>
            <a:off x="4953000" y="5867400"/>
            <a:ext cx="304800" cy="304800"/>
          </a:xfrm>
          <a:prstGeom prst="ellipse">
            <a:avLst/>
          </a:prstGeom>
          <a:solidFill>
            <a:schemeClr val="accent6">
              <a:lumMod val="60000"/>
              <a:lumOff val="4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180"/>
          <p:cNvSpPr/>
          <p:nvPr/>
        </p:nvSpPr>
        <p:spPr>
          <a:xfrm>
            <a:off x="3429000" y="5943600"/>
            <a:ext cx="228600" cy="228600"/>
          </a:xfrm>
          <a:prstGeom prst="ellipse">
            <a:avLst/>
          </a:prstGeom>
          <a:solidFill>
            <a:schemeClr val="accent3">
              <a:lumMod val="75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75"/>
          <p:cNvSpPr/>
          <p:nvPr/>
        </p:nvSpPr>
        <p:spPr>
          <a:xfrm>
            <a:off x="4267200" y="5943600"/>
            <a:ext cx="228600" cy="228600"/>
          </a:xfrm>
          <a:prstGeom prst="ellipse">
            <a:avLst/>
          </a:prstGeom>
          <a:solidFill>
            <a:srgbClr val="CE7674"/>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Text Box 5"/>
          <p:cNvSpPr txBox="1">
            <a:spLocks noChangeArrowheads="1"/>
          </p:cNvSpPr>
          <p:nvPr/>
        </p:nvSpPr>
        <p:spPr bwMode="auto">
          <a:xfrm>
            <a:off x="0" y="2861846"/>
            <a:ext cx="1371600" cy="338554"/>
          </a:xfrm>
          <a:prstGeom prst="rect">
            <a:avLst/>
          </a:prstGeom>
          <a:noFill/>
          <a:ln w="3175">
            <a:noFill/>
            <a:miter lim="800000"/>
            <a:headEnd/>
            <a:tailEnd/>
          </a:ln>
        </p:spPr>
        <p:txBody>
          <a:bodyPr wrap="square">
            <a:spAutoFit/>
          </a:bodyPr>
          <a:lstStyle/>
          <a:p>
            <a:pPr>
              <a:spcBef>
                <a:spcPct val="50000"/>
              </a:spcBef>
            </a:pPr>
            <a:r>
              <a:rPr lang="en-US" sz="1600" b="1" dirty="0" smtClean="0">
                <a:solidFill>
                  <a:schemeClr val="tx1">
                    <a:lumMod val="50000"/>
                    <a:lumOff val="50000"/>
                  </a:schemeClr>
                </a:solidFill>
              </a:rPr>
              <a:t>Student Age</a:t>
            </a:r>
            <a:endParaRPr lang="en-US" sz="1600" b="1" dirty="0">
              <a:solidFill>
                <a:schemeClr val="tx1">
                  <a:lumMod val="50000"/>
                  <a:lumOff val="50000"/>
                </a:schemeClr>
              </a:solidFill>
            </a:endParaRPr>
          </a:p>
        </p:txBody>
      </p:sp>
      <p:sp>
        <p:nvSpPr>
          <p:cNvPr id="211" name="Text Box 9"/>
          <p:cNvSpPr txBox="1">
            <a:spLocks noChangeArrowheads="1"/>
          </p:cNvSpPr>
          <p:nvPr/>
        </p:nvSpPr>
        <p:spPr bwMode="auto">
          <a:xfrm>
            <a:off x="0" y="4843046"/>
            <a:ext cx="1752600" cy="338554"/>
          </a:xfrm>
          <a:prstGeom prst="rect">
            <a:avLst/>
          </a:prstGeom>
          <a:noFill/>
          <a:ln w="3175">
            <a:noFill/>
            <a:miter lim="800000"/>
            <a:headEnd/>
            <a:tailEnd/>
          </a:ln>
        </p:spPr>
        <p:txBody>
          <a:bodyPr wrap="square">
            <a:spAutoFit/>
          </a:bodyPr>
          <a:lstStyle/>
          <a:p>
            <a:pPr>
              <a:spcBef>
                <a:spcPct val="50000"/>
              </a:spcBef>
            </a:pPr>
            <a:r>
              <a:rPr lang="en-US" sz="1600" b="1" dirty="0" smtClean="0">
                <a:solidFill>
                  <a:schemeClr val="tx1">
                    <a:lumMod val="50000"/>
                    <a:lumOff val="50000"/>
                  </a:schemeClr>
                </a:solidFill>
              </a:rPr>
              <a:t>Student Ethnicity</a:t>
            </a:r>
            <a:endParaRPr lang="en-US" sz="1600" b="1" dirty="0">
              <a:solidFill>
                <a:schemeClr val="tx1">
                  <a:lumMod val="50000"/>
                  <a:lumOff val="50000"/>
                </a:schemeClr>
              </a:solidFill>
            </a:endParaRPr>
          </a:p>
        </p:txBody>
      </p:sp>
      <p:sp>
        <p:nvSpPr>
          <p:cNvPr id="212" name="Text Box 4"/>
          <p:cNvSpPr txBox="1">
            <a:spLocks noChangeArrowheads="1"/>
          </p:cNvSpPr>
          <p:nvPr/>
        </p:nvSpPr>
        <p:spPr bwMode="auto">
          <a:xfrm>
            <a:off x="0" y="939225"/>
            <a:ext cx="1676400" cy="584775"/>
          </a:xfrm>
          <a:prstGeom prst="rect">
            <a:avLst/>
          </a:prstGeom>
          <a:noFill/>
          <a:ln w="3175">
            <a:noFill/>
            <a:miter lim="800000"/>
            <a:headEnd/>
            <a:tailEnd/>
          </a:ln>
        </p:spPr>
        <p:txBody>
          <a:bodyPr wrap="square">
            <a:spAutoFit/>
          </a:bodyPr>
          <a:lstStyle/>
          <a:p>
            <a:pPr>
              <a:spcBef>
                <a:spcPct val="50000"/>
              </a:spcBef>
            </a:pPr>
            <a:r>
              <a:rPr lang="en-US" sz="1600" b="1" dirty="0" smtClean="0">
                <a:solidFill>
                  <a:schemeClr val="tx1">
                    <a:lumMod val="50000"/>
                    <a:lumOff val="50000"/>
                  </a:schemeClr>
                </a:solidFill>
              </a:rPr>
              <a:t>Units Attempted in First Term</a:t>
            </a:r>
            <a:endParaRPr lang="en-US" sz="1600" b="1" dirty="0">
              <a:solidFill>
                <a:schemeClr val="tx1">
                  <a:lumMod val="50000"/>
                  <a:lumOff val="50000"/>
                </a:schemeClr>
              </a:solidFill>
            </a:endParaRPr>
          </a:p>
        </p:txBody>
      </p:sp>
      <p:sp>
        <p:nvSpPr>
          <p:cNvPr id="227" name="Rectangle 31"/>
          <p:cNvSpPr>
            <a:spLocks noChangeArrowheads="1"/>
          </p:cNvSpPr>
          <p:nvPr/>
        </p:nvSpPr>
        <p:spPr bwMode="auto">
          <a:xfrm>
            <a:off x="1066800" y="3276600"/>
            <a:ext cx="152400" cy="152400"/>
          </a:xfrm>
          <a:prstGeom prst="rect">
            <a:avLst/>
          </a:prstGeom>
          <a:solidFill>
            <a:srgbClr val="FFFF71"/>
          </a:solidFill>
          <a:ln w="9525">
            <a:solidFill>
              <a:schemeClr val="tx1">
                <a:lumMod val="50000"/>
                <a:lumOff val="50000"/>
              </a:schemeClr>
            </a:solidFill>
            <a:miter lim="800000"/>
            <a:headEnd/>
            <a:tailEnd/>
          </a:ln>
        </p:spPr>
        <p:txBody>
          <a:bodyPr wrap="none" anchor="ctr"/>
          <a:lstStyle/>
          <a:p>
            <a:endParaRPr lang="en-US" sz="1300"/>
          </a:p>
        </p:txBody>
      </p:sp>
      <p:sp>
        <p:nvSpPr>
          <p:cNvPr id="237" name="Text Box 32"/>
          <p:cNvSpPr txBox="1">
            <a:spLocks noChangeArrowheads="1"/>
          </p:cNvSpPr>
          <p:nvPr/>
        </p:nvSpPr>
        <p:spPr bwMode="auto">
          <a:xfrm>
            <a:off x="1219200" y="3200400"/>
            <a:ext cx="1371600" cy="292388"/>
          </a:xfrm>
          <a:prstGeom prst="rect">
            <a:avLst/>
          </a:prstGeom>
          <a:noFill/>
          <a:ln w="9525">
            <a:noFill/>
            <a:miter lim="800000"/>
            <a:headEnd/>
            <a:tailEnd/>
          </a:ln>
        </p:spPr>
        <p:txBody>
          <a:bodyPr>
            <a:spAutoFit/>
          </a:bodyPr>
          <a:lstStyle/>
          <a:p>
            <a:pPr>
              <a:spcBef>
                <a:spcPct val="50000"/>
              </a:spcBef>
            </a:pPr>
            <a:r>
              <a:rPr lang="en-US" sz="1300" dirty="0" smtClean="0"/>
              <a:t>18 &amp; 19 </a:t>
            </a:r>
            <a:r>
              <a:rPr lang="en-US" sz="1300" dirty="0"/>
              <a:t>Yrs. Old</a:t>
            </a:r>
          </a:p>
        </p:txBody>
      </p:sp>
      <p:sp>
        <p:nvSpPr>
          <p:cNvPr id="238" name="Rectangle 33"/>
          <p:cNvSpPr>
            <a:spLocks noChangeArrowheads="1"/>
          </p:cNvSpPr>
          <p:nvPr/>
        </p:nvSpPr>
        <p:spPr bwMode="auto">
          <a:xfrm>
            <a:off x="2743200" y="3276600"/>
            <a:ext cx="152400" cy="152400"/>
          </a:xfrm>
          <a:prstGeom prst="rect">
            <a:avLst/>
          </a:prstGeom>
          <a:solidFill>
            <a:srgbClr val="FFCA21"/>
          </a:solidFill>
          <a:ln w="9525">
            <a:solidFill>
              <a:schemeClr val="tx1">
                <a:lumMod val="50000"/>
                <a:lumOff val="50000"/>
              </a:schemeClr>
            </a:solidFill>
            <a:miter lim="800000"/>
            <a:headEnd/>
            <a:tailEnd/>
          </a:ln>
        </p:spPr>
        <p:txBody>
          <a:bodyPr wrap="none" anchor="ctr"/>
          <a:lstStyle/>
          <a:p>
            <a:endParaRPr lang="en-US" sz="1300"/>
          </a:p>
        </p:txBody>
      </p:sp>
      <p:sp>
        <p:nvSpPr>
          <p:cNvPr id="239" name="Text Box 34"/>
          <p:cNvSpPr txBox="1">
            <a:spLocks noChangeArrowheads="1"/>
          </p:cNvSpPr>
          <p:nvPr/>
        </p:nvSpPr>
        <p:spPr bwMode="auto">
          <a:xfrm>
            <a:off x="2895600" y="3200400"/>
            <a:ext cx="1371600" cy="292388"/>
          </a:xfrm>
          <a:prstGeom prst="rect">
            <a:avLst/>
          </a:prstGeom>
          <a:noFill/>
          <a:ln w="9525">
            <a:noFill/>
            <a:miter lim="800000"/>
            <a:headEnd/>
            <a:tailEnd/>
          </a:ln>
        </p:spPr>
        <p:txBody>
          <a:bodyPr>
            <a:spAutoFit/>
          </a:bodyPr>
          <a:lstStyle/>
          <a:p>
            <a:pPr>
              <a:spcBef>
                <a:spcPct val="50000"/>
              </a:spcBef>
            </a:pPr>
            <a:r>
              <a:rPr lang="en-US" sz="1300" dirty="0" smtClean="0"/>
              <a:t>20-24 </a:t>
            </a:r>
            <a:r>
              <a:rPr lang="en-US" sz="1300" dirty="0"/>
              <a:t>Yrs. Old</a:t>
            </a:r>
          </a:p>
        </p:txBody>
      </p:sp>
      <p:sp>
        <p:nvSpPr>
          <p:cNvPr id="240" name="Rectangle 35"/>
          <p:cNvSpPr>
            <a:spLocks noChangeArrowheads="1"/>
          </p:cNvSpPr>
          <p:nvPr/>
        </p:nvSpPr>
        <p:spPr bwMode="auto">
          <a:xfrm>
            <a:off x="6019800" y="3276600"/>
            <a:ext cx="152400" cy="152400"/>
          </a:xfrm>
          <a:prstGeom prst="rect">
            <a:avLst/>
          </a:prstGeom>
          <a:solidFill>
            <a:srgbClr val="A27800"/>
          </a:solidFill>
          <a:ln w="9525">
            <a:solidFill>
              <a:schemeClr val="tx1">
                <a:lumMod val="50000"/>
                <a:lumOff val="50000"/>
              </a:schemeClr>
            </a:solidFill>
            <a:miter lim="800000"/>
            <a:headEnd/>
            <a:tailEnd/>
          </a:ln>
        </p:spPr>
        <p:txBody>
          <a:bodyPr wrap="none" anchor="ctr"/>
          <a:lstStyle/>
          <a:p>
            <a:endParaRPr lang="en-US" sz="1300"/>
          </a:p>
        </p:txBody>
      </p:sp>
      <p:sp>
        <p:nvSpPr>
          <p:cNvPr id="241" name="Rectangle 36"/>
          <p:cNvSpPr>
            <a:spLocks noChangeArrowheads="1"/>
          </p:cNvSpPr>
          <p:nvPr/>
        </p:nvSpPr>
        <p:spPr bwMode="auto">
          <a:xfrm>
            <a:off x="4419600" y="3276600"/>
            <a:ext cx="152400" cy="152400"/>
          </a:xfrm>
          <a:prstGeom prst="rect">
            <a:avLst/>
          </a:prstGeom>
          <a:solidFill>
            <a:schemeClr val="accent6">
              <a:lumMod val="75000"/>
            </a:schemeClr>
          </a:solidFill>
          <a:ln w="9525">
            <a:solidFill>
              <a:schemeClr val="tx1">
                <a:lumMod val="50000"/>
                <a:lumOff val="50000"/>
              </a:schemeClr>
            </a:solidFill>
            <a:miter lim="800000"/>
            <a:headEnd/>
            <a:tailEnd/>
          </a:ln>
        </p:spPr>
        <p:txBody>
          <a:bodyPr wrap="none" anchor="ctr"/>
          <a:lstStyle/>
          <a:p>
            <a:endParaRPr lang="en-US" sz="1300"/>
          </a:p>
        </p:txBody>
      </p:sp>
      <p:sp>
        <p:nvSpPr>
          <p:cNvPr id="249" name="Text Box 37"/>
          <p:cNvSpPr txBox="1">
            <a:spLocks noChangeArrowheads="1"/>
          </p:cNvSpPr>
          <p:nvPr/>
        </p:nvSpPr>
        <p:spPr bwMode="auto">
          <a:xfrm>
            <a:off x="4572000" y="3200400"/>
            <a:ext cx="1371600" cy="292388"/>
          </a:xfrm>
          <a:prstGeom prst="rect">
            <a:avLst/>
          </a:prstGeom>
          <a:noFill/>
          <a:ln w="9525">
            <a:noFill/>
            <a:miter lim="800000"/>
            <a:headEnd/>
            <a:tailEnd/>
          </a:ln>
        </p:spPr>
        <p:txBody>
          <a:bodyPr>
            <a:spAutoFit/>
          </a:bodyPr>
          <a:lstStyle/>
          <a:p>
            <a:pPr>
              <a:spcBef>
                <a:spcPct val="50000"/>
              </a:spcBef>
            </a:pPr>
            <a:r>
              <a:rPr lang="en-US" sz="1300" dirty="0" smtClean="0"/>
              <a:t>25-29 </a:t>
            </a:r>
            <a:r>
              <a:rPr lang="en-US" sz="1300" dirty="0"/>
              <a:t>Yrs. Old</a:t>
            </a:r>
          </a:p>
        </p:txBody>
      </p:sp>
      <p:sp>
        <p:nvSpPr>
          <p:cNvPr id="255" name="Text Box 38"/>
          <p:cNvSpPr txBox="1">
            <a:spLocks noChangeArrowheads="1"/>
          </p:cNvSpPr>
          <p:nvPr/>
        </p:nvSpPr>
        <p:spPr bwMode="auto">
          <a:xfrm>
            <a:off x="6172200" y="3200400"/>
            <a:ext cx="1371600" cy="292388"/>
          </a:xfrm>
          <a:prstGeom prst="rect">
            <a:avLst/>
          </a:prstGeom>
          <a:noFill/>
          <a:ln w="9525">
            <a:noFill/>
            <a:miter lim="800000"/>
            <a:headEnd/>
            <a:tailEnd/>
          </a:ln>
        </p:spPr>
        <p:txBody>
          <a:bodyPr>
            <a:spAutoFit/>
          </a:bodyPr>
          <a:lstStyle/>
          <a:p>
            <a:pPr>
              <a:spcBef>
                <a:spcPct val="50000"/>
              </a:spcBef>
            </a:pPr>
            <a:r>
              <a:rPr lang="en-US" sz="1300" dirty="0" smtClean="0"/>
              <a:t>30 – 39 Yrs Old</a:t>
            </a:r>
            <a:endParaRPr lang="en-US" sz="1300" dirty="0"/>
          </a:p>
        </p:txBody>
      </p:sp>
      <p:sp>
        <p:nvSpPr>
          <p:cNvPr id="257" name="Rectangle 35"/>
          <p:cNvSpPr>
            <a:spLocks noChangeArrowheads="1"/>
          </p:cNvSpPr>
          <p:nvPr/>
        </p:nvSpPr>
        <p:spPr bwMode="auto">
          <a:xfrm>
            <a:off x="7620000" y="3276600"/>
            <a:ext cx="152400" cy="152400"/>
          </a:xfrm>
          <a:prstGeom prst="rect">
            <a:avLst/>
          </a:prstGeom>
          <a:solidFill>
            <a:srgbClr val="6F3505"/>
          </a:solidFill>
          <a:ln w="9525">
            <a:solidFill>
              <a:schemeClr val="tx1">
                <a:lumMod val="50000"/>
                <a:lumOff val="50000"/>
              </a:schemeClr>
            </a:solidFill>
            <a:miter lim="800000"/>
            <a:headEnd/>
            <a:tailEnd/>
          </a:ln>
        </p:spPr>
        <p:txBody>
          <a:bodyPr wrap="none" anchor="ctr"/>
          <a:lstStyle/>
          <a:p>
            <a:endParaRPr lang="en-US" sz="1300"/>
          </a:p>
        </p:txBody>
      </p:sp>
      <p:sp>
        <p:nvSpPr>
          <p:cNvPr id="258" name="Text Box 38"/>
          <p:cNvSpPr txBox="1">
            <a:spLocks noChangeArrowheads="1"/>
          </p:cNvSpPr>
          <p:nvPr/>
        </p:nvSpPr>
        <p:spPr bwMode="auto">
          <a:xfrm>
            <a:off x="7772400" y="3200400"/>
            <a:ext cx="1371600" cy="292388"/>
          </a:xfrm>
          <a:prstGeom prst="rect">
            <a:avLst/>
          </a:prstGeom>
          <a:noFill/>
          <a:ln w="9525">
            <a:noFill/>
            <a:miter lim="800000"/>
            <a:headEnd/>
            <a:tailEnd/>
          </a:ln>
        </p:spPr>
        <p:txBody>
          <a:bodyPr>
            <a:spAutoFit/>
          </a:bodyPr>
          <a:lstStyle/>
          <a:p>
            <a:pPr>
              <a:spcBef>
                <a:spcPct val="50000"/>
              </a:spcBef>
            </a:pPr>
            <a:r>
              <a:rPr lang="en-US" sz="1300" dirty="0" smtClean="0"/>
              <a:t>40+ Yrs Old</a:t>
            </a:r>
            <a:endParaRPr lang="en-US" sz="1300" dirty="0"/>
          </a:p>
        </p:txBody>
      </p:sp>
      <p:sp>
        <p:nvSpPr>
          <p:cNvPr id="259" name="Rectangle 23"/>
          <p:cNvSpPr>
            <a:spLocks noChangeArrowheads="1"/>
          </p:cNvSpPr>
          <p:nvPr/>
        </p:nvSpPr>
        <p:spPr bwMode="auto">
          <a:xfrm>
            <a:off x="3581400" y="5257800"/>
            <a:ext cx="152400" cy="152400"/>
          </a:xfrm>
          <a:prstGeom prst="rect">
            <a:avLst/>
          </a:prstGeom>
          <a:solidFill>
            <a:schemeClr val="accent3">
              <a:lumMod val="75000"/>
            </a:schemeClr>
          </a:solidFill>
          <a:ln w="9525">
            <a:solidFill>
              <a:schemeClr val="tx1">
                <a:lumMod val="50000"/>
                <a:lumOff val="50000"/>
              </a:schemeClr>
            </a:solidFill>
            <a:miter lim="800000"/>
            <a:headEnd/>
            <a:tailEnd/>
          </a:ln>
        </p:spPr>
        <p:txBody>
          <a:bodyPr wrap="none" anchor="ctr"/>
          <a:lstStyle/>
          <a:p>
            <a:endParaRPr lang="en-US"/>
          </a:p>
        </p:txBody>
      </p:sp>
      <p:sp>
        <p:nvSpPr>
          <p:cNvPr id="260" name="Text Box 24"/>
          <p:cNvSpPr txBox="1">
            <a:spLocks noChangeArrowheads="1"/>
          </p:cNvSpPr>
          <p:nvPr/>
        </p:nvSpPr>
        <p:spPr bwMode="auto">
          <a:xfrm>
            <a:off x="3810000" y="5181600"/>
            <a:ext cx="1143000" cy="304800"/>
          </a:xfrm>
          <a:prstGeom prst="rect">
            <a:avLst/>
          </a:prstGeom>
          <a:noFill/>
          <a:ln w="9525">
            <a:noFill/>
            <a:miter lim="800000"/>
            <a:headEnd/>
            <a:tailEnd/>
          </a:ln>
        </p:spPr>
        <p:txBody>
          <a:bodyPr>
            <a:spAutoFit/>
          </a:bodyPr>
          <a:lstStyle/>
          <a:p>
            <a:pPr>
              <a:spcBef>
                <a:spcPct val="50000"/>
              </a:spcBef>
            </a:pPr>
            <a:r>
              <a:rPr lang="en-US" sz="1400" dirty="0"/>
              <a:t>Filipino</a:t>
            </a:r>
          </a:p>
        </p:txBody>
      </p:sp>
      <p:sp>
        <p:nvSpPr>
          <p:cNvPr id="261" name="Text Box 25"/>
          <p:cNvSpPr txBox="1">
            <a:spLocks noChangeArrowheads="1"/>
          </p:cNvSpPr>
          <p:nvPr/>
        </p:nvSpPr>
        <p:spPr bwMode="auto">
          <a:xfrm>
            <a:off x="5105400" y="5181600"/>
            <a:ext cx="1143000" cy="304800"/>
          </a:xfrm>
          <a:prstGeom prst="rect">
            <a:avLst/>
          </a:prstGeom>
          <a:noFill/>
          <a:ln w="9525">
            <a:noFill/>
            <a:miter lim="800000"/>
            <a:headEnd/>
            <a:tailEnd/>
          </a:ln>
        </p:spPr>
        <p:txBody>
          <a:bodyPr>
            <a:spAutoFit/>
          </a:bodyPr>
          <a:lstStyle/>
          <a:p>
            <a:pPr>
              <a:spcBef>
                <a:spcPct val="50000"/>
              </a:spcBef>
            </a:pPr>
            <a:r>
              <a:rPr lang="en-US" sz="1400"/>
              <a:t>Hispanic</a:t>
            </a:r>
          </a:p>
        </p:txBody>
      </p:sp>
      <p:sp>
        <p:nvSpPr>
          <p:cNvPr id="262" name="Text Box 26"/>
          <p:cNvSpPr txBox="1">
            <a:spLocks noChangeArrowheads="1"/>
          </p:cNvSpPr>
          <p:nvPr/>
        </p:nvSpPr>
        <p:spPr bwMode="auto">
          <a:xfrm>
            <a:off x="6324600" y="5181600"/>
            <a:ext cx="1143000" cy="304800"/>
          </a:xfrm>
          <a:prstGeom prst="rect">
            <a:avLst/>
          </a:prstGeom>
          <a:noFill/>
          <a:ln w="9525">
            <a:noFill/>
            <a:miter lim="800000"/>
            <a:headEnd/>
            <a:tailEnd/>
          </a:ln>
        </p:spPr>
        <p:txBody>
          <a:bodyPr>
            <a:spAutoFit/>
          </a:bodyPr>
          <a:lstStyle/>
          <a:p>
            <a:pPr>
              <a:spcBef>
                <a:spcPct val="50000"/>
              </a:spcBef>
            </a:pPr>
            <a:r>
              <a:rPr lang="en-US" sz="1400" dirty="0" smtClean="0"/>
              <a:t>White</a:t>
            </a:r>
            <a:endParaRPr lang="en-US" sz="1400" dirty="0"/>
          </a:p>
        </p:txBody>
      </p:sp>
      <p:sp>
        <p:nvSpPr>
          <p:cNvPr id="263" name="Rectangle 27"/>
          <p:cNvSpPr>
            <a:spLocks noChangeArrowheads="1"/>
          </p:cNvSpPr>
          <p:nvPr/>
        </p:nvSpPr>
        <p:spPr bwMode="auto">
          <a:xfrm>
            <a:off x="4876800" y="5257800"/>
            <a:ext cx="152400" cy="152400"/>
          </a:xfrm>
          <a:prstGeom prst="rect">
            <a:avLst/>
          </a:prstGeom>
          <a:solidFill>
            <a:schemeClr val="accent4">
              <a:lumMod val="60000"/>
              <a:lumOff val="40000"/>
            </a:schemeClr>
          </a:solidFill>
          <a:ln w="9525">
            <a:solidFill>
              <a:schemeClr val="tx1">
                <a:lumMod val="50000"/>
                <a:lumOff val="50000"/>
              </a:schemeClr>
            </a:solidFill>
            <a:miter lim="800000"/>
            <a:headEnd/>
            <a:tailEnd/>
          </a:ln>
        </p:spPr>
        <p:txBody>
          <a:bodyPr wrap="none" anchor="ctr"/>
          <a:lstStyle/>
          <a:p>
            <a:endParaRPr lang="en-US"/>
          </a:p>
        </p:txBody>
      </p:sp>
      <p:sp>
        <p:nvSpPr>
          <p:cNvPr id="264" name="Rectangle 28"/>
          <p:cNvSpPr>
            <a:spLocks noChangeArrowheads="1"/>
          </p:cNvSpPr>
          <p:nvPr/>
        </p:nvSpPr>
        <p:spPr bwMode="auto">
          <a:xfrm>
            <a:off x="6172200" y="5257800"/>
            <a:ext cx="152400" cy="152400"/>
          </a:xfrm>
          <a:prstGeom prst="rect">
            <a:avLst/>
          </a:prstGeom>
          <a:solidFill>
            <a:schemeClr val="bg2">
              <a:lumMod val="50000"/>
            </a:schemeClr>
          </a:solidFill>
          <a:ln w="9525">
            <a:solidFill>
              <a:schemeClr val="tx1">
                <a:lumMod val="50000"/>
                <a:lumOff val="50000"/>
              </a:schemeClr>
            </a:solidFill>
            <a:miter lim="800000"/>
            <a:headEnd/>
            <a:tailEnd/>
          </a:ln>
        </p:spPr>
        <p:txBody>
          <a:bodyPr wrap="none" anchor="ctr"/>
          <a:lstStyle/>
          <a:p>
            <a:endParaRPr lang="en-US"/>
          </a:p>
        </p:txBody>
      </p:sp>
      <p:sp>
        <p:nvSpPr>
          <p:cNvPr id="265" name="Rectangle 35"/>
          <p:cNvSpPr>
            <a:spLocks noChangeArrowheads="1"/>
          </p:cNvSpPr>
          <p:nvPr/>
        </p:nvSpPr>
        <p:spPr bwMode="auto">
          <a:xfrm>
            <a:off x="7391400" y="5257800"/>
            <a:ext cx="152400" cy="152400"/>
          </a:xfrm>
          <a:prstGeom prst="rect">
            <a:avLst/>
          </a:prstGeom>
          <a:solidFill>
            <a:schemeClr val="accent6">
              <a:lumMod val="60000"/>
              <a:lumOff val="40000"/>
            </a:schemeClr>
          </a:solidFill>
          <a:ln w="9525">
            <a:solidFill>
              <a:schemeClr val="tx1">
                <a:lumMod val="50000"/>
                <a:lumOff val="50000"/>
              </a:schemeClr>
            </a:solidFill>
            <a:miter lim="800000"/>
            <a:headEnd/>
            <a:tailEnd/>
          </a:ln>
        </p:spPr>
        <p:txBody>
          <a:bodyPr wrap="none" anchor="ctr"/>
          <a:lstStyle/>
          <a:p>
            <a:endParaRPr lang="en-US"/>
          </a:p>
        </p:txBody>
      </p:sp>
      <p:sp>
        <p:nvSpPr>
          <p:cNvPr id="266" name="Text Box 38"/>
          <p:cNvSpPr txBox="1">
            <a:spLocks noChangeArrowheads="1"/>
          </p:cNvSpPr>
          <p:nvPr/>
        </p:nvSpPr>
        <p:spPr bwMode="auto">
          <a:xfrm>
            <a:off x="7543800" y="5181600"/>
            <a:ext cx="1371600" cy="304800"/>
          </a:xfrm>
          <a:prstGeom prst="rect">
            <a:avLst/>
          </a:prstGeom>
          <a:noFill/>
          <a:ln w="9525">
            <a:noFill/>
            <a:miter lim="800000"/>
            <a:headEnd/>
            <a:tailEnd/>
          </a:ln>
        </p:spPr>
        <p:txBody>
          <a:bodyPr>
            <a:spAutoFit/>
          </a:bodyPr>
          <a:lstStyle/>
          <a:p>
            <a:pPr>
              <a:spcBef>
                <a:spcPct val="50000"/>
              </a:spcBef>
            </a:pPr>
            <a:r>
              <a:rPr lang="en-US" sz="1400" dirty="0" smtClean="0"/>
              <a:t>Multi-Race</a:t>
            </a:r>
            <a:endParaRPr lang="en-US" sz="1400" dirty="0"/>
          </a:p>
        </p:txBody>
      </p:sp>
      <p:sp>
        <p:nvSpPr>
          <p:cNvPr id="267" name="Rectangle 19"/>
          <p:cNvSpPr>
            <a:spLocks noChangeArrowheads="1"/>
          </p:cNvSpPr>
          <p:nvPr/>
        </p:nvSpPr>
        <p:spPr bwMode="auto">
          <a:xfrm>
            <a:off x="2438400" y="5257800"/>
            <a:ext cx="152400" cy="152400"/>
          </a:xfrm>
          <a:prstGeom prst="rect">
            <a:avLst/>
          </a:prstGeom>
          <a:solidFill>
            <a:srgbClr val="CE7674"/>
          </a:solidFill>
          <a:ln w="9525">
            <a:solidFill>
              <a:schemeClr val="tx1">
                <a:lumMod val="50000"/>
                <a:lumOff val="50000"/>
              </a:schemeClr>
            </a:solidFill>
            <a:miter lim="800000"/>
            <a:headEnd/>
            <a:tailEnd/>
          </a:ln>
        </p:spPr>
        <p:txBody>
          <a:bodyPr wrap="none" anchor="ctr"/>
          <a:lstStyle/>
          <a:p>
            <a:endParaRPr lang="en-US"/>
          </a:p>
        </p:txBody>
      </p:sp>
      <p:sp>
        <p:nvSpPr>
          <p:cNvPr id="268" name="Text Box 20"/>
          <p:cNvSpPr txBox="1">
            <a:spLocks noChangeArrowheads="1"/>
          </p:cNvSpPr>
          <p:nvPr/>
        </p:nvSpPr>
        <p:spPr bwMode="auto">
          <a:xfrm>
            <a:off x="2590800" y="5181600"/>
            <a:ext cx="1143000" cy="304800"/>
          </a:xfrm>
          <a:prstGeom prst="rect">
            <a:avLst/>
          </a:prstGeom>
          <a:noFill/>
          <a:ln w="9525">
            <a:noFill/>
            <a:miter lim="800000"/>
            <a:headEnd/>
            <a:tailEnd/>
          </a:ln>
        </p:spPr>
        <p:txBody>
          <a:bodyPr>
            <a:spAutoFit/>
          </a:bodyPr>
          <a:lstStyle/>
          <a:p>
            <a:pPr>
              <a:spcBef>
                <a:spcPct val="50000"/>
              </a:spcBef>
            </a:pPr>
            <a:r>
              <a:rPr lang="en-US" sz="1400"/>
              <a:t>Black</a:t>
            </a:r>
          </a:p>
        </p:txBody>
      </p:sp>
      <p:sp>
        <p:nvSpPr>
          <p:cNvPr id="269" name="Rectangle 21"/>
          <p:cNvSpPr>
            <a:spLocks noChangeArrowheads="1"/>
          </p:cNvSpPr>
          <p:nvPr/>
        </p:nvSpPr>
        <p:spPr bwMode="auto">
          <a:xfrm>
            <a:off x="1219200" y="5257800"/>
            <a:ext cx="152400" cy="152400"/>
          </a:xfrm>
          <a:prstGeom prst="rect">
            <a:avLst/>
          </a:prstGeom>
          <a:solidFill>
            <a:schemeClr val="tx2">
              <a:lumMod val="60000"/>
              <a:lumOff val="40000"/>
            </a:schemeClr>
          </a:solidFill>
          <a:ln w="9525">
            <a:solidFill>
              <a:schemeClr val="tx1">
                <a:lumMod val="50000"/>
                <a:lumOff val="50000"/>
              </a:schemeClr>
            </a:solidFill>
            <a:miter lim="800000"/>
            <a:headEnd/>
            <a:tailEnd/>
          </a:ln>
        </p:spPr>
        <p:txBody>
          <a:bodyPr wrap="none" anchor="ctr"/>
          <a:lstStyle/>
          <a:p>
            <a:endParaRPr lang="en-US"/>
          </a:p>
        </p:txBody>
      </p:sp>
      <p:sp>
        <p:nvSpPr>
          <p:cNvPr id="270" name="Text Box 22"/>
          <p:cNvSpPr txBox="1">
            <a:spLocks noChangeArrowheads="1"/>
          </p:cNvSpPr>
          <p:nvPr/>
        </p:nvSpPr>
        <p:spPr bwMode="auto">
          <a:xfrm>
            <a:off x="1447800" y="5181600"/>
            <a:ext cx="1143000" cy="304800"/>
          </a:xfrm>
          <a:prstGeom prst="rect">
            <a:avLst/>
          </a:prstGeom>
          <a:noFill/>
          <a:ln w="9525">
            <a:noFill/>
            <a:miter lim="800000"/>
            <a:headEnd/>
            <a:tailEnd/>
          </a:ln>
        </p:spPr>
        <p:txBody>
          <a:bodyPr>
            <a:spAutoFit/>
          </a:bodyPr>
          <a:lstStyle/>
          <a:p>
            <a:pPr>
              <a:spcBef>
                <a:spcPct val="50000"/>
              </a:spcBef>
            </a:pPr>
            <a:r>
              <a:rPr lang="en-US" sz="1400"/>
              <a:t>Asian</a:t>
            </a:r>
          </a:p>
        </p:txBody>
      </p:sp>
      <p:sp>
        <p:nvSpPr>
          <p:cNvPr id="271" name="Rectangle 11"/>
          <p:cNvSpPr>
            <a:spLocks noChangeArrowheads="1"/>
          </p:cNvSpPr>
          <p:nvPr/>
        </p:nvSpPr>
        <p:spPr bwMode="auto">
          <a:xfrm>
            <a:off x="6553200" y="1219200"/>
            <a:ext cx="152400" cy="152400"/>
          </a:xfrm>
          <a:prstGeom prst="rect">
            <a:avLst/>
          </a:prstGeom>
          <a:solidFill>
            <a:schemeClr val="accent5">
              <a:lumMod val="50000"/>
            </a:schemeClr>
          </a:solidFill>
          <a:ln w="9525">
            <a:solidFill>
              <a:schemeClr val="tx1">
                <a:lumMod val="50000"/>
                <a:lumOff val="50000"/>
              </a:schemeClr>
            </a:solidFill>
            <a:miter lim="800000"/>
            <a:headEnd/>
            <a:tailEnd/>
          </a:ln>
        </p:spPr>
        <p:txBody>
          <a:bodyPr wrap="none" anchor="ctr"/>
          <a:lstStyle/>
          <a:p>
            <a:endParaRPr lang="en-US"/>
          </a:p>
        </p:txBody>
      </p:sp>
      <p:sp>
        <p:nvSpPr>
          <p:cNvPr id="272" name="Text Box 12"/>
          <p:cNvSpPr txBox="1">
            <a:spLocks noChangeArrowheads="1"/>
          </p:cNvSpPr>
          <p:nvPr/>
        </p:nvSpPr>
        <p:spPr bwMode="auto">
          <a:xfrm>
            <a:off x="6705600" y="1143000"/>
            <a:ext cx="1676400" cy="307777"/>
          </a:xfrm>
          <a:prstGeom prst="rect">
            <a:avLst/>
          </a:prstGeom>
          <a:noFill/>
          <a:ln w="9525">
            <a:noFill/>
            <a:miter lim="800000"/>
            <a:headEnd/>
            <a:tailEnd/>
          </a:ln>
        </p:spPr>
        <p:txBody>
          <a:bodyPr wrap="square">
            <a:spAutoFit/>
          </a:bodyPr>
          <a:lstStyle/>
          <a:p>
            <a:pPr>
              <a:spcBef>
                <a:spcPct val="50000"/>
              </a:spcBef>
            </a:pPr>
            <a:r>
              <a:rPr lang="en-US" sz="1400" dirty="0" smtClean="0"/>
              <a:t>Full-time </a:t>
            </a:r>
            <a:r>
              <a:rPr lang="en-US" sz="1200" dirty="0" smtClean="0"/>
              <a:t>(12+ Units)</a:t>
            </a:r>
            <a:endParaRPr lang="en-US" sz="1200" dirty="0"/>
          </a:p>
        </p:txBody>
      </p:sp>
      <p:sp>
        <p:nvSpPr>
          <p:cNvPr id="273" name="Rectangle 13"/>
          <p:cNvSpPr>
            <a:spLocks noChangeArrowheads="1"/>
          </p:cNvSpPr>
          <p:nvPr/>
        </p:nvSpPr>
        <p:spPr bwMode="auto">
          <a:xfrm>
            <a:off x="4191000" y="1230312"/>
            <a:ext cx="152400" cy="152400"/>
          </a:xfrm>
          <a:prstGeom prst="rect">
            <a:avLst/>
          </a:prstGeom>
          <a:solidFill>
            <a:schemeClr val="accent5">
              <a:lumMod val="60000"/>
              <a:lumOff val="40000"/>
            </a:schemeClr>
          </a:solidFill>
          <a:ln w="9525">
            <a:solidFill>
              <a:schemeClr val="tx1">
                <a:lumMod val="50000"/>
                <a:lumOff val="50000"/>
              </a:schemeClr>
            </a:solidFill>
            <a:miter lim="800000"/>
            <a:headEnd/>
            <a:tailEnd/>
          </a:ln>
        </p:spPr>
        <p:txBody>
          <a:bodyPr wrap="none" anchor="ctr"/>
          <a:lstStyle/>
          <a:p>
            <a:endParaRPr lang="en-US"/>
          </a:p>
        </p:txBody>
      </p:sp>
      <p:sp>
        <p:nvSpPr>
          <p:cNvPr id="274" name="Rectangle 14"/>
          <p:cNvSpPr>
            <a:spLocks noChangeArrowheads="1"/>
          </p:cNvSpPr>
          <p:nvPr/>
        </p:nvSpPr>
        <p:spPr bwMode="auto">
          <a:xfrm>
            <a:off x="2209800" y="1230312"/>
            <a:ext cx="152400" cy="152400"/>
          </a:xfrm>
          <a:prstGeom prst="rect">
            <a:avLst/>
          </a:prstGeom>
          <a:solidFill>
            <a:schemeClr val="accent5">
              <a:lumMod val="20000"/>
              <a:lumOff val="80000"/>
            </a:schemeClr>
          </a:solidFill>
          <a:ln w="9525">
            <a:solidFill>
              <a:schemeClr val="tx1">
                <a:lumMod val="50000"/>
                <a:lumOff val="50000"/>
              </a:schemeClr>
            </a:solidFill>
            <a:miter lim="800000"/>
            <a:headEnd/>
            <a:tailEnd/>
          </a:ln>
        </p:spPr>
        <p:txBody>
          <a:bodyPr wrap="none" anchor="ctr"/>
          <a:lstStyle/>
          <a:p>
            <a:endParaRPr lang="en-US"/>
          </a:p>
        </p:txBody>
      </p:sp>
      <p:sp>
        <p:nvSpPr>
          <p:cNvPr id="275" name="Text Box 15"/>
          <p:cNvSpPr txBox="1">
            <a:spLocks noChangeArrowheads="1"/>
          </p:cNvSpPr>
          <p:nvPr/>
        </p:nvSpPr>
        <p:spPr bwMode="auto">
          <a:xfrm>
            <a:off x="4419600" y="1154112"/>
            <a:ext cx="2286000" cy="304800"/>
          </a:xfrm>
          <a:prstGeom prst="rect">
            <a:avLst/>
          </a:prstGeom>
          <a:noFill/>
          <a:ln w="9525">
            <a:noFill/>
            <a:miter lim="800000"/>
            <a:headEnd/>
            <a:tailEnd/>
          </a:ln>
        </p:spPr>
        <p:txBody>
          <a:bodyPr>
            <a:spAutoFit/>
          </a:bodyPr>
          <a:lstStyle/>
          <a:p>
            <a:pPr>
              <a:spcBef>
                <a:spcPct val="50000"/>
              </a:spcBef>
            </a:pPr>
            <a:r>
              <a:rPr lang="en-US" sz="1400" dirty="0"/>
              <a:t>Part-time </a:t>
            </a:r>
            <a:r>
              <a:rPr lang="en-US" sz="1200" dirty="0"/>
              <a:t>(</a:t>
            </a:r>
            <a:r>
              <a:rPr lang="en-US" sz="1200" dirty="0" smtClean="0"/>
              <a:t>6</a:t>
            </a:r>
            <a:r>
              <a:rPr lang="en-US" sz="1200" dirty="0"/>
              <a:t> </a:t>
            </a:r>
            <a:r>
              <a:rPr lang="en-US" sz="1200" dirty="0" smtClean="0"/>
              <a:t>-11.5 </a:t>
            </a:r>
            <a:r>
              <a:rPr lang="en-US" sz="1200" dirty="0"/>
              <a:t>units)</a:t>
            </a:r>
          </a:p>
        </p:txBody>
      </p:sp>
      <p:sp>
        <p:nvSpPr>
          <p:cNvPr id="276" name="Text Box 16"/>
          <p:cNvSpPr txBox="1">
            <a:spLocks noChangeArrowheads="1"/>
          </p:cNvSpPr>
          <p:nvPr/>
        </p:nvSpPr>
        <p:spPr bwMode="auto">
          <a:xfrm>
            <a:off x="2438400" y="1154112"/>
            <a:ext cx="2286000" cy="304800"/>
          </a:xfrm>
          <a:prstGeom prst="rect">
            <a:avLst/>
          </a:prstGeom>
          <a:noFill/>
          <a:ln w="9525">
            <a:noFill/>
            <a:miter lim="800000"/>
            <a:headEnd/>
            <a:tailEnd/>
          </a:ln>
        </p:spPr>
        <p:txBody>
          <a:bodyPr>
            <a:spAutoFit/>
          </a:bodyPr>
          <a:lstStyle/>
          <a:p>
            <a:pPr>
              <a:spcBef>
                <a:spcPct val="50000"/>
              </a:spcBef>
            </a:pPr>
            <a:r>
              <a:rPr lang="en-US" sz="1400" dirty="0"/>
              <a:t>Part-time </a:t>
            </a:r>
            <a:r>
              <a:rPr lang="en-US" sz="1200" dirty="0" smtClean="0"/>
              <a:t>(&lt; 6 units</a:t>
            </a:r>
            <a:r>
              <a:rPr lang="en-US" sz="1200" dirty="0"/>
              <a:t>)</a:t>
            </a:r>
          </a:p>
        </p:txBody>
      </p:sp>
      <p:sp>
        <p:nvSpPr>
          <p:cNvPr id="277" name="TextBox 276"/>
          <p:cNvSpPr txBox="1"/>
          <p:nvPr/>
        </p:nvSpPr>
        <p:spPr>
          <a:xfrm>
            <a:off x="0" y="6627168"/>
            <a:ext cx="9144000" cy="246221"/>
          </a:xfrm>
          <a:prstGeom prst="rect">
            <a:avLst/>
          </a:prstGeom>
          <a:noFill/>
        </p:spPr>
        <p:txBody>
          <a:bodyPr wrap="square" rtlCol="0">
            <a:spAutoFit/>
          </a:bodyPr>
          <a:lstStyle/>
          <a:p>
            <a:r>
              <a:rPr lang="en-US" sz="1000" dirty="0" smtClean="0">
                <a:solidFill>
                  <a:schemeClr val="tx1">
                    <a:lumMod val="75000"/>
                    <a:lumOff val="25000"/>
                  </a:schemeClr>
                </a:solidFill>
              </a:rPr>
              <a:t>Note: Area of each circles corresponds to the relative number of First-Time Students in the cohort used for this analysis.</a:t>
            </a:r>
            <a:endParaRPr lang="en-US" sz="1000" dirty="0">
              <a:solidFill>
                <a:schemeClr val="tx1">
                  <a:lumMod val="75000"/>
                  <a:lumOff val="25000"/>
                </a:schemeClr>
              </a:solidFill>
            </a:endParaRPr>
          </a:p>
        </p:txBody>
      </p:sp>
    </p:spTree>
    <p:extLst>
      <p:ext uri="{BB962C8B-B14F-4D97-AF65-F5344CB8AC3E}">
        <p14:creationId xmlns:p14="http://schemas.microsoft.com/office/powerpoint/2010/main" val="10657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checkerboard(across)">
                                      <p:cBhvr>
                                        <p:cTn id="7" dur="500"/>
                                        <p:tgtEl>
                                          <p:spTgt spid="21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74"/>
                                        </p:tgtEl>
                                        <p:attrNameLst>
                                          <p:attrName>style.visibility</p:attrName>
                                        </p:attrNameLst>
                                      </p:cBhvr>
                                      <p:to>
                                        <p:strVal val="visible"/>
                                      </p:to>
                                    </p:set>
                                    <p:animEffect transition="in" filter="checkerboard(across)">
                                      <p:cBhvr>
                                        <p:cTn id="10" dur="500"/>
                                        <p:tgtEl>
                                          <p:spTgt spid="274"/>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276"/>
                                        </p:tgtEl>
                                        <p:attrNameLst>
                                          <p:attrName>style.visibility</p:attrName>
                                        </p:attrNameLst>
                                      </p:cBhvr>
                                      <p:to>
                                        <p:strVal val="visible"/>
                                      </p:to>
                                    </p:set>
                                    <p:animEffect transition="in" filter="checkerboard(across)">
                                      <p:cBhvr>
                                        <p:cTn id="13" dur="500"/>
                                        <p:tgtEl>
                                          <p:spTgt spid="276"/>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273"/>
                                        </p:tgtEl>
                                        <p:attrNameLst>
                                          <p:attrName>style.visibility</p:attrName>
                                        </p:attrNameLst>
                                      </p:cBhvr>
                                      <p:to>
                                        <p:strVal val="visible"/>
                                      </p:to>
                                    </p:set>
                                    <p:animEffect transition="in" filter="checkerboard(across)">
                                      <p:cBhvr>
                                        <p:cTn id="16" dur="500"/>
                                        <p:tgtEl>
                                          <p:spTgt spid="273"/>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275"/>
                                        </p:tgtEl>
                                        <p:attrNameLst>
                                          <p:attrName>style.visibility</p:attrName>
                                        </p:attrNameLst>
                                      </p:cBhvr>
                                      <p:to>
                                        <p:strVal val="visible"/>
                                      </p:to>
                                    </p:set>
                                    <p:animEffect transition="in" filter="checkerboard(across)">
                                      <p:cBhvr>
                                        <p:cTn id="19" dur="500"/>
                                        <p:tgtEl>
                                          <p:spTgt spid="275"/>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271"/>
                                        </p:tgtEl>
                                        <p:attrNameLst>
                                          <p:attrName>style.visibility</p:attrName>
                                        </p:attrNameLst>
                                      </p:cBhvr>
                                      <p:to>
                                        <p:strVal val="visible"/>
                                      </p:to>
                                    </p:set>
                                    <p:animEffect transition="in" filter="checkerboard(across)">
                                      <p:cBhvr>
                                        <p:cTn id="22" dur="500"/>
                                        <p:tgtEl>
                                          <p:spTgt spid="271"/>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272"/>
                                        </p:tgtEl>
                                        <p:attrNameLst>
                                          <p:attrName>style.visibility</p:attrName>
                                        </p:attrNameLst>
                                      </p:cBhvr>
                                      <p:to>
                                        <p:strVal val="visible"/>
                                      </p:to>
                                    </p:set>
                                    <p:animEffect transition="in" filter="checkerboard(across)">
                                      <p:cBhvr>
                                        <p:cTn id="25" dur="500"/>
                                        <p:tgtEl>
                                          <p:spTgt spid="27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58"/>
                                        </p:tgtEl>
                                        <p:attrNameLst>
                                          <p:attrName>style.visibility</p:attrName>
                                        </p:attrNameLst>
                                      </p:cBhvr>
                                      <p:to>
                                        <p:strVal val="visible"/>
                                      </p:to>
                                    </p:set>
                                    <p:anim calcmode="lin" valueType="num">
                                      <p:cBhvr additive="base">
                                        <p:cTn id="30" dur="2000" fill="hold"/>
                                        <p:tgtEl>
                                          <p:spTgt spid="158"/>
                                        </p:tgtEl>
                                        <p:attrNameLst>
                                          <p:attrName>ppt_x</p:attrName>
                                        </p:attrNameLst>
                                      </p:cBhvr>
                                      <p:tavLst>
                                        <p:tav tm="0">
                                          <p:val>
                                            <p:strVal val="0-#ppt_w/2"/>
                                          </p:val>
                                        </p:tav>
                                        <p:tav tm="100000">
                                          <p:val>
                                            <p:strVal val="#ppt_x"/>
                                          </p:val>
                                        </p:tav>
                                      </p:tavLst>
                                    </p:anim>
                                    <p:anim calcmode="lin" valueType="num">
                                      <p:cBhvr additive="base">
                                        <p:cTn id="31" dur="2000" fill="hold"/>
                                        <p:tgtEl>
                                          <p:spTgt spid="158"/>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480"/>
                                        </p:tgtEl>
                                        <p:attrNameLst>
                                          <p:attrName>style.visibility</p:attrName>
                                        </p:attrNameLst>
                                      </p:cBhvr>
                                      <p:to>
                                        <p:strVal val="visible"/>
                                      </p:to>
                                    </p:set>
                                    <p:anim calcmode="lin" valueType="num">
                                      <p:cBhvr additive="base">
                                        <p:cTn id="34" dur="2000" fill="hold"/>
                                        <p:tgtEl>
                                          <p:spTgt spid="480"/>
                                        </p:tgtEl>
                                        <p:attrNameLst>
                                          <p:attrName>ppt_x</p:attrName>
                                        </p:attrNameLst>
                                      </p:cBhvr>
                                      <p:tavLst>
                                        <p:tav tm="0">
                                          <p:val>
                                            <p:strVal val="0-#ppt_w/2"/>
                                          </p:val>
                                        </p:tav>
                                        <p:tav tm="100000">
                                          <p:val>
                                            <p:strVal val="#ppt_x"/>
                                          </p:val>
                                        </p:tav>
                                      </p:tavLst>
                                    </p:anim>
                                    <p:anim calcmode="lin" valueType="num">
                                      <p:cBhvr additive="base">
                                        <p:cTn id="35" dur="2000" fill="hold"/>
                                        <p:tgtEl>
                                          <p:spTgt spid="480"/>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481"/>
                                        </p:tgtEl>
                                        <p:attrNameLst>
                                          <p:attrName>style.visibility</p:attrName>
                                        </p:attrNameLst>
                                      </p:cBhvr>
                                      <p:to>
                                        <p:strVal val="visible"/>
                                      </p:to>
                                    </p:set>
                                    <p:anim calcmode="lin" valueType="num">
                                      <p:cBhvr additive="base">
                                        <p:cTn id="38" dur="2000" fill="hold"/>
                                        <p:tgtEl>
                                          <p:spTgt spid="481"/>
                                        </p:tgtEl>
                                        <p:attrNameLst>
                                          <p:attrName>ppt_x</p:attrName>
                                        </p:attrNameLst>
                                      </p:cBhvr>
                                      <p:tavLst>
                                        <p:tav tm="0">
                                          <p:val>
                                            <p:strVal val="0-#ppt_w/2"/>
                                          </p:val>
                                        </p:tav>
                                        <p:tav tm="100000">
                                          <p:val>
                                            <p:strVal val="#ppt_x"/>
                                          </p:val>
                                        </p:tav>
                                      </p:tavLst>
                                    </p:anim>
                                    <p:anim calcmode="lin" valueType="num">
                                      <p:cBhvr additive="base">
                                        <p:cTn id="39" dur="2000" fill="hold"/>
                                        <p:tgtEl>
                                          <p:spTgt spid="481"/>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59"/>
                                        </p:tgtEl>
                                        <p:attrNameLst>
                                          <p:attrName>style.visibility</p:attrName>
                                        </p:attrNameLst>
                                      </p:cBhvr>
                                      <p:to>
                                        <p:strVal val="visible"/>
                                      </p:to>
                                    </p:set>
                                    <p:anim calcmode="lin" valueType="num">
                                      <p:cBhvr additive="base">
                                        <p:cTn id="42" dur="2000" fill="hold"/>
                                        <p:tgtEl>
                                          <p:spTgt spid="159"/>
                                        </p:tgtEl>
                                        <p:attrNameLst>
                                          <p:attrName>ppt_x</p:attrName>
                                        </p:attrNameLst>
                                      </p:cBhvr>
                                      <p:tavLst>
                                        <p:tav tm="0">
                                          <p:val>
                                            <p:strVal val="0-#ppt_w/2"/>
                                          </p:val>
                                        </p:tav>
                                        <p:tav tm="100000">
                                          <p:val>
                                            <p:strVal val="#ppt_x"/>
                                          </p:val>
                                        </p:tav>
                                      </p:tavLst>
                                    </p:anim>
                                    <p:anim calcmode="lin" valueType="num">
                                      <p:cBhvr additive="base">
                                        <p:cTn id="43" dur="2000" fill="hold"/>
                                        <p:tgtEl>
                                          <p:spTgt spid="159"/>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160"/>
                                        </p:tgtEl>
                                        <p:attrNameLst>
                                          <p:attrName>style.visibility</p:attrName>
                                        </p:attrNameLst>
                                      </p:cBhvr>
                                      <p:to>
                                        <p:strVal val="visible"/>
                                      </p:to>
                                    </p:set>
                                    <p:anim calcmode="lin" valueType="num">
                                      <p:cBhvr additive="base">
                                        <p:cTn id="46" dur="2000" fill="hold"/>
                                        <p:tgtEl>
                                          <p:spTgt spid="160"/>
                                        </p:tgtEl>
                                        <p:attrNameLst>
                                          <p:attrName>ppt_x</p:attrName>
                                        </p:attrNameLst>
                                      </p:cBhvr>
                                      <p:tavLst>
                                        <p:tav tm="0">
                                          <p:val>
                                            <p:strVal val="0-#ppt_w/2"/>
                                          </p:val>
                                        </p:tav>
                                        <p:tav tm="100000">
                                          <p:val>
                                            <p:strVal val="#ppt_x"/>
                                          </p:val>
                                        </p:tav>
                                      </p:tavLst>
                                    </p:anim>
                                    <p:anim calcmode="lin" valueType="num">
                                      <p:cBhvr additive="base">
                                        <p:cTn id="47" dur="2000" fill="hold"/>
                                        <p:tgtEl>
                                          <p:spTgt spid="160"/>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482"/>
                                        </p:tgtEl>
                                        <p:attrNameLst>
                                          <p:attrName>style.visibility</p:attrName>
                                        </p:attrNameLst>
                                      </p:cBhvr>
                                      <p:to>
                                        <p:strVal val="visible"/>
                                      </p:to>
                                    </p:set>
                                    <p:anim calcmode="lin" valueType="num">
                                      <p:cBhvr additive="base">
                                        <p:cTn id="50" dur="2000" fill="hold"/>
                                        <p:tgtEl>
                                          <p:spTgt spid="482"/>
                                        </p:tgtEl>
                                        <p:attrNameLst>
                                          <p:attrName>ppt_x</p:attrName>
                                        </p:attrNameLst>
                                      </p:cBhvr>
                                      <p:tavLst>
                                        <p:tav tm="0">
                                          <p:val>
                                            <p:strVal val="0-#ppt_w/2"/>
                                          </p:val>
                                        </p:tav>
                                        <p:tav tm="100000">
                                          <p:val>
                                            <p:strVal val="#ppt_x"/>
                                          </p:val>
                                        </p:tav>
                                      </p:tavLst>
                                    </p:anim>
                                    <p:anim calcmode="lin" valueType="num">
                                      <p:cBhvr additive="base">
                                        <p:cTn id="51" dur="2000" fill="hold"/>
                                        <p:tgtEl>
                                          <p:spTgt spid="482"/>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 presetClass="entr" presetSubtype="10" fill="hold" grpId="0" nodeType="clickEffect">
                                  <p:stCondLst>
                                    <p:cond delay="0"/>
                                  </p:stCondLst>
                                  <p:childTnLst>
                                    <p:set>
                                      <p:cBhvr>
                                        <p:cTn id="55" dur="1" fill="hold">
                                          <p:stCondLst>
                                            <p:cond delay="0"/>
                                          </p:stCondLst>
                                        </p:cTn>
                                        <p:tgtEl>
                                          <p:spTgt spid="210"/>
                                        </p:tgtEl>
                                        <p:attrNameLst>
                                          <p:attrName>style.visibility</p:attrName>
                                        </p:attrNameLst>
                                      </p:cBhvr>
                                      <p:to>
                                        <p:strVal val="visible"/>
                                      </p:to>
                                    </p:set>
                                    <p:animEffect transition="in" filter="checkerboard(across)">
                                      <p:cBhvr>
                                        <p:cTn id="56" dur="500"/>
                                        <p:tgtEl>
                                          <p:spTgt spid="210"/>
                                        </p:tgtEl>
                                      </p:cBhvr>
                                    </p:animEffect>
                                  </p:childTnLst>
                                </p:cTn>
                              </p:par>
                              <p:par>
                                <p:cTn id="57" presetID="5" presetClass="entr" presetSubtype="10" fill="hold" grpId="0" nodeType="withEffect">
                                  <p:stCondLst>
                                    <p:cond delay="0"/>
                                  </p:stCondLst>
                                  <p:childTnLst>
                                    <p:set>
                                      <p:cBhvr>
                                        <p:cTn id="58" dur="1" fill="hold">
                                          <p:stCondLst>
                                            <p:cond delay="0"/>
                                          </p:stCondLst>
                                        </p:cTn>
                                        <p:tgtEl>
                                          <p:spTgt spid="227"/>
                                        </p:tgtEl>
                                        <p:attrNameLst>
                                          <p:attrName>style.visibility</p:attrName>
                                        </p:attrNameLst>
                                      </p:cBhvr>
                                      <p:to>
                                        <p:strVal val="visible"/>
                                      </p:to>
                                    </p:set>
                                    <p:animEffect transition="in" filter="checkerboard(across)">
                                      <p:cBhvr>
                                        <p:cTn id="59" dur="500"/>
                                        <p:tgtEl>
                                          <p:spTgt spid="227"/>
                                        </p:tgtEl>
                                      </p:cBhvr>
                                    </p:animEffect>
                                  </p:childTnLst>
                                </p:cTn>
                              </p:par>
                              <p:par>
                                <p:cTn id="60" presetID="5" presetClass="entr" presetSubtype="10" fill="hold" grpId="0" nodeType="withEffect">
                                  <p:stCondLst>
                                    <p:cond delay="0"/>
                                  </p:stCondLst>
                                  <p:childTnLst>
                                    <p:set>
                                      <p:cBhvr>
                                        <p:cTn id="61" dur="1" fill="hold">
                                          <p:stCondLst>
                                            <p:cond delay="0"/>
                                          </p:stCondLst>
                                        </p:cTn>
                                        <p:tgtEl>
                                          <p:spTgt spid="237"/>
                                        </p:tgtEl>
                                        <p:attrNameLst>
                                          <p:attrName>style.visibility</p:attrName>
                                        </p:attrNameLst>
                                      </p:cBhvr>
                                      <p:to>
                                        <p:strVal val="visible"/>
                                      </p:to>
                                    </p:set>
                                    <p:animEffect transition="in" filter="checkerboard(across)">
                                      <p:cBhvr>
                                        <p:cTn id="62" dur="500"/>
                                        <p:tgtEl>
                                          <p:spTgt spid="237"/>
                                        </p:tgtEl>
                                      </p:cBhvr>
                                    </p:animEffect>
                                  </p:childTnLst>
                                </p:cTn>
                              </p:par>
                              <p:par>
                                <p:cTn id="63" presetID="5" presetClass="entr" presetSubtype="10" fill="hold" grpId="0" nodeType="withEffect">
                                  <p:stCondLst>
                                    <p:cond delay="0"/>
                                  </p:stCondLst>
                                  <p:childTnLst>
                                    <p:set>
                                      <p:cBhvr>
                                        <p:cTn id="64" dur="1" fill="hold">
                                          <p:stCondLst>
                                            <p:cond delay="0"/>
                                          </p:stCondLst>
                                        </p:cTn>
                                        <p:tgtEl>
                                          <p:spTgt spid="238"/>
                                        </p:tgtEl>
                                        <p:attrNameLst>
                                          <p:attrName>style.visibility</p:attrName>
                                        </p:attrNameLst>
                                      </p:cBhvr>
                                      <p:to>
                                        <p:strVal val="visible"/>
                                      </p:to>
                                    </p:set>
                                    <p:animEffect transition="in" filter="checkerboard(across)">
                                      <p:cBhvr>
                                        <p:cTn id="65" dur="500"/>
                                        <p:tgtEl>
                                          <p:spTgt spid="238"/>
                                        </p:tgtEl>
                                      </p:cBhvr>
                                    </p:animEffect>
                                  </p:childTnLst>
                                </p:cTn>
                              </p:par>
                              <p:par>
                                <p:cTn id="66" presetID="5" presetClass="entr" presetSubtype="10" fill="hold" grpId="0" nodeType="withEffect">
                                  <p:stCondLst>
                                    <p:cond delay="0"/>
                                  </p:stCondLst>
                                  <p:childTnLst>
                                    <p:set>
                                      <p:cBhvr>
                                        <p:cTn id="67" dur="1" fill="hold">
                                          <p:stCondLst>
                                            <p:cond delay="0"/>
                                          </p:stCondLst>
                                        </p:cTn>
                                        <p:tgtEl>
                                          <p:spTgt spid="239"/>
                                        </p:tgtEl>
                                        <p:attrNameLst>
                                          <p:attrName>style.visibility</p:attrName>
                                        </p:attrNameLst>
                                      </p:cBhvr>
                                      <p:to>
                                        <p:strVal val="visible"/>
                                      </p:to>
                                    </p:set>
                                    <p:animEffect transition="in" filter="checkerboard(across)">
                                      <p:cBhvr>
                                        <p:cTn id="68" dur="500"/>
                                        <p:tgtEl>
                                          <p:spTgt spid="239"/>
                                        </p:tgtEl>
                                      </p:cBhvr>
                                    </p:animEffect>
                                  </p:childTnLst>
                                </p:cTn>
                              </p:par>
                              <p:par>
                                <p:cTn id="69" presetID="5" presetClass="entr" presetSubtype="10" fill="hold" grpId="0" nodeType="withEffect">
                                  <p:stCondLst>
                                    <p:cond delay="0"/>
                                  </p:stCondLst>
                                  <p:childTnLst>
                                    <p:set>
                                      <p:cBhvr>
                                        <p:cTn id="70" dur="1" fill="hold">
                                          <p:stCondLst>
                                            <p:cond delay="0"/>
                                          </p:stCondLst>
                                        </p:cTn>
                                        <p:tgtEl>
                                          <p:spTgt spid="241"/>
                                        </p:tgtEl>
                                        <p:attrNameLst>
                                          <p:attrName>style.visibility</p:attrName>
                                        </p:attrNameLst>
                                      </p:cBhvr>
                                      <p:to>
                                        <p:strVal val="visible"/>
                                      </p:to>
                                    </p:set>
                                    <p:animEffect transition="in" filter="checkerboard(across)">
                                      <p:cBhvr>
                                        <p:cTn id="71" dur="500"/>
                                        <p:tgtEl>
                                          <p:spTgt spid="241"/>
                                        </p:tgtEl>
                                      </p:cBhvr>
                                    </p:animEffect>
                                  </p:childTnLst>
                                </p:cTn>
                              </p:par>
                              <p:par>
                                <p:cTn id="72" presetID="5" presetClass="entr" presetSubtype="10" fill="hold" grpId="0" nodeType="withEffect">
                                  <p:stCondLst>
                                    <p:cond delay="0"/>
                                  </p:stCondLst>
                                  <p:childTnLst>
                                    <p:set>
                                      <p:cBhvr>
                                        <p:cTn id="73" dur="1" fill="hold">
                                          <p:stCondLst>
                                            <p:cond delay="0"/>
                                          </p:stCondLst>
                                        </p:cTn>
                                        <p:tgtEl>
                                          <p:spTgt spid="249"/>
                                        </p:tgtEl>
                                        <p:attrNameLst>
                                          <p:attrName>style.visibility</p:attrName>
                                        </p:attrNameLst>
                                      </p:cBhvr>
                                      <p:to>
                                        <p:strVal val="visible"/>
                                      </p:to>
                                    </p:set>
                                    <p:animEffect transition="in" filter="checkerboard(across)">
                                      <p:cBhvr>
                                        <p:cTn id="74" dur="500"/>
                                        <p:tgtEl>
                                          <p:spTgt spid="249"/>
                                        </p:tgtEl>
                                      </p:cBhvr>
                                    </p:animEffect>
                                  </p:childTnLst>
                                </p:cTn>
                              </p:par>
                              <p:par>
                                <p:cTn id="75" presetID="5" presetClass="entr" presetSubtype="10" fill="hold" grpId="0" nodeType="withEffect">
                                  <p:stCondLst>
                                    <p:cond delay="0"/>
                                  </p:stCondLst>
                                  <p:childTnLst>
                                    <p:set>
                                      <p:cBhvr>
                                        <p:cTn id="76" dur="1" fill="hold">
                                          <p:stCondLst>
                                            <p:cond delay="0"/>
                                          </p:stCondLst>
                                        </p:cTn>
                                        <p:tgtEl>
                                          <p:spTgt spid="240"/>
                                        </p:tgtEl>
                                        <p:attrNameLst>
                                          <p:attrName>style.visibility</p:attrName>
                                        </p:attrNameLst>
                                      </p:cBhvr>
                                      <p:to>
                                        <p:strVal val="visible"/>
                                      </p:to>
                                    </p:set>
                                    <p:animEffect transition="in" filter="checkerboard(across)">
                                      <p:cBhvr>
                                        <p:cTn id="77" dur="500"/>
                                        <p:tgtEl>
                                          <p:spTgt spid="240"/>
                                        </p:tgtEl>
                                      </p:cBhvr>
                                    </p:animEffect>
                                  </p:childTnLst>
                                </p:cTn>
                              </p:par>
                              <p:par>
                                <p:cTn id="78" presetID="5" presetClass="entr" presetSubtype="10" fill="hold" grpId="0" nodeType="withEffect">
                                  <p:stCondLst>
                                    <p:cond delay="0"/>
                                  </p:stCondLst>
                                  <p:childTnLst>
                                    <p:set>
                                      <p:cBhvr>
                                        <p:cTn id="79" dur="1" fill="hold">
                                          <p:stCondLst>
                                            <p:cond delay="0"/>
                                          </p:stCondLst>
                                        </p:cTn>
                                        <p:tgtEl>
                                          <p:spTgt spid="255"/>
                                        </p:tgtEl>
                                        <p:attrNameLst>
                                          <p:attrName>style.visibility</p:attrName>
                                        </p:attrNameLst>
                                      </p:cBhvr>
                                      <p:to>
                                        <p:strVal val="visible"/>
                                      </p:to>
                                    </p:set>
                                    <p:animEffect transition="in" filter="checkerboard(across)">
                                      <p:cBhvr>
                                        <p:cTn id="80" dur="500"/>
                                        <p:tgtEl>
                                          <p:spTgt spid="255"/>
                                        </p:tgtEl>
                                      </p:cBhvr>
                                    </p:animEffect>
                                  </p:childTnLst>
                                </p:cTn>
                              </p:par>
                              <p:par>
                                <p:cTn id="81" presetID="5" presetClass="entr" presetSubtype="10" fill="hold" grpId="0" nodeType="withEffect">
                                  <p:stCondLst>
                                    <p:cond delay="0"/>
                                  </p:stCondLst>
                                  <p:childTnLst>
                                    <p:set>
                                      <p:cBhvr>
                                        <p:cTn id="82" dur="1" fill="hold">
                                          <p:stCondLst>
                                            <p:cond delay="0"/>
                                          </p:stCondLst>
                                        </p:cTn>
                                        <p:tgtEl>
                                          <p:spTgt spid="257"/>
                                        </p:tgtEl>
                                        <p:attrNameLst>
                                          <p:attrName>style.visibility</p:attrName>
                                        </p:attrNameLst>
                                      </p:cBhvr>
                                      <p:to>
                                        <p:strVal val="visible"/>
                                      </p:to>
                                    </p:set>
                                    <p:animEffect transition="in" filter="checkerboard(across)">
                                      <p:cBhvr>
                                        <p:cTn id="83" dur="500"/>
                                        <p:tgtEl>
                                          <p:spTgt spid="257"/>
                                        </p:tgtEl>
                                      </p:cBhvr>
                                    </p:animEffect>
                                  </p:childTnLst>
                                </p:cTn>
                              </p:par>
                              <p:par>
                                <p:cTn id="84" presetID="5" presetClass="entr" presetSubtype="10" fill="hold" grpId="0" nodeType="withEffect">
                                  <p:stCondLst>
                                    <p:cond delay="0"/>
                                  </p:stCondLst>
                                  <p:childTnLst>
                                    <p:set>
                                      <p:cBhvr>
                                        <p:cTn id="85" dur="1" fill="hold">
                                          <p:stCondLst>
                                            <p:cond delay="0"/>
                                          </p:stCondLst>
                                        </p:cTn>
                                        <p:tgtEl>
                                          <p:spTgt spid="258"/>
                                        </p:tgtEl>
                                        <p:attrNameLst>
                                          <p:attrName>style.visibility</p:attrName>
                                        </p:attrNameLst>
                                      </p:cBhvr>
                                      <p:to>
                                        <p:strVal val="visible"/>
                                      </p:to>
                                    </p:set>
                                    <p:animEffect transition="in" filter="checkerboard(across)">
                                      <p:cBhvr>
                                        <p:cTn id="86" dur="500"/>
                                        <p:tgtEl>
                                          <p:spTgt spid="258"/>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487"/>
                                        </p:tgtEl>
                                        <p:attrNameLst>
                                          <p:attrName>style.visibility</p:attrName>
                                        </p:attrNameLst>
                                      </p:cBhvr>
                                      <p:to>
                                        <p:strVal val="visible"/>
                                      </p:to>
                                    </p:set>
                                    <p:anim calcmode="lin" valueType="num">
                                      <p:cBhvr additive="base">
                                        <p:cTn id="91" dur="2000" fill="hold"/>
                                        <p:tgtEl>
                                          <p:spTgt spid="487"/>
                                        </p:tgtEl>
                                        <p:attrNameLst>
                                          <p:attrName>ppt_x</p:attrName>
                                        </p:attrNameLst>
                                      </p:cBhvr>
                                      <p:tavLst>
                                        <p:tav tm="0">
                                          <p:val>
                                            <p:strVal val="0-#ppt_w/2"/>
                                          </p:val>
                                        </p:tav>
                                        <p:tav tm="100000">
                                          <p:val>
                                            <p:strVal val="#ppt_x"/>
                                          </p:val>
                                        </p:tav>
                                      </p:tavLst>
                                    </p:anim>
                                    <p:anim calcmode="lin" valueType="num">
                                      <p:cBhvr additive="base">
                                        <p:cTn id="92" dur="2000" fill="hold"/>
                                        <p:tgtEl>
                                          <p:spTgt spid="487"/>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161"/>
                                        </p:tgtEl>
                                        <p:attrNameLst>
                                          <p:attrName>style.visibility</p:attrName>
                                        </p:attrNameLst>
                                      </p:cBhvr>
                                      <p:to>
                                        <p:strVal val="visible"/>
                                      </p:to>
                                    </p:set>
                                    <p:anim calcmode="lin" valueType="num">
                                      <p:cBhvr additive="base">
                                        <p:cTn id="95" dur="2000" fill="hold"/>
                                        <p:tgtEl>
                                          <p:spTgt spid="161"/>
                                        </p:tgtEl>
                                        <p:attrNameLst>
                                          <p:attrName>ppt_x</p:attrName>
                                        </p:attrNameLst>
                                      </p:cBhvr>
                                      <p:tavLst>
                                        <p:tav tm="0">
                                          <p:val>
                                            <p:strVal val="0-#ppt_w/2"/>
                                          </p:val>
                                        </p:tav>
                                        <p:tav tm="100000">
                                          <p:val>
                                            <p:strVal val="#ppt_x"/>
                                          </p:val>
                                        </p:tav>
                                      </p:tavLst>
                                    </p:anim>
                                    <p:anim calcmode="lin" valueType="num">
                                      <p:cBhvr additive="base">
                                        <p:cTn id="96" dur="2000" fill="hold"/>
                                        <p:tgtEl>
                                          <p:spTgt spid="161"/>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162"/>
                                        </p:tgtEl>
                                        <p:attrNameLst>
                                          <p:attrName>style.visibility</p:attrName>
                                        </p:attrNameLst>
                                      </p:cBhvr>
                                      <p:to>
                                        <p:strVal val="visible"/>
                                      </p:to>
                                    </p:set>
                                    <p:anim calcmode="lin" valueType="num">
                                      <p:cBhvr additive="base">
                                        <p:cTn id="99" dur="2000" fill="hold"/>
                                        <p:tgtEl>
                                          <p:spTgt spid="162"/>
                                        </p:tgtEl>
                                        <p:attrNameLst>
                                          <p:attrName>ppt_x</p:attrName>
                                        </p:attrNameLst>
                                      </p:cBhvr>
                                      <p:tavLst>
                                        <p:tav tm="0">
                                          <p:val>
                                            <p:strVal val="0-#ppt_w/2"/>
                                          </p:val>
                                        </p:tav>
                                        <p:tav tm="100000">
                                          <p:val>
                                            <p:strVal val="#ppt_x"/>
                                          </p:val>
                                        </p:tav>
                                      </p:tavLst>
                                    </p:anim>
                                    <p:anim calcmode="lin" valueType="num">
                                      <p:cBhvr additive="base">
                                        <p:cTn id="100" dur="2000" fill="hold"/>
                                        <p:tgtEl>
                                          <p:spTgt spid="162"/>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486"/>
                                        </p:tgtEl>
                                        <p:attrNameLst>
                                          <p:attrName>style.visibility</p:attrName>
                                        </p:attrNameLst>
                                      </p:cBhvr>
                                      <p:to>
                                        <p:strVal val="visible"/>
                                      </p:to>
                                    </p:set>
                                    <p:anim calcmode="lin" valueType="num">
                                      <p:cBhvr additive="base">
                                        <p:cTn id="103" dur="2000" fill="hold"/>
                                        <p:tgtEl>
                                          <p:spTgt spid="486"/>
                                        </p:tgtEl>
                                        <p:attrNameLst>
                                          <p:attrName>ppt_x</p:attrName>
                                        </p:attrNameLst>
                                      </p:cBhvr>
                                      <p:tavLst>
                                        <p:tav tm="0">
                                          <p:val>
                                            <p:strVal val="0-#ppt_w/2"/>
                                          </p:val>
                                        </p:tav>
                                        <p:tav tm="100000">
                                          <p:val>
                                            <p:strVal val="#ppt_x"/>
                                          </p:val>
                                        </p:tav>
                                      </p:tavLst>
                                    </p:anim>
                                    <p:anim calcmode="lin" valueType="num">
                                      <p:cBhvr additive="base">
                                        <p:cTn id="104" dur="2000" fill="hold"/>
                                        <p:tgtEl>
                                          <p:spTgt spid="486"/>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485"/>
                                        </p:tgtEl>
                                        <p:attrNameLst>
                                          <p:attrName>style.visibility</p:attrName>
                                        </p:attrNameLst>
                                      </p:cBhvr>
                                      <p:to>
                                        <p:strVal val="visible"/>
                                      </p:to>
                                    </p:set>
                                    <p:anim calcmode="lin" valueType="num">
                                      <p:cBhvr additive="base">
                                        <p:cTn id="107" dur="2000" fill="hold"/>
                                        <p:tgtEl>
                                          <p:spTgt spid="485"/>
                                        </p:tgtEl>
                                        <p:attrNameLst>
                                          <p:attrName>ppt_x</p:attrName>
                                        </p:attrNameLst>
                                      </p:cBhvr>
                                      <p:tavLst>
                                        <p:tav tm="0">
                                          <p:val>
                                            <p:strVal val="0-#ppt_w/2"/>
                                          </p:val>
                                        </p:tav>
                                        <p:tav tm="100000">
                                          <p:val>
                                            <p:strVal val="#ppt_x"/>
                                          </p:val>
                                        </p:tav>
                                      </p:tavLst>
                                    </p:anim>
                                    <p:anim calcmode="lin" valueType="num">
                                      <p:cBhvr additive="base">
                                        <p:cTn id="108" dur="2000" fill="hold"/>
                                        <p:tgtEl>
                                          <p:spTgt spid="485"/>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164"/>
                                        </p:tgtEl>
                                        <p:attrNameLst>
                                          <p:attrName>style.visibility</p:attrName>
                                        </p:attrNameLst>
                                      </p:cBhvr>
                                      <p:to>
                                        <p:strVal val="visible"/>
                                      </p:to>
                                    </p:set>
                                    <p:anim calcmode="lin" valueType="num">
                                      <p:cBhvr additive="base">
                                        <p:cTn id="111" dur="2000" fill="hold"/>
                                        <p:tgtEl>
                                          <p:spTgt spid="164"/>
                                        </p:tgtEl>
                                        <p:attrNameLst>
                                          <p:attrName>ppt_x</p:attrName>
                                        </p:attrNameLst>
                                      </p:cBhvr>
                                      <p:tavLst>
                                        <p:tav tm="0">
                                          <p:val>
                                            <p:strVal val="0-#ppt_w/2"/>
                                          </p:val>
                                        </p:tav>
                                        <p:tav tm="100000">
                                          <p:val>
                                            <p:strVal val="#ppt_x"/>
                                          </p:val>
                                        </p:tav>
                                      </p:tavLst>
                                    </p:anim>
                                    <p:anim calcmode="lin" valueType="num">
                                      <p:cBhvr additive="base">
                                        <p:cTn id="112" dur="2000" fill="hold"/>
                                        <p:tgtEl>
                                          <p:spTgt spid="164"/>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163"/>
                                        </p:tgtEl>
                                        <p:attrNameLst>
                                          <p:attrName>style.visibility</p:attrName>
                                        </p:attrNameLst>
                                      </p:cBhvr>
                                      <p:to>
                                        <p:strVal val="visible"/>
                                      </p:to>
                                    </p:set>
                                    <p:anim calcmode="lin" valueType="num">
                                      <p:cBhvr additive="base">
                                        <p:cTn id="115" dur="2000" fill="hold"/>
                                        <p:tgtEl>
                                          <p:spTgt spid="163"/>
                                        </p:tgtEl>
                                        <p:attrNameLst>
                                          <p:attrName>ppt_x</p:attrName>
                                        </p:attrNameLst>
                                      </p:cBhvr>
                                      <p:tavLst>
                                        <p:tav tm="0">
                                          <p:val>
                                            <p:strVal val="0-#ppt_w/2"/>
                                          </p:val>
                                        </p:tav>
                                        <p:tav tm="100000">
                                          <p:val>
                                            <p:strVal val="#ppt_x"/>
                                          </p:val>
                                        </p:tav>
                                      </p:tavLst>
                                    </p:anim>
                                    <p:anim calcmode="lin" valueType="num">
                                      <p:cBhvr additive="base">
                                        <p:cTn id="116" dur="2000" fill="hold"/>
                                        <p:tgtEl>
                                          <p:spTgt spid="163"/>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484"/>
                                        </p:tgtEl>
                                        <p:attrNameLst>
                                          <p:attrName>style.visibility</p:attrName>
                                        </p:attrNameLst>
                                      </p:cBhvr>
                                      <p:to>
                                        <p:strVal val="visible"/>
                                      </p:to>
                                    </p:set>
                                    <p:anim calcmode="lin" valueType="num">
                                      <p:cBhvr additive="base">
                                        <p:cTn id="119" dur="2000" fill="hold"/>
                                        <p:tgtEl>
                                          <p:spTgt spid="484"/>
                                        </p:tgtEl>
                                        <p:attrNameLst>
                                          <p:attrName>ppt_x</p:attrName>
                                        </p:attrNameLst>
                                      </p:cBhvr>
                                      <p:tavLst>
                                        <p:tav tm="0">
                                          <p:val>
                                            <p:strVal val="0-#ppt_w/2"/>
                                          </p:val>
                                        </p:tav>
                                        <p:tav tm="100000">
                                          <p:val>
                                            <p:strVal val="#ppt_x"/>
                                          </p:val>
                                        </p:tav>
                                      </p:tavLst>
                                    </p:anim>
                                    <p:anim calcmode="lin" valueType="num">
                                      <p:cBhvr additive="base">
                                        <p:cTn id="120" dur="2000" fill="hold"/>
                                        <p:tgtEl>
                                          <p:spTgt spid="484"/>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483"/>
                                        </p:tgtEl>
                                        <p:attrNameLst>
                                          <p:attrName>style.visibility</p:attrName>
                                        </p:attrNameLst>
                                      </p:cBhvr>
                                      <p:to>
                                        <p:strVal val="visible"/>
                                      </p:to>
                                    </p:set>
                                    <p:anim calcmode="lin" valueType="num">
                                      <p:cBhvr additive="base">
                                        <p:cTn id="123" dur="2000" fill="hold"/>
                                        <p:tgtEl>
                                          <p:spTgt spid="483"/>
                                        </p:tgtEl>
                                        <p:attrNameLst>
                                          <p:attrName>ppt_x</p:attrName>
                                        </p:attrNameLst>
                                      </p:cBhvr>
                                      <p:tavLst>
                                        <p:tav tm="0">
                                          <p:val>
                                            <p:strVal val="0-#ppt_w/2"/>
                                          </p:val>
                                        </p:tav>
                                        <p:tav tm="100000">
                                          <p:val>
                                            <p:strVal val="#ppt_x"/>
                                          </p:val>
                                        </p:tav>
                                      </p:tavLst>
                                    </p:anim>
                                    <p:anim calcmode="lin" valueType="num">
                                      <p:cBhvr additive="base">
                                        <p:cTn id="124" dur="2000" fill="hold"/>
                                        <p:tgtEl>
                                          <p:spTgt spid="483"/>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165"/>
                                        </p:tgtEl>
                                        <p:attrNameLst>
                                          <p:attrName>style.visibility</p:attrName>
                                        </p:attrNameLst>
                                      </p:cBhvr>
                                      <p:to>
                                        <p:strVal val="visible"/>
                                      </p:to>
                                    </p:set>
                                    <p:anim calcmode="lin" valueType="num">
                                      <p:cBhvr additive="base">
                                        <p:cTn id="127" dur="2000" fill="hold"/>
                                        <p:tgtEl>
                                          <p:spTgt spid="165"/>
                                        </p:tgtEl>
                                        <p:attrNameLst>
                                          <p:attrName>ppt_x</p:attrName>
                                        </p:attrNameLst>
                                      </p:cBhvr>
                                      <p:tavLst>
                                        <p:tav tm="0">
                                          <p:val>
                                            <p:strVal val="0-#ppt_w/2"/>
                                          </p:val>
                                        </p:tav>
                                        <p:tav tm="100000">
                                          <p:val>
                                            <p:strVal val="#ppt_x"/>
                                          </p:val>
                                        </p:tav>
                                      </p:tavLst>
                                    </p:anim>
                                    <p:anim calcmode="lin" valueType="num">
                                      <p:cBhvr additive="base">
                                        <p:cTn id="128" dur="2000" fill="hold"/>
                                        <p:tgtEl>
                                          <p:spTgt spid="165"/>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5" presetClass="entr" presetSubtype="10" fill="hold" grpId="0" nodeType="clickEffect">
                                  <p:stCondLst>
                                    <p:cond delay="0"/>
                                  </p:stCondLst>
                                  <p:childTnLst>
                                    <p:set>
                                      <p:cBhvr>
                                        <p:cTn id="132" dur="1" fill="hold">
                                          <p:stCondLst>
                                            <p:cond delay="0"/>
                                          </p:stCondLst>
                                        </p:cTn>
                                        <p:tgtEl>
                                          <p:spTgt spid="211"/>
                                        </p:tgtEl>
                                        <p:attrNameLst>
                                          <p:attrName>style.visibility</p:attrName>
                                        </p:attrNameLst>
                                      </p:cBhvr>
                                      <p:to>
                                        <p:strVal val="visible"/>
                                      </p:to>
                                    </p:set>
                                    <p:animEffect transition="in" filter="checkerboard(across)">
                                      <p:cBhvr>
                                        <p:cTn id="133" dur="500"/>
                                        <p:tgtEl>
                                          <p:spTgt spid="211"/>
                                        </p:tgtEl>
                                      </p:cBhvr>
                                    </p:animEffect>
                                  </p:childTnLst>
                                </p:cTn>
                              </p:par>
                              <p:par>
                                <p:cTn id="134" presetID="5" presetClass="entr" presetSubtype="10" fill="hold" grpId="0" nodeType="withEffect">
                                  <p:stCondLst>
                                    <p:cond delay="0"/>
                                  </p:stCondLst>
                                  <p:childTnLst>
                                    <p:set>
                                      <p:cBhvr>
                                        <p:cTn id="135" dur="1" fill="hold">
                                          <p:stCondLst>
                                            <p:cond delay="0"/>
                                          </p:stCondLst>
                                        </p:cTn>
                                        <p:tgtEl>
                                          <p:spTgt spid="269"/>
                                        </p:tgtEl>
                                        <p:attrNameLst>
                                          <p:attrName>style.visibility</p:attrName>
                                        </p:attrNameLst>
                                      </p:cBhvr>
                                      <p:to>
                                        <p:strVal val="visible"/>
                                      </p:to>
                                    </p:set>
                                    <p:animEffect transition="in" filter="checkerboard(across)">
                                      <p:cBhvr>
                                        <p:cTn id="136" dur="500"/>
                                        <p:tgtEl>
                                          <p:spTgt spid="269"/>
                                        </p:tgtEl>
                                      </p:cBhvr>
                                    </p:animEffect>
                                  </p:childTnLst>
                                </p:cTn>
                              </p:par>
                              <p:par>
                                <p:cTn id="137" presetID="5" presetClass="entr" presetSubtype="10" fill="hold" grpId="0" nodeType="withEffect">
                                  <p:stCondLst>
                                    <p:cond delay="0"/>
                                  </p:stCondLst>
                                  <p:childTnLst>
                                    <p:set>
                                      <p:cBhvr>
                                        <p:cTn id="138" dur="1" fill="hold">
                                          <p:stCondLst>
                                            <p:cond delay="0"/>
                                          </p:stCondLst>
                                        </p:cTn>
                                        <p:tgtEl>
                                          <p:spTgt spid="270"/>
                                        </p:tgtEl>
                                        <p:attrNameLst>
                                          <p:attrName>style.visibility</p:attrName>
                                        </p:attrNameLst>
                                      </p:cBhvr>
                                      <p:to>
                                        <p:strVal val="visible"/>
                                      </p:to>
                                    </p:set>
                                    <p:animEffect transition="in" filter="checkerboard(across)">
                                      <p:cBhvr>
                                        <p:cTn id="139" dur="500"/>
                                        <p:tgtEl>
                                          <p:spTgt spid="270"/>
                                        </p:tgtEl>
                                      </p:cBhvr>
                                    </p:animEffect>
                                  </p:childTnLst>
                                </p:cTn>
                              </p:par>
                              <p:par>
                                <p:cTn id="140" presetID="5" presetClass="entr" presetSubtype="10" fill="hold" grpId="0" nodeType="withEffect">
                                  <p:stCondLst>
                                    <p:cond delay="0"/>
                                  </p:stCondLst>
                                  <p:childTnLst>
                                    <p:set>
                                      <p:cBhvr>
                                        <p:cTn id="141" dur="1" fill="hold">
                                          <p:stCondLst>
                                            <p:cond delay="0"/>
                                          </p:stCondLst>
                                        </p:cTn>
                                        <p:tgtEl>
                                          <p:spTgt spid="267"/>
                                        </p:tgtEl>
                                        <p:attrNameLst>
                                          <p:attrName>style.visibility</p:attrName>
                                        </p:attrNameLst>
                                      </p:cBhvr>
                                      <p:to>
                                        <p:strVal val="visible"/>
                                      </p:to>
                                    </p:set>
                                    <p:animEffect transition="in" filter="checkerboard(across)">
                                      <p:cBhvr>
                                        <p:cTn id="142" dur="500"/>
                                        <p:tgtEl>
                                          <p:spTgt spid="267"/>
                                        </p:tgtEl>
                                      </p:cBhvr>
                                    </p:animEffect>
                                  </p:childTnLst>
                                </p:cTn>
                              </p:par>
                              <p:par>
                                <p:cTn id="143" presetID="5" presetClass="entr" presetSubtype="10" fill="hold" grpId="0" nodeType="withEffect">
                                  <p:stCondLst>
                                    <p:cond delay="0"/>
                                  </p:stCondLst>
                                  <p:childTnLst>
                                    <p:set>
                                      <p:cBhvr>
                                        <p:cTn id="144" dur="1" fill="hold">
                                          <p:stCondLst>
                                            <p:cond delay="0"/>
                                          </p:stCondLst>
                                        </p:cTn>
                                        <p:tgtEl>
                                          <p:spTgt spid="268"/>
                                        </p:tgtEl>
                                        <p:attrNameLst>
                                          <p:attrName>style.visibility</p:attrName>
                                        </p:attrNameLst>
                                      </p:cBhvr>
                                      <p:to>
                                        <p:strVal val="visible"/>
                                      </p:to>
                                    </p:set>
                                    <p:animEffect transition="in" filter="checkerboard(across)">
                                      <p:cBhvr>
                                        <p:cTn id="145" dur="500"/>
                                        <p:tgtEl>
                                          <p:spTgt spid="268"/>
                                        </p:tgtEl>
                                      </p:cBhvr>
                                    </p:animEffect>
                                  </p:childTnLst>
                                </p:cTn>
                              </p:par>
                              <p:par>
                                <p:cTn id="146" presetID="5" presetClass="entr" presetSubtype="10" fill="hold" grpId="0" nodeType="withEffect">
                                  <p:stCondLst>
                                    <p:cond delay="0"/>
                                  </p:stCondLst>
                                  <p:childTnLst>
                                    <p:set>
                                      <p:cBhvr>
                                        <p:cTn id="147" dur="1" fill="hold">
                                          <p:stCondLst>
                                            <p:cond delay="0"/>
                                          </p:stCondLst>
                                        </p:cTn>
                                        <p:tgtEl>
                                          <p:spTgt spid="259"/>
                                        </p:tgtEl>
                                        <p:attrNameLst>
                                          <p:attrName>style.visibility</p:attrName>
                                        </p:attrNameLst>
                                      </p:cBhvr>
                                      <p:to>
                                        <p:strVal val="visible"/>
                                      </p:to>
                                    </p:set>
                                    <p:animEffect transition="in" filter="checkerboard(across)">
                                      <p:cBhvr>
                                        <p:cTn id="148" dur="500"/>
                                        <p:tgtEl>
                                          <p:spTgt spid="259"/>
                                        </p:tgtEl>
                                      </p:cBhvr>
                                    </p:animEffect>
                                  </p:childTnLst>
                                </p:cTn>
                              </p:par>
                              <p:par>
                                <p:cTn id="149" presetID="5" presetClass="entr" presetSubtype="10" fill="hold" grpId="0" nodeType="withEffect">
                                  <p:stCondLst>
                                    <p:cond delay="0"/>
                                  </p:stCondLst>
                                  <p:childTnLst>
                                    <p:set>
                                      <p:cBhvr>
                                        <p:cTn id="150" dur="1" fill="hold">
                                          <p:stCondLst>
                                            <p:cond delay="0"/>
                                          </p:stCondLst>
                                        </p:cTn>
                                        <p:tgtEl>
                                          <p:spTgt spid="260"/>
                                        </p:tgtEl>
                                        <p:attrNameLst>
                                          <p:attrName>style.visibility</p:attrName>
                                        </p:attrNameLst>
                                      </p:cBhvr>
                                      <p:to>
                                        <p:strVal val="visible"/>
                                      </p:to>
                                    </p:set>
                                    <p:animEffect transition="in" filter="checkerboard(across)">
                                      <p:cBhvr>
                                        <p:cTn id="151" dur="500"/>
                                        <p:tgtEl>
                                          <p:spTgt spid="260"/>
                                        </p:tgtEl>
                                      </p:cBhvr>
                                    </p:animEffect>
                                  </p:childTnLst>
                                </p:cTn>
                              </p:par>
                              <p:par>
                                <p:cTn id="152" presetID="5" presetClass="entr" presetSubtype="10" fill="hold" grpId="0" nodeType="withEffect">
                                  <p:stCondLst>
                                    <p:cond delay="0"/>
                                  </p:stCondLst>
                                  <p:childTnLst>
                                    <p:set>
                                      <p:cBhvr>
                                        <p:cTn id="153" dur="1" fill="hold">
                                          <p:stCondLst>
                                            <p:cond delay="0"/>
                                          </p:stCondLst>
                                        </p:cTn>
                                        <p:tgtEl>
                                          <p:spTgt spid="263"/>
                                        </p:tgtEl>
                                        <p:attrNameLst>
                                          <p:attrName>style.visibility</p:attrName>
                                        </p:attrNameLst>
                                      </p:cBhvr>
                                      <p:to>
                                        <p:strVal val="visible"/>
                                      </p:to>
                                    </p:set>
                                    <p:animEffect transition="in" filter="checkerboard(across)">
                                      <p:cBhvr>
                                        <p:cTn id="154" dur="500"/>
                                        <p:tgtEl>
                                          <p:spTgt spid="263"/>
                                        </p:tgtEl>
                                      </p:cBhvr>
                                    </p:animEffect>
                                  </p:childTnLst>
                                </p:cTn>
                              </p:par>
                              <p:par>
                                <p:cTn id="155" presetID="5" presetClass="entr" presetSubtype="10" fill="hold" grpId="0" nodeType="withEffect">
                                  <p:stCondLst>
                                    <p:cond delay="0"/>
                                  </p:stCondLst>
                                  <p:childTnLst>
                                    <p:set>
                                      <p:cBhvr>
                                        <p:cTn id="156" dur="1" fill="hold">
                                          <p:stCondLst>
                                            <p:cond delay="0"/>
                                          </p:stCondLst>
                                        </p:cTn>
                                        <p:tgtEl>
                                          <p:spTgt spid="264"/>
                                        </p:tgtEl>
                                        <p:attrNameLst>
                                          <p:attrName>style.visibility</p:attrName>
                                        </p:attrNameLst>
                                      </p:cBhvr>
                                      <p:to>
                                        <p:strVal val="visible"/>
                                      </p:to>
                                    </p:set>
                                    <p:animEffect transition="in" filter="checkerboard(across)">
                                      <p:cBhvr>
                                        <p:cTn id="157" dur="500"/>
                                        <p:tgtEl>
                                          <p:spTgt spid="264"/>
                                        </p:tgtEl>
                                      </p:cBhvr>
                                    </p:animEffect>
                                  </p:childTnLst>
                                </p:cTn>
                              </p:par>
                              <p:par>
                                <p:cTn id="158" presetID="5" presetClass="entr" presetSubtype="10" fill="hold" grpId="0" nodeType="withEffect">
                                  <p:stCondLst>
                                    <p:cond delay="0"/>
                                  </p:stCondLst>
                                  <p:childTnLst>
                                    <p:set>
                                      <p:cBhvr>
                                        <p:cTn id="159" dur="1" fill="hold">
                                          <p:stCondLst>
                                            <p:cond delay="0"/>
                                          </p:stCondLst>
                                        </p:cTn>
                                        <p:tgtEl>
                                          <p:spTgt spid="261"/>
                                        </p:tgtEl>
                                        <p:attrNameLst>
                                          <p:attrName>style.visibility</p:attrName>
                                        </p:attrNameLst>
                                      </p:cBhvr>
                                      <p:to>
                                        <p:strVal val="visible"/>
                                      </p:to>
                                    </p:set>
                                    <p:animEffect transition="in" filter="checkerboard(across)">
                                      <p:cBhvr>
                                        <p:cTn id="160" dur="500"/>
                                        <p:tgtEl>
                                          <p:spTgt spid="261"/>
                                        </p:tgtEl>
                                      </p:cBhvr>
                                    </p:animEffect>
                                  </p:childTnLst>
                                </p:cTn>
                              </p:par>
                              <p:par>
                                <p:cTn id="161" presetID="5" presetClass="entr" presetSubtype="10" fill="hold" grpId="0" nodeType="withEffect">
                                  <p:stCondLst>
                                    <p:cond delay="0"/>
                                  </p:stCondLst>
                                  <p:childTnLst>
                                    <p:set>
                                      <p:cBhvr>
                                        <p:cTn id="162" dur="1" fill="hold">
                                          <p:stCondLst>
                                            <p:cond delay="0"/>
                                          </p:stCondLst>
                                        </p:cTn>
                                        <p:tgtEl>
                                          <p:spTgt spid="262"/>
                                        </p:tgtEl>
                                        <p:attrNameLst>
                                          <p:attrName>style.visibility</p:attrName>
                                        </p:attrNameLst>
                                      </p:cBhvr>
                                      <p:to>
                                        <p:strVal val="visible"/>
                                      </p:to>
                                    </p:set>
                                    <p:animEffect transition="in" filter="checkerboard(across)">
                                      <p:cBhvr>
                                        <p:cTn id="163" dur="500"/>
                                        <p:tgtEl>
                                          <p:spTgt spid="262"/>
                                        </p:tgtEl>
                                      </p:cBhvr>
                                    </p:animEffect>
                                  </p:childTnLst>
                                </p:cTn>
                              </p:par>
                              <p:par>
                                <p:cTn id="164" presetID="5" presetClass="entr" presetSubtype="10" fill="hold" grpId="0" nodeType="withEffect">
                                  <p:stCondLst>
                                    <p:cond delay="0"/>
                                  </p:stCondLst>
                                  <p:childTnLst>
                                    <p:set>
                                      <p:cBhvr>
                                        <p:cTn id="165" dur="1" fill="hold">
                                          <p:stCondLst>
                                            <p:cond delay="0"/>
                                          </p:stCondLst>
                                        </p:cTn>
                                        <p:tgtEl>
                                          <p:spTgt spid="266"/>
                                        </p:tgtEl>
                                        <p:attrNameLst>
                                          <p:attrName>style.visibility</p:attrName>
                                        </p:attrNameLst>
                                      </p:cBhvr>
                                      <p:to>
                                        <p:strVal val="visible"/>
                                      </p:to>
                                    </p:set>
                                    <p:animEffect transition="in" filter="checkerboard(across)">
                                      <p:cBhvr>
                                        <p:cTn id="166" dur="500"/>
                                        <p:tgtEl>
                                          <p:spTgt spid="266"/>
                                        </p:tgtEl>
                                      </p:cBhvr>
                                    </p:animEffect>
                                  </p:childTnLst>
                                </p:cTn>
                              </p:par>
                              <p:par>
                                <p:cTn id="167" presetID="5" presetClass="entr" presetSubtype="10" fill="hold" grpId="0" nodeType="withEffect">
                                  <p:stCondLst>
                                    <p:cond delay="0"/>
                                  </p:stCondLst>
                                  <p:childTnLst>
                                    <p:set>
                                      <p:cBhvr>
                                        <p:cTn id="168" dur="1" fill="hold">
                                          <p:stCondLst>
                                            <p:cond delay="0"/>
                                          </p:stCondLst>
                                        </p:cTn>
                                        <p:tgtEl>
                                          <p:spTgt spid="265"/>
                                        </p:tgtEl>
                                        <p:attrNameLst>
                                          <p:attrName>style.visibility</p:attrName>
                                        </p:attrNameLst>
                                      </p:cBhvr>
                                      <p:to>
                                        <p:strVal val="visible"/>
                                      </p:to>
                                    </p:set>
                                    <p:animEffect transition="in" filter="checkerboard(across)">
                                      <p:cBhvr>
                                        <p:cTn id="169" dur="500"/>
                                        <p:tgtEl>
                                          <p:spTgt spid="265"/>
                                        </p:tgtEl>
                                      </p:cBhvr>
                                    </p:animEffect>
                                  </p:childTnLst>
                                </p:cTn>
                              </p:par>
                            </p:childTnLst>
                          </p:cTn>
                        </p:par>
                      </p:childTnLst>
                    </p:cTn>
                  </p:par>
                  <p:par>
                    <p:cTn id="170" fill="hold">
                      <p:stCondLst>
                        <p:cond delay="indefinite"/>
                      </p:stCondLst>
                      <p:childTnLst>
                        <p:par>
                          <p:cTn id="171" fill="hold">
                            <p:stCondLst>
                              <p:cond delay="0"/>
                            </p:stCondLst>
                            <p:childTnLst>
                              <p:par>
                                <p:cTn id="172" presetID="2" presetClass="entr" presetSubtype="8" fill="hold" grpId="0" nodeType="clickEffect">
                                  <p:stCondLst>
                                    <p:cond delay="0"/>
                                  </p:stCondLst>
                                  <p:childTnLst>
                                    <p:set>
                                      <p:cBhvr>
                                        <p:cTn id="173" dur="1" fill="hold">
                                          <p:stCondLst>
                                            <p:cond delay="0"/>
                                          </p:stCondLst>
                                        </p:cTn>
                                        <p:tgtEl>
                                          <p:spTgt spid="181"/>
                                        </p:tgtEl>
                                        <p:attrNameLst>
                                          <p:attrName>style.visibility</p:attrName>
                                        </p:attrNameLst>
                                      </p:cBhvr>
                                      <p:to>
                                        <p:strVal val="visible"/>
                                      </p:to>
                                    </p:set>
                                    <p:anim calcmode="lin" valueType="num">
                                      <p:cBhvr additive="base">
                                        <p:cTn id="174" dur="2000" fill="hold"/>
                                        <p:tgtEl>
                                          <p:spTgt spid="181"/>
                                        </p:tgtEl>
                                        <p:attrNameLst>
                                          <p:attrName>ppt_x</p:attrName>
                                        </p:attrNameLst>
                                      </p:cBhvr>
                                      <p:tavLst>
                                        <p:tav tm="0">
                                          <p:val>
                                            <p:strVal val="0-#ppt_w/2"/>
                                          </p:val>
                                        </p:tav>
                                        <p:tav tm="100000">
                                          <p:val>
                                            <p:strVal val="#ppt_x"/>
                                          </p:val>
                                        </p:tav>
                                      </p:tavLst>
                                    </p:anim>
                                    <p:anim calcmode="lin" valueType="num">
                                      <p:cBhvr additive="base">
                                        <p:cTn id="175" dur="2000" fill="hold"/>
                                        <p:tgtEl>
                                          <p:spTgt spid="181"/>
                                        </p:tgtEl>
                                        <p:attrNameLst>
                                          <p:attrName>ppt_y</p:attrName>
                                        </p:attrNameLst>
                                      </p:cBhvr>
                                      <p:tavLst>
                                        <p:tav tm="0">
                                          <p:val>
                                            <p:strVal val="#ppt_y"/>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488"/>
                                        </p:tgtEl>
                                        <p:attrNameLst>
                                          <p:attrName>style.visibility</p:attrName>
                                        </p:attrNameLst>
                                      </p:cBhvr>
                                      <p:to>
                                        <p:strVal val="visible"/>
                                      </p:to>
                                    </p:set>
                                    <p:anim calcmode="lin" valueType="num">
                                      <p:cBhvr additive="base">
                                        <p:cTn id="178" dur="2000" fill="hold"/>
                                        <p:tgtEl>
                                          <p:spTgt spid="488"/>
                                        </p:tgtEl>
                                        <p:attrNameLst>
                                          <p:attrName>ppt_x</p:attrName>
                                        </p:attrNameLst>
                                      </p:cBhvr>
                                      <p:tavLst>
                                        <p:tav tm="0">
                                          <p:val>
                                            <p:strVal val="0-#ppt_w/2"/>
                                          </p:val>
                                        </p:tav>
                                        <p:tav tm="100000">
                                          <p:val>
                                            <p:strVal val="#ppt_x"/>
                                          </p:val>
                                        </p:tav>
                                      </p:tavLst>
                                    </p:anim>
                                    <p:anim calcmode="lin" valueType="num">
                                      <p:cBhvr additive="base">
                                        <p:cTn id="179" dur="2000" fill="hold"/>
                                        <p:tgtEl>
                                          <p:spTgt spid="488"/>
                                        </p:tgtEl>
                                        <p:attrNameLst>
                                          <p:attrName>ppt_y</p:attrName>
                                        </p:attrNameLst>
                                      </p:cBhvr>
                                      <p:tavLst>
                                        <p:tav tm="0">
                                          <p:val>
                                            <p:strVal val="#ppt_y"/>
                                          </p:val>
                                        </p:tav>
                                        <p:tav tm="100000">
                                          <p:val>
                                            <p:strVal val="#ppt_y"/>
                                          </p:val>
                                        </p:tav>
                                      </p:tavLst>
                                    </p:anim>
                                  </p:childTnLst>
                                </p:cTn>
                              </p:par>
                              <p:par>
                                <p:cTn id="180" presetID="2" presetClass="entr" presetSubtype="8" fill="hold" grpId="0" nodeType="withEffect">
                                  <p:stCondLst>
                                    <p:cond delay="0"/>
                                  </p:stCondLst>
                                  <p:childTnLst>
                                    <p:set>
                                      <p:cBhvr>
                                        <p:cTn id="181" dur="1" fill="hold">
                                          <p:stCondLst>
                                            <p:cond delay="0"/>
                                          </p:stCondLst>
                                        </p:cTn>
                                        <p:tgtEl>
                                          <p:spTgt spid="489"/>
                                        </p:tgtEl>
                                        <p:attrNameLst>
                                          <p:attrName>style.visibility</p:attrName>
                                        </p:attrNameLst>
                                      </p:cBhvr>
                                      <p:to>
                                        <p:strVal val="visible"/>
                                      </p:to>
                                    </p:set>
                                    <p:anim calcmode="lin" valueType="num">
                                      <p:cBhvr additive="base">
                                        <p:cTn id="182" dur="2000" fill="hold"/>
                                        <p:tgtEl>
                                          <p:spTgt spid="489"/>
                                        </p:tgtEl>
                                        <p:attrNameLst>
                                          <p:attrName>ppt_x</p:attrName>
                                        </p:attrNameLst>
                                      </p:cBhvr>
                                      <p:tavLst>
                                        <p:tav tm="0">
                                          <p:val>
                                            <p:strVal val="0-#ppt_w/2"/>
                                          </p:val>
                                        </p:tav>
                                        <p:tav tm="100000">
                                          <p:val>
                                            <p:strVal val="#ppt_x"/>
                                          </p:val>
                                        </p:tav>
                                      </p:tavLst>
                                    </p:anim>
                                    <p:anim calcmode="lin" valueType="num">
                                      <p:cBhvr additive="base">
                                        <p:cTn id="183" dur="2000" fill="hold"/>
                                        <p:tgtEl>
                                          <p:spTgt spid="489"/>
                                        </p:tgtEl>
                                        <p:attrNameLst>
                                          <p:attrName>ppt_y</p:attrName>
                                        </p:attrNameLst>
                                      </p:cBhvr>
                                      <p:tavLst>
                                        <p:tav tm="0">
                                          <p:val>
                                            <p:strVal val="#ppt_y"/>
                                          </p:val>
                                        </p:tav>
                                        <p:tav tm="100000">
                                          <p:val>
                                            <p:strVal val="#ppt_y"/>
                                          </p:val>
                                        </p:tav>
                                      </p:tavLst>
                                    </p:anim>
                                  </p:childTnLst>
                                </p:cTn>
                              </p:par>
                              <p:par>
                                <p:cTn id="184" presetID="2" presetClass="entr" presetSubtype="8" fill="hold" grpId="0" nodeType="withEffect">
                                  <p:stCondLst>
                                    <p:cond delay="0"/>
                                  </p:stCondLst>
                                  <p:childTnLst>
                                    <p:set>
                                      <p:cBhvr>
                                        <p:cTn id="185" dur="1" fill="hold">
                                          <p:stCondLst>
                                            <p:cond delay="0"/>
                                          </p:stCondLst>
                                        </p:cTn>
                                        <p:tgtEl>
                                          <p:spTgt spid="490"/>
                                        </p:tgtEl>
                                        <p:attrNameLst>
                                          <p:attrName>style.visibility</p:attrName>
                                        </p:attrNameLst>
                                      </p:cBhvr>
                                      <p:to>
                                        <p:strVal val="visible"/>
                                      </p:to>
                                    </p:set>
                                    <p:anim calcmode="lin" valueType="num">
                                      <p:cBhvr additive="base">
                                        <p:cTn id="186" dur="2000" fill="hold"/>
                                        <p:tgtEl>
                                          <p:spTgt spid="490"/>
                                        </p:tgtEl>
                                        <p:attrNameLst>
                                          <p:attrName>ppt_x</p:attrName>
                                        </p:attrNameLst>
                                      </p:cBhvr>
                                      <p:tavLst>
                                        <p:tav tm="0">
                                          <p:val>
                                            <p:strVal val="0-#ppt_w/2"/>
                                          </p:val>
                                        </p:tav>
                                        <p:tav tm="100000">
                                          <p:val>
                                            <p:strVal val="#ppt_x"/>
                                          </p:val>
                                        </p:tav>
                                      </p:tavLst>
                                    </p:anim>
                                    <p:anim calcmode="lin" valueType="num">
                                      <p:cBhvr additive="base">
                                        <p:cTn id="187" dur="2000" fill="hold"/>
                                        <p:tgtEl>
                                          <p:spTgt spid="490"/>
                                        </p:tgtEl>
                                        <p:attrNameLst>
                                          <p:attrName>ppt_y</p:attrName>
                                        </p:attrNameLst>
                                      </p:cBhvr>
                                      <p:tavLst>
                                        <p:tav tm="0">
                                          <p:val>
                                            <p:strVal val="#ppt_y"/>
                                          </p:val>
                                        </p:tav>
                                        <p:tav tm="100000">
                                          <p:val>
                                            <p:strVal val="#ppt_y"/>
                                          </p:val>
                                        </p:tav>
                                      </p:tavLst>
                                    </p:anim>
                                  </p:childTnLst>
                                </p:cTn>
                              </p:par>
                              <p:par>
                                <p:cTn id="188" presetID="2" presetClass="entr" presetSubtype="8" fill="hold" grpId="0" nodeType="withEffect">
                                  <p:stCondLst>
                                    <p:cond delay="0"/>
                                  </p:stCondLst>
                                  <p:childTnLst>
                                    <p:set>
                                      <p:cBhvr>
                                        <p:cTn id="189" dur="1" fill="hold">
                                          <p:stCondLst>
                                            <p:cond delay="0"/>
                                          </p:stCondLst>
                                        </p:cTn>
                                        <p:tgtEl>
                                          <p:spTgt spid="491"/>
                                        </p:tgtEl>
                                        <p:attrNameLst>
                                          <p:attrName>style.visibility</p:attrName>
                                        </p:attrNameLst>
                                      </p:cBhvr>
                                      <p:to>
                                        <p:strVal val="visible"/>
                                      </p:to>
                                    </p:set>
                                    <p:anim calcmode="lin" valueType="num">
                                      <p:cBhvr additive="base">
                                        <p:cTn id="190" dur="2000" fill="hold"/>
                                        <p:tgtEl>
                                          <p:spTgt spid="491"/>
                                        </p:tgtEl>
                                        <p:attrNameLst>
                                          <p:attrName>ppt_x</p:attrName>
                                        </p:attrNameLst>
                                      </p:cBhvr>
                                      <p:tavLst>
                                        <p:tav tm="0">
                                          <p:val>
                                            <p:strVal val="0-#ppt_w/2"/>
                                          </p:val>
                                        </p:tav>
                                        <p:tav tm="100000">
                                          <p:val>
                                            <p:strVal val="#ppt_x"/>
                                          </p:val>
                                        </p:tav>
                                      </p:tavLst>
                                    </p:anim>
                                    <p:anim calcmode="lin" valueType="num">
                                      <p:cBhvr additive="base">
                                        <p:cTn id="191" dur="2000" fill="hold"/>
                                        <p:tgtEl>
                                          <p:spTgt spid="491"/>
                                        </p:tgtEl>
                                        <p:attrNameLst>
                                          <p:attrName>ppt_y</p:attrName>
                                        </p:attrNameLst>
                                      </p:cBhvr>
                                      <p:tavLst>
                                        <p:tav tm="0">
                                          <p:val>
                                            <p:strVal val="#ppt_y"/>
                                          </p:val>
                                        </p:tav>
                                        <p:tav tm="100000">
                                          <p:val>
                                            <p:strVal val="#ppt_y"/>
                                          </p:val>
                                        </p:tav>
                                      </p:tavLst>
                                    </p:anim>
                                  </p:childTnLst>
                                </p:cTn>
                              </p:par>
                              <p:par>
                                <p:cTn id="192" presetID="2" presetClass="entr" presetSubtype="8" fill="hold" grpId="0" nodeType="withEffect">
                                  <p:stCondLst>
                                    <p:cond delay="0"/>
                                  </p:stCondLst>
                                  <p:childTnLst>
                                    <p:set>
                                      <p:cBhvr>
                                        <p:cTn id="193" dur="1" fill="hold">
                                          <p:stCondLst>
                                            <p:cond delay="0"/>
                                          </p:stCondLst>
                                        </p:cTn>
                                        <p:tgtEl>
                                          <p:spTgt spid="493"/>
                                        </p:tgtEl>
                                        <p:attrNameLst>
                                          <p:attrName>style.visibility</p:attrName>
                                        </p:attrNameLst>
                                      </p:cBhvr>
                                      <p:to>
                                        <p:strVal val="visible"/>
                                      </p:to>
                                    </p:set>
                                    <p:anim calcmode="lin" valueType="num">
                                      <p:cBhvr additive="base">
                                        <p:cTn id="194" dur="2000" fill="hold"/>
                                        <p:tgtEl>
                                          <p:spTgt spid="493"/>
                                        </p:tgtEl>
                                        <p:attrNameLst>
                                          <p:attrName>ppt_x</p:attrName>
                                        </p:attrNameLst>
                                      </p:cBhvr>
                                      <p:tavLst>
                                        <p:tav tm="0">
                                          <p:val>
                                            <p:strVal val="0-#ppt_w/2"/>
                                          </p:val>
                                        </p:tav>
                                        <p:tav tm="100000">
                                          <p:val>
                                            <p:strVal val="#ppt_x"/>
                                          </p:val>
                                        </p:tav>
                                      </p:tavLst>
                                    </p:anim>
                                    <p:anim calcmode="lin" valueType="num">
                                      <p:cBhvr additive="base">
                                        <p:cTn id="195" dur="2000" fill="hold"/>
                                        <p:tgtEl>
                                          <p:spTgt spid="493"/>
                                        </p:tgtEl>
                                        <p:attrNameLst>
                                          <p:attrName>ppt_y</p:attrName>
                                        </p:attrNameLst>
                                      </p:cBhvr>
                                      <p:tavLst>
                                        <p:tav tm="0">
                                          <p:val>
                                            <p:strVal val="#ppt_y"/>
                                          </p:val>
                                        </p:tav>
                                        <p:tav tm="100000">
                                          <p:val>
                                            <p:strVal val="#ppt_y"/>
                                          </p:val>
                                        </p:tav>
                                      </p:tavLst>
                                    </p:anim>
                                  </p:childTnLst>
                                </p:cTn>
                              </p:par>
                              <p:par>
                                <p:cTn id="196" presetID="2" presetClass="entr" presetSubtype="8" fill="hold" grpId="0" nodeType="withEffect">
                                  <p:stCondLst>
                                    <p:cond delay="0"/>
                                  </p:stCondLst>
                                  <p:childTnLst>
                                    <p:set>
                                      <p:cBhvr>
                                        <p:cTn id="197" dur="1" fill="hold">
                                          <p:stCondLst>
                                            <p:cond delay="0"/>
                                          </p:stCondLst>
                                        </p:cTn>
                                        <p:tgtEl>
                                          <p:spTgt spid="492"/>
                                        </p:tgtEl>
                                        <p:attrNameLst>
                                          <p:attrName>style.visibility</p:attrName>
                                        </p:attrNameLst>
                                      </p:cBhvr>
                                      <p:to>
                                        <p:strVal val="visible"/>
                                      </p:to>
                                    </p:set>
                                    <p:anim calcmode="lin" valueType="num">
                                      <p:cBhvr additive="base">
                                        <p:cTn id="198" dur="2000" fill="hold"/>
                                        <p:tgtEl>
                                          <p:spTgt spid="492"/>
                                        </p:tgtEl>
                                        <p:attrNameLst>
                                          <p:attrName>ppt_x</p:attrName>
                                        </p:attrNameLst>
                                      </p:cBhvr>
                                      <p:tavLst>
                                        <p:tav tm="0">
                                          <p:val>
                                            <p:strVal val="0-#ppt_w/2"/>
                                          </p:val>
                                        </p:tav>
                                        <p:tav tm="100000">
                                          <p:val>
                                            <p:strVal val="#ppt_x"/>
                                          </p:val>
                                        </p:tav>
                                      </p:tavLst>
                                    </p:anim>
                                    <p:anim calcmode="lin" valueType="num">
                                      <p:cBhvr additive="base">
                                        <p:cTn id="199" dur="2000" fill="hold"/>
                                        <p:tgtEl>
                                          <p:spTgt spid="492"/>
                                        </p:tgtEl>
                                        <p:attrNameLst>
                                          <p:attrName>ppt_y</p:attrName>
                                        </p:attrNameLst>
                                      </p:cBhvr>
                                      <p:tavLst>
                                        <p:tav tm="0">
                                          <p:val>
                                            <p:strVal val="#ppt_y"/>
                                          </p:val>
                                        </p:tav>
                                        <p:tav tm="100000">
                                          <p:val>
                                            <p:strVal val="#ppt_y"/>
                                          </p:val>
                                        </p:tav>
                                      </p:tavLst>
                                    </p:anim>
                                  </p:childTnLst>
                                </p:cTn>
                              </p:par>
                              <p:par>
                                <p:cTn id="200" presetID="2" presetClass="entr" presetSubtype="8" fill="hold" grpId="0" nodeType="withEffect">
                                  <p:stCondLst>
                                    <p:cond delay="0"/>
                                  </p:stCondLst>
                                  <p:childTnLst>
                                    <p:set>
                                      <p:cBhvr>
                                        <p:cTn id="201" dur="1" fill="hold">
                                          <p:stCondLst>
                                            <p:cond delay="0"/>
                                          </p:stCondLst>
                                        </p:cTn>
                                        <p:tgtEl>
                                          <p:spTgt spid="177"/>
                                        </p:tgtEl>
                                        <p:attrNameLst>
                                          <p:attrName>style.visibility</p:attrName>
                                        </p:attrNameLst>
                                      </p:cBhvr>
                                      <p:to>
                                        <p:strVal val="visible"/>
                                      </p:to>
                                    </p:set>
                                    <p:anim calcmode="lin" valueType="num">
                                      <p:cBhvr additive="base">
                                        <p:cTn id="202" dur="2000" fill="hold"/>
                                        <p:tgtEl>
                                          <p:spTgt spid="177"/>
                                        </p:tgtEl>
                                        <p:attrNameLst>
                                          <p:attrName>ppt_x</p:attrName>
                                        </p:attrNameLst>
                                      </p:cBhvr>
                                      <p:tavLst>
                                        <p:tav tm="0">
                                          <p:val>
                                            <p:strVal val="0-#ppt_w/2"/>
                                          </p:val>
                                        </p:tav>
                                        <p:tav tm="100000">
                                          <p:val>
                                            <p:strVal val="#ppt_x"/>
                                          </p:val>
                                        </p:tav>
                                      </p:tavLst>
                                    </p:anim>
                                    <p:anim calcmode="lin" valueType="num">
                                      <p:cBhvr additive="base">
                                        <p:cTn id="203" dur="2000" fill="hold"/>
                                        <p:tgtEl>
                                          <p:spTgt spid="177"/>
                                        </p:tgtEl>
                                        <p:attrNameLst>
                                          <p:attrName>ppt_y</p:attrName>
                                        </p:attrNameLst>
                                      </p:cBhvr>
                                      <p:tavLst>
                                        <p:tav tm="0">
                                          <p:val>
                                            <p:strVal val="#ppt_y"/>
                                          </p:val>
                                        </p:tav>
                                        <p:tav tm="100000">
                                          <p:val>
                                            <p:strVal val="#ppt_y"/>
                                          </p:val>
                                        </p:tav>
                                      </p:tavLst>
                                    </p:anim>
                                  </p:childTnLst>
                                </p:cTn>
                              </p:par>
                              <p:par>
                                <p:cTn id="204" presetID="2" presetClass="entr" presetSubtype="8" fill="hold" grpId="0" nodeType="withEffect">
                                  <p:stCondLst>
                                    <p:cond delay="0"/>
                                  </p:stCondLst>
                                  <p:childTnLst>
                                    <p:set>
                                      <p:cBhvr>
                                        <p:cTn id="205" dur="1" fill="hold">
                                          <p:stCondLst>
                                            <p:cond delay="0"/>
                                          </p:stCondLst>
                                        </p:cTn>
                                        <p:tgtEl>
                                          <p:spTgt spid="176"/>
                                        </p:tgtEl>
                                        <p:attrNameLst>
                                          <p:attrName>style.visibility</p:attrName>
                                        </p:attrNameLst>
                                      </p:cBhvr>
                                      <p:to>
                                        <p:strVal val="visible"/>
                                      </p:to>
                                    </p:set>
                                    <p:anim calcmode="lin" valueType="num">
                                      <p:cBhvr additive="base">
                                        <p:cTn id="206" dur="2000" fill="hold"/>
                                        <p:tgtEl>
                                          <p:spTgt spid="176"/>
                                        </p:tgtEl>
                                        <p:attrNameLst>
                                          <p:attrName>ppt_x</p:attrName>
                                        </p:attrNameLst>
                                      </p:cBhvr>
                                      <p:tavLst>
                                        <p:tav tm="0">
                                          <p:val>
                                            <p:strVal val="0-#ppt_w/2"/>
                                          </p:val>
                                        </p:tav>
                                        <p:tav tm="100000">
                                          <p:val>
                                            <p:strVal val="#ppt_x"/>
                                          </p:val>
                                        </p:tav>
                                      </p:tavLst>
                                    </p:anim>
                                    <p:anim calcmode="lin" valueType="num">
                                      <p:cBhvr additive="base">
                                        <p:cTn id="207" dur="2000" fill="hold"/>
                                        <p:tgtEl>
                                          <p:spTgt spid="176"/>
                                        </p:tgtEl>
                                        <p:attrNameLst>
                                          <p:attrName>ppt_y</p:attrName>
                                        </p:attrNameLst>
                                      </p:cBhvr>
                                      <p:tavLst>
                                        <p:tav tm="0">
                                          <p:val>
                                            <p:strVal val="#ppt_y"/>
                                          </p:val>
                                        </p:tav>
                                        <p:tav tm="100000">
                                          <p:val>
                                            <p:strVal val="#ppt_y"/>
                                          </p:val>
                                        </p:tav>
                                      </p:tavLst>
                                    </p:anim>
                                  </p:childTnLst>
                                </p:cTn>
                              </p:par>
                              <p:par>
                                <p:cTn id="208" presetID="2" presetClass="entr" presetSubtype="8" fill="hold" grpId="0" nodeType="withEffect">
                                  <p:stCondLst>
                                    <p:cond delay="0"/>
                                  </p:stCondLst>
                                  <p:childTnLst>
                                    <p:set>
                                      <p:cBhvr>
                                        <p:cTn id="209" dur="1" fill="hold">
                                          <p:stCondLst>
                                            <p:cond delay="0"/>
                                          </p:stCondLst>
                                        </p:cTn>
                                        <p:tgtEl>
                                          <p:spTgt spid="178"/>
                                        </p:tgtEl>
                                        <p:attrNameLst>
                                          <p:attrName>style.visibility</p:attrName>
                                        </p:attrNameLst>
                                      </p:cBhvr>
                                      <p:to>
                                        <p:strVal val="visible"/>
                                      </p:to>
                                    </p:set>
                                    <p:anim calcmode="lin" valueType="num">
                                      <p:cBhvr additive="base">
                                        <p:cTn id="210" dur="2000" fill="hold"/>
                                        <p:tgtEl>
                                          <p:spTgt spid="178"/>
                                        </p:tgtEl>
                                        <p:attrNameLst>
                                          <p:attrName>ppt_x</p:attrName>
                                        </p:attrNameLst>
                                      </p:cBhvr>
                                      <p:tavLst>
                                        <p:tav tm="0">
                                          <p:val>
                                            <p:strVal val="0-#ppt_w/2"/>
                                          </p:val>
                                        </p:tav>
                                        <p:tav tm="100000">
                                          <p:val>
                                            <p:strVal val="#ppt_x"/>
                                          </p:val>
                                        </p:tav>
                                      </p:tavLst>
                                    </p:anim>
                                    <p:anim calcmode="lin" valueType="num">
                                      <p:cBhvr additive="base">
                                        <p:cTn id="211" dur="2000" fill="hold"/>
                                        <p:tgtEl>
                                          <p:spTgt spid="178"/>
                                        </p:tgtEl>
                                        <p:attrNameLst>
                                          <p:attrName>ppt_y</p:attrName>
                                        </p:attrNameLst>
                                      </p:cBhvr>
                                      <p:tavLst>
                                        <p:tav tm="0">
                                          <p:val>
                                            <p:strVal val="#ppt_y"/>
                                          </p:val>
                                        </p:tav>
                                        <p:tav tm="100000">
                                          <p:val>
                                            <p:strVal val="#ppt_y"/>
                                          </p:val>
                                        </p:tav>
                                      </p:tavLst>
                                    </p:anim>
                                  </p:childTnLst>
                                </p:cTn>
                              </p:par>
                              <p:par>
                                <p:cTn id="212" presetID="2" presetClass="entr" presetSubtype="8" fill="hold" grpId="0" nodeType="withEffect">
                                  <p:stCondLst>
                                    <p:cond delay="0"/>
                                  </p:stCondLst>
                                  <p:childTnLst>
                                    <p:set>
                                      <p:cBhvr>
                                        <p:cTn id="213" dur="1" fill="hold">
                                          <p:stCondLst>
                                            <p:cond delay="0"/>
                                          </p:stCondLst>
                                        </p:cTn>
                                        <p:tgtEl>
                                          <p:spTgt spid="180"/>
                                        </p:tgtEl>
                                        <p:attrNameLst>
                                          <p:attrName>style.visibility</p:attrName>
                                        </p:attrNameLst>
                                      </p:cBhvr>
                                      <p:to>
                                        <p:strVal val="visible"/>
                                      </p:to>
                                    </p:set>
                                    <p:anim calcmode="lin" valueType="num">
                                      <p:cBhvr additive="base">
                                        <p:cTn id="214" dur="2000" fill="hold"/>
                                        <p:tgtEl>
                                          <p:spTgt spid="180"/>
                                        </p:tgtEl>
                                        <p:attrNameLst>
                                          <p:attrName>ppt_x</p:attrName>
                                        </p:attrNameLst>
                                      </p:cBhvr>
                                      <p:tavLst>
                                        <p:tav tm="0">
                                          <p:val>
                                            <p:strVal val="0-#ppt_w/2"/>
                                          </p:val>
                                        </p:tav>
                                        <p:tav tm="100000">
                                          <p:val>
                                            <p:strVal val="#ppt_x"/>
                                          </p:val>
                                        </p:tav>
                                      </p:tavLst>
                                    </p:anim>
                                    <p:anim calcmode="lin" valueType="num">
                                      <p:cBhvr additive="base">
                                        <p:cTn id="215" dur="2000" fill="hold"/>
                                        <p:tgtEl>
                                          <p:spTgt spid="180"/>
                                        </p:tgtEl>
                                        <p:attrNameLst>
                                          <p:attrName>ppt_y</p:attrName>
                                        </p:attrNameLst>
                                      </p:cBhvr>
                                      <p:tavLst>
                                        <p:tav tm="0">
                                          <p:val>
                                            <p:strVal val="#ppt_y"/>
                                          </p:val>
                                        </p:tav>
                                        <p:tav tm="100000">
                                          <p:val>
                                            <p:strVal val="#ppt_y"/>
                                          </p:val>
                                        </p:tav>
                                      </p:tavLst>
                                    </p:anim>
                                  </p:childTnLst>
                                </p:cTn>
                              </p:par>
                              <p:par>
                                <p:cTn id="216" presetID="2" presetClass="entr" presetSubtype="8" fill="hold" grpId="0" nodeType="withEffect">
                                  <p:stCondLst>
                                    <p:cond delay="0"/>
                                  </p:stCondLst>
                                  <p:childTnLst>
                                    <p:set>
                                      <p:cBhvr>
                                        <p:cTn id="217" dur="1" fill="hold">
                                          <p:stCondLst>
                                            <p:cond delay="0"/>
                                          </p:stCondLst>
                                        </p:cTn>
                                        <p:tgtEl>
                                          <p:spTgt spid="179"/>
                                        </p:tgtEl>
                                        <p:attrNameLst>
                                          <p:attrName>style.visibility</p:attrName>
                                        </p:attrNameLst>
                                      </p:cBhvr>
                                      <p:to>
                                        <p:strVal val="visible"/>
                                      </p:to>
                                    </p:set>
                                    <p:anim calcmode="lin" valueType="num">
                                      <p:cBhvr additive="base">
                                        <p:cTn id="218" dur="2000" fill="hold"/>
                                        <p:tgtEl>
                                          <p:spTgt spid="179"/>
                                        </p:tgtEl>
                                        <p:attrNameLst>
                                          <p:attrName>ppt_x</p:attrName>
                                        </p:attrNameLst>
                                      </p:cBhvr>
                                      <p:tavLst>
                                        <p:tav tm="0">
                                          <p:val>
                                            <p:strVal val="0-#ppt_w/2"/>
                                          </p:val>
                                        </p:tav>
                                        <p:tav tm="100000">
                                          <p:val>
                                            <p:strVal val="#ppt_x"/>
                                          </p:val>
                                        </p:tav>
                                      </p:tavLst>
                                    </p:anim>
                                    <p:anim calcmode="lin" valueType="num">
                                      <p:cBhvr additive="base">
                                        <p:cTn id="219" dur="2000" fill="hold"/>
                                        <p:tgtEl>
                                          <p:spTgt spid="1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 grpId="0"/>
      <p:bldP spid="481" grpId="0"/>
      <p:bldP spid="482" grpId="0"/>
      <p:bldP spid="483" grpId="0"/>
      <p:bldP spid="484" grpId="0"/>
      <p:bldP spid="485" grpId="0"/>
      <p:bldP spid="486" grpId="0"/>
      <p:bldP spid="487" grpId="0"/>
      <p:bldP spid="488" grpId="0"/>
      <p:bldP spid="489" grpId="0"/>
      <p:bldP spid="490" grpId="0"/>
      <p:bldP spid="491" grpId="0"/>
      <p:bldP spid="492" grpId="0"/>
      <p:bldP spid="493" grpId="0"/>
      <p:bldP spid="158" grpId="0" animBg="1"/>
      <p:bldP spid="159" grpId="0" animBg="1"/>
      <p:bldP spid="160" grpId="0" animBg="1"/>
      <p:bldP spid="161" grpId="0" animBg="1"/>
      <p:bldP spid="162" grpId="0" animBg="1"/>
      <p:bldP spid="165" grpId="0" animBg="1"/>
      <p:bldP spid="164" grpId="0" animBg="1"/>
      <p:bldP spid="163" grpId="0" animBg="1"/>
      <p:bldP spid="177" grpId="0" animBg="1"/>
      <p:bldP spid="178" grpId="0" animBg="1"/>
      <p:bldP spid="179" grpId="0" animBg="1"/>
      <p:bldP spid="180" grpId="0" animBg="1"/>
      <p:bldP spid="181" grpId="0" animBg="1"/>
      <p:bldP spid="176" grpId="0" animBg="1"/>
      <p:bldP spid="210" grpId="0"/>
      <p:bldP spid="211" grpId="0"/>
      <p:bldP spid="212" grpId="0"/>
      <p:bldP spid="227" grpId="0" animBg="1"/>
      <p:bldP spid="237" grpId="0"/>
      <p:bldP spid="238" grpId="0" animBg="1"/>
      <p:bldP spid="239" grpId="0"/>
      <p:bldP spid="240" grpId="0" animBg="1"/>
      <p:bldP spid="241" grpId="0" animBg="1"/>
      <p:bldP spid="249" grpId="0"/>
      <p:bldP spid="255" grpId="0"/>
      <p:bldP spid="257" grpId="0" animBg="1"/>
      <p:bldP spid="258" grpId="0"/>
      <p:bldP spid="259" grpId="0" animBg="1"/>
      <p:bldP spid="260" grpId="0"/>
      <p:bldP spid="261" grpId="0"/>
      <p:bldP spid="262" grpId="0"/>
      <p:bldP spid="263" grpId="0" animBg="1"/>
      <p:bldP spid="264" grpId="0" animBg="1"/>
      <p:bldP spid="265" grpId="0" animBg="1"/>
      <p:bldP spid="266" grpId="0"/>
      <p:bldP spid="267" grpId="0" animBg="1"/>
      <p:bldP spid="268" grpId="0"/>
      <p:bldP spid="269" grpId="0" animBg="1"/>
      <p:bldP spid="270" grpId="0"/>
      <p:bldP spid="271" grpId="0" animBg="1"/>
      <p:bldP spid="272" grpId="0"/>
      <p:bldP spid="273" grpId="0" animBg="1"/>
      <p:bldP spid="274" grpId="0" animBg="1"/>
      <p:bldP spid="275" grpId="0"/>
      <p:bldP spid="27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2" name="Straight Connector 151"/>
          <p:cNvCxnSpPr/>
          <p:nvPr/>
        </p:nvCxnSpPr>
        <p:spPr>
          <a:xfrm rot="5400000">
            <a:off x="342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rot="5400000">
            <a:off x="1866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rot="5400000">
            <a:off x="3390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rot="5400000">
            <a:off x="4914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5400000">
            <a:off x="7962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rot="5400000">
            <a:off x="6438900" y="4914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5400000">
            <a:off x="342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5400000">
            <a:off x="1866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rot="5400000">
            <a:off x="3390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rot="5400000">
            <a:off x="4914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5400000">
            <a:off x="7962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rot="5400000">
            <a:off x="6438900" y="3009900"/>
            <a:ext cx="12954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35" name="TextBox 234"/>
          <p:cNvSpPr txBox="1"/>
          <p:nvPr/>
        </p:nvSpPr>
        <p:spPr>
          <a:xfrm>
            <a:off x="76200" y="-76200"/>
            <a:ext cx="9144000" cy="861774"/>
          </a:xfrm>
          <a:prstGeom prst="rect">
            <a:avLst/>
          </a:prstGeom>
          <a:noFill/>
        </p:spPr>
        <p:txBody>
          <a:bodyPr wrap="square" rtlCol="0">
            <a:spAutoFit/>
          </a:bodyPr>
          <a:lstStyle/>
          <a:p>
            <a:pPr algn="ctr"/>
            <a:r>
              <a:rPr lang="en-US" sz="3000" dirty="0" smtClean="0">
                <a:solidFill>
                  <a:schemeClr val="tx1">
                    <a:lumMod val="75000"/>
                    <a:lumOff val="25000"/>
                  </a:schemeClr>
                </a:solidFill>
              </a:rPr>
              <a:t>College Fall-to-Spring Persistence Rate by category </a:t>
            </a:r>
          </a:p>
          <a:p>
            <a:pPr algn="ctr"/>
            <a:r>
              <a:rPr lang="en-US" sz="2000" dirty="0" smtClean="0">
                <a:solidFill>
                  <a:schemeClr val="tx1">
                    <a:lumMod val="75000"/>
                    <a:lumOff val="25000"/>
                  </a:schemeClr>
                </a:solidFill>
              </a:rPr>
              <a:t>( First-Time Students; Fall 2010 to Spring 2011) </a:t>
            </a:r>
            <a:endParaRPr lang="en-US" sz="2000" dirty="0">
              <a:solidFill>
                <a:schemeClr val="tx1">
                  <a:lumMod val="75000"/>
                  <a:lumOff val="25000"/>
                </a:schemeClr>
              </a:solidFill>
            </a:endParaRPr>
          </a:p>
        </p:txBody>
      </p:sp>
      <p:cxnSp>
        <p:nvCxnSpPr>
          <p:cNvPr id="242" name="Straight Connector 241"/>
          <p:cNvCxnSpPr/>
          <p:nvPr/>
        </p:nvCxnSpPr>
        <p:spPr bwMode="auto">
          <a:xfrm>
            <a:off x="990600" y="2057400"/>
            <a:ext cx="76200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3" name="Straight Connector 242"/>
          <p:cNvCxnSpPr/>
          <p:nvPr/>
        </p:nvCxnSpPr>
        <p:spPr bwMode="auto">
          <a:xfrm rot="5400000">
            <a:off x="723900" y="20955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4" name="Straight Connector 243"/>
          <p:cNvCxnSpPr/>
          <p:nvPr/>
        </p:nvCxnSpPr>
        <p:spPr bwMode="auto">
          <a:xfrm rot="5400000">
            <a:off x="8343900" y="20955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5" name="Straight Connector 244"/>
          <p:cNvCxnSpPr/>
          <p:nvPr/>
        </p:nvCxnSpPr>
        <p:spPr bwMode="auto">
          <a:xfrm rot="5400000">
            <a:off x="2286000" y="2057400"/>
            <a:ext cx="457200" cy="1"/>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6" name="Straight Connector 245"/>
          <p:cNvCxnSpPr/>
          <p:nvPr/>
        </p:nvCxnSpPr>
        <p:spPr bwMode="auto">
          <a:xfrm rot="5400000">
            <a:off x="3810000" y="2057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7" name="Straight Connector 246"/>
          <p:cNvCxnSpPr/>
          <p:nvPr/>
        </p:nvCxnSpPr>
        <p:spPr bwMode="auto">
          <a:xfrm rot="5400000">
            <a:off x="5334000" y="2057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248" name="Straight Connector 247"/>
          <p:cNvCxnSpPr/>
          <p:nvPr/>
        </p:nvCxnSpPr>
        <p:spPr bwMode="auto">
          <a:xfrm rot="5400000">
            <a:off x="6858000" y="2057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sp>
        <p:nvSpPr>
          <p:cNvPr id="250" name="TextBox 249"/>
          <p:cNvSpPr txBox="1"/>
          <p:nvPr/>
        </p:nvSpPr>
        <p:spPr>
          <a:xfrm>
            <a:off x="762000" y="1600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30%</a:t>
            </a:r>
            <a:endParaRPr lang="en-US" sz="1100" b="1" dirty="0">
              <a:solidFill>
                <a:schemeClr val="bg1">
                  <a:lumMod val="75000"/>
                </a:schemeClr>
              </a:solidFill>
            </a:endParaRPr>
          </a:p>
        </p:txBody>
      </p:sp>
      <p:sp>
        <p:nvSpPr>
          <p:cNvPr id="251" name="TextBox 250"/>
          <p:cNvSpPr txBox="1"/>
          <p:nvPr/>
        </p:nvSpPr>
        <p:spPr>
          <a:xfrm>
            <a:off x="2286000" y="1600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40%</a:t>
            </a:r>
            <a:endParaRPr lang="en-US" sz="1100" b="1" dirty="0">
              <a:solidFill>
                <a:schemeClr val="bg1">
                  <a:lumMod val="75000"/>
                </a:schemeClr>
              </a:solidFill>
            </a:endParaRPr>
          </a:p>
        </p:txBody>
      </p:sp>
      <p:sp>
        <p:nvSpPr>
          <p:cNvPr id="252" name="TextBox 251"/>
          <p:cNvSpPr txBox="1"/>
          <p:nvPr/>
        </p:nvSpPr>
        <p:spPr>
          <a:xfrm>
            <a:off x="3810000" y="1600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50%</a:t>
            </a:r>
            <a:endParaRPr lang="en-US" sz="1100" b="1" dirty="0">
              <a:solidFill>
                <a:schemeClr val="bg1">
                  <a:lumMod val="75000"/>
                </a:schemeClr>
              </a:solidFill>
            </a:endParaRPr>
          </a:p>
        </p:txBody>
      </p:sp>
      <p:sp>
        <p:nvSpPr>
          <p:cNvPr id="253" name="TextBox 252"/>
          <p:cNvSpPr txBox="1"/>
          <p:nvPr/>
        </p:nvSpPr>
        <p:spPr>
          <a:xfrm>
            <a:off x="5334000" y="1600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60%</a:t>
            </a:r>
            <a:endParaRPr lang="en-US" sz="1100" b="1" dirty="0">
              <a:solidFill>
                <a:schemeClr val="bg1">
                  <a:lumMod val="75000"/>
                </a:schemeClr>
              </a:solidFill>
            </a:endParaRPr>
          </a:p>
        </p:txBody>
      </p:sp>
      <p:sp>
        <p:nvSpPr>
          <p:cNvPr id="254" name="TextBox 253"/>
          <p:cNvSpPr txBox="1"/>
          <p:nvPr/>
        </p:nvSpPr>
        <p:spPr>
          <a:xfrm>
            <a:off x="6858000" y="1600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70%</a:t>
            </a:r>
            <a:endParaRPr lang="en-US" sz="1100" b="1" dirty="0">
              <a:solidFill>
                <a:schemeClr val="bg1">
                  <a:lumMod val="75000"/>
                </a:schemeClr>
              </a:solidFill>
            </a:endParaRPr>
          </a:p>
        </p:txBody>
      </p:sp>
      <p:sp>
        <p:nvSpPr>
          <p:cNvPr id="256" name="TextBox 255"/>
          <p:cNvSpPr txBox="1"/>
          <p:nvPr/>
        </p:nvSpPr>
        <p:spPr>
          <a:xfrm>
            <a:off x="8305800" y="1600200"/>
            <a:ext cx="609600" cy="261610"/>
          </a:xfrm>
          <a:prstGeom prst="rect">
            <a:avLst/>
          </a:prstGeom>
          <a:noFill/>
        </p:spPr>
        <p:txBody>
          <a:bodyPr wrap="square" rtlCol="0">
            <a:spAutoFit/>
          </a:bodyPr>
          <a:lstStyle/>
          <a:p>
            <a:pPr algn="ctr"/>
            <a:r>
              <a:rPr lang="en-US" sz="1100" b="1" dirty="0" smtClean="0">
                <a:solidFill>
                  <a:schemeClr val="bg1">
                    <a:lumMod val="75000"/>
                  </a:schemeClr>
                </a:solidFill>
              </a:rPr>
              <a:t>80%</a:t>
            </a:r>
            <a:endParaRPr lang="en-US" sz="1100" b="1" dirty="0">
              <a:solidFill>
                <a:schemeClr val="bg1">
                  <a:lumMod val="75000"/>
                </a:schemeClr>
              </a:solidFill>
            </a:endParaRPr>
          </a:p>
        </p:txBody>
      </p:sp>
      <p:cxnSp>
        <p:nvCxnSpPr>
          <p:cNvPr id="285" name="Straight Connector 284"/>
          <p:cNvCxnSpPr/>
          <p:nvPr/>
        </p:nvCxnSpPr>
        <p:spPr bwMode="auto">
          <a:xfrm rot="5400000">
            <a:off x="1600201" y="20573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sp>
        <p:nvSpPr>
          <p:cNvPr id="286" name="TextBox 285"/>
          <p:cNvSpPr txBox="1"/>
          <p:nvPr/>
        </p:nvSpPr>
        <p:spPr>
          <a:xfrm>
            <a:off x="1524000" y="1674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35%</a:t>
            </a:r>
            <a:endParaRPr lang="en-US" sz="900" b="1" dirty="0">
              <a:solidFill>
                <a:schemeClr val="bg1">
                  <a:lumMod val="75000"/>
                </a:schemeClr>
              </a:solidFill>
            </a:endParaRPr>
          </a:p>
        </p:txBody>
      </p:sp>
      <p:sp>
        <p:nvSpPr>
          <p:cNvPr id="288" name="TextBox 287"/>
          <p:cNvSpPr txBox="1"/>
          <p:nvPr/>
        </p:nvSpPr>
        <p:spPr>
          <a:xfrm>
            <a:off x="3048000" y="1674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45%</a:t>
            </a:r>
            <a:endParaRPr lang="en-US" sz="900" b="1" dirty="0">
              <a:solidFill>
                <a:schemeClr val="bg1">
                  <a:lumMod val="75000"/>
                </a:schemeClr>
              </a:solidFill>
            </a:endParaRPr>
          </a:p>
        </p:txBody>
      </p:sp>
      <p:sp>
        <p:nvSpPr>
          <p:cNvPr id="294" name="TextBox 293"/>
          <p:cNvSpPr txBox="1"/>
          <p:nvPr/>
        </p:nvSpPr>
        <p:spPr>
          <a:xfrm>
            <a:off x="4572000" y="1674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55%</a:t>
            </a:r>
            <a:endParaRPr lang="en-US" sz="900" b="1" dirty="0">
              <a:solidFill>
                <a:schemeClr val="bg1">
                  <a:lumMod val="75000"/>
                </a:schemeClr>
              </a:solidFill>
            </a:endParaRPr>
          </a:p>
        </p:txBody>
      </p:sp>
      <p:sp>
        <p:nvSpPr>
          <p:cNvPr id="305" name="TextBox 304"/>
          <p:cNvSpPr txBox="1"/>
          <p:nvPr/>
        </p:nvSpPr>
        <p:spPr>
          <a:xfrm>
            <a:off x="6096000" y="1674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65%</a:t>
            </a:r>
            <a:endParaRPr lang="en-US" sz="900" b="1" dirty="0">
              <a:solidFill>
                <a:schemeClr val="bg1">
                  <a:lumMod val="75000"/>
                </a:schemeClr>
              </a:solidFill>
            </a:endParaRPr>
          </a:p>
        </p:txBody>
      </p:sp>
      <p:sp>
        <p:nvSpPr>
          <p:cNvPr id="306" name="TextBox 305"/>
          <p:cNvSpPr txBox="1"/>
          <p:nvPr/>
        </p:nvSpPr>
        <p:spPr>
          <a:xfrm>
            <a:off x="7620000" y="1674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75%</a:t>
            </a:r>
            <a:endParaRPr lang="en-US" sz="900" b="1" dirty="0">
              <a:solidFill>
                <a:schemeClr val="bg1">
                  <a:lumMod val="75000"/>
                </a:schemeClr>
              </a:solidFill>
            </a:endParaRPr>
          </a:p>
        </p:txBody>
      </p:sp>
      <p:cxnSp>
        <p:nvCxnSpPr>
          <p:cNvPr id="372" name="Straight Connector 371"/>
          <p:cNvCxnSpPr/>
          <p:nvPr/>
        </p:nvCxnSpPr>
        <p:spPr bwMode="auto">
          <a:xfrm>
            <a:off x="990600" y="3962400"/>
            <a:ext cx="76200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3" name="Straight Connector 372"/>
          <p:cNvCxnSpPr/>
          <p:nvPr/>
        </p:nvCxnSpPr>
        <p:spPr bwMode="auto">
          <a:xfrm rot="5400000">
            <a:off x="723900" y="40005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4" name="Straight Connector 373"/>
          <p:cNvCxnSpPr/>
          <p:nvPr/>
        </p:nvCxnSpPr>
        <p:spPr bwMode="auto">
          <a:xfrm rot="5400000">
            <a:off x="8343900" y="40005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5" name="Straight Connector 374"/>
          <p:cNvCxnSpPr/>
          <p:nvPr/>
        </p:nvCxnSpPr>
        <p:spPr bwMode="auto">
          <a:xfrm rot="5400000">
            <a:off x="2286000" y="3962400"/>
            <a:ext cx="457200" cy="1"/>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6" name="Straight Connector 375"/>
          <p:cNvCxnSpPr/>
          <p:nvPr/>
        </p:nvCxnSpPr>
        <p:spPr bwMode="auto">
          <a:xfrm rot="5400000">
            <a:off x="3810000" y="3962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7" name="Straight Connector 376"/>
          <p:cNvCxnSpPr/>
          <p:nvPr/>
        </p:nvCxnSpPr>
        <p:spPr bwMode="auto">
          <a:xfrm rot="5400000">
            <a:off x="5334000" y="3962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78" name="Straight Connector 377"/>
          <p:cNvCxnSpPr/>
          <p:nvPr/>
        </p:nvCxnSpPr>
        <p:spPr bwMode="auto">
          <a:xfrm rot="5400000">
            <a:off x="6858000" y="39624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sp>
        <p:nvSpPr>
          <p:cNvPr id="379" name="TextBox 378"/>
          <p:cNvSpPr txBox="1"/>
          <p:nvPr/>
        </p:nvSpPr>
        <p:spPr>
          <a:xfrm>
            <a:off x="762000" y="3505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30%</a:t>
            </a:r>
            <a:endParaRPr lang="en-US" sz="1100" b="1" dirty="0">
              <a:solidFill>
                <a:schemeClr val="bg1">
                  <a:lumMod val="75000"/>
                </a:schemeClr>
              </a:solidFill>
            </a:endParaRPr>
          </a:p>
        </p:txBody>
      </p:sp>
      <p:sp>
        <p:nvSpPr>
          <p:cNvPr id="380" name="TextBox 379"/>
          <p:cNvSpPr txBox="1"/>
          <p:nvPr/>
        </p:nvSpPr>
        <p:spPr>
          <a:xfrm>
            <a:off x="2286000" y="3505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40%</a:t>
            </a:r>
            <a:endParaRPr lang="en-US" sz="1100" b="1" dirty="0">
              <a:solidFill>
                <a:schemeClr val="bg1">
                  <a:lumMod val="75000"/>
                </a:schemeClr>
              </a:solidFill>
            </a:endParaRPr>
          </a:p>
        </p:txBody>
      </p:sp>
      <p:sp>
        <p:nvSpPr>
          <p:cNvPr id="381" name="TextBox 380"/>
          <p:cNvSpPr txBox="1"/>
          <p:nvPr/>
        </p:nvSpPr>
        <p:spPr>
          <a:xfrm>
            <a:off x="3810000" y="3505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50%</a:t>
            </a:r>
            <a:endParaRPr lang="en-US" sz="1100" b="1" dirty="0">
              <a:solidFill>
                <a:schemeClr val="bg1">
                  <a:lumMod val="75000"/>
                </a:schemeClr>
              </a:solidFill>
            </a:endParaRPr>
          </a:p>
        </p:txBody>
      </p:sp>
      <p:sp>
        <p:nvSpPr>
          <p:cNvPr id="382" name="TextBox 381"/>
          <p:cNvSpPr txBox="1"/>
          <p:nvPr/>
        </p:nvSpPr>
        <p:spPr>
          <a:xfrm>
            <a:off x="5334000" y="3505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60%</a:t>
            </a:r>
            <a:endParaRPr lang="en-US" sz="1100" b="1" dirty="0">
              <a:solidFill>
                <a:schemeClr val="bg1">
                  <a:lumMod val="75000"/>
                </a:schemeClr>
              </a:solidFill>
            </a:endParaRPr>
          </a:p>
        </p:txBody>
      </p:sp>
      <p:sp>
        <p:nvSpPr>
          <p:cNvPr id="383" name="TextBox 382"/>
          <p:cNvSpPr txBox="1"/>
          <p:nvPr/>
        </p:nvSpPr>
        <p:spPr>
          <a:xfrm>
            <a:off x="6858000" y="35052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70%</a:t>
            </a:r>
            <a:endParaRPr lang="en-US" sz="1100" b="1" dirty="0">
              <a:solidFill>
                <a:schemeClr val="bg1">
                  <a:lumMod val="75000"/>
                </a:schemeClr>
              </a:solidFill>
            </a:endParaRPr>
          </a:p>
        </p:txBody>
      </p:sp>
      <p:sp>
        <p:nvSpPr>
          <p:cNvPr id="384" name="TextBox 383"/>
          <p:cNvSpPr txBox="1"/>
          <p:nvPr/>
        </p:nvSpPr>
        <p:spPr>
          <a:xfrm>
            <a:off x="8305800" y="3505200"/>
            <a:ext cx="609600" cy="261610"/>
          </a:xfrm>
          <a:prstGeom prst="rect">
            <a:avLst/>
          </a:prstGeom>
          <a:noFill/>
        </p:spPr>
        <p:txBody>
          <a:bodyPr wrap="square" rtlCol="0">
            <a:spAutoFit/>
          </a:bodyPr>
          <a:lstStyle/>
          <a:p>
            <a:pPr algn="ctr"/>
            <a:r>
              <a:rPr lang="en-US" sz="1100" b="1" dirty="0" smtClean="0">
                <a:solidFill>
                  <a:schemeClr val="bg1">
                    <a:lumMod val="75000"/>
                  </a:schemeClr>
                </a:solidFill>
              </a:rPr>
              <a:t>80%</a:t>
            </a:r>
            <a:endParaRPr lang="en-US" sz="1100" b="1" dirty="0">
              <a:solidFill>
                <a:schemeClr val="bg1">
                  <a:lumMod val="75000"/>
                </a:schemeClr>
              </a:solidFill>
            </a:endParaRPr>
          </a:p>
        </p:txBody>
      </p:sp>
      <p:sp>
        <p:nvSpPr>
          <p:cNvPr id="386" name="TextBox 385"/>
          <p:cNvSpPr txBox="1"/>
          <p:nvPr/>
        </p:nvSpPr>
        <p:spPr>
          <a:xfrm>
            <a:off x="1524000" y="3579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35%</a:t>
            </a:r>
            <a:endParaRPr lang="en-US" sz="900" b="1" dirty="0">
              <a:solidFill>
                <a:schemeClr val="bg1">
                  <a:lumMod val="75000"/>
                </a:schemeClr>
              </a:solidFill>
            </a:endParaRPr>
          </a:p>
        </p:txBody>
      </p:sp>
      <p:sp>
        <p:nvSpPr>
          <p:cNvPr id="388" name="TextBox 387"/>
          <p:cNvSpPr txBox="1"/>
          <p:nvPr/>
        </p:nvSpPr>
        <p:spPr>
          <a:xfrm>
            <a:off x="3048000" y="3579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45%</a:t>
            </a:r>
            <a:endParaRPr lang="en-US" sz="900" b="1" dirty="0">
              <a:solidFill>
                <a:schemeClr val="bg1">
                  <a:lumMod val="75000"/>
                </a:schemeClr>
              </a:solidFill>
            </a:endParaRPr>
          </a:p>
        </p:txBody>
      </p:sp>
      <p:sp>
        <p:nvSpPr>
          <p:cNvPr id="390" name="TextBox 389"/>
          <p:cNvSpPr txBox="1"/>
          <p:nvPr/>
        </p:nvSpPr>
        <p:spPr>
          <a:xfrm>
            <a:off x="4572000" y="3579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55%</a:t>
            </a:r>
            <a:endParaRPr lang="en-US" sz="900" b="1" dirty="0">
              <a:solidFill>
                <a:schemeClr val="bg1">
                  <a:lumMod val="75000"/>
                </a:schemeClr>
              </a:solidFill>
            </a:endParaRPr>
          </a:p>
        </p:txBody>
      </p:sp>
      <p:sp>
        <p:nvSpPr>
          <p:cNvPr id="393" name="TextBox 392"/>
          <p:cNvSpPr txBox="1"/>
          <p:nvPr/>
        </p:nvSpPr>
        <p:spPr>
          <a:xfrm>
            <a:off x="6096000" y="3579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65%</a:t>
            </a:r>
            <a:endParaRPr lang="en-US" sz="900" b="1" dirty="0">
              <a:solidFill>
                <a:schemeClr val="bg1">
                  <a:lumMod val="75000"/>
                </a:schemeClr>
              </a:solidFill>
            </a:endParaRPr>
          </a:p>
        </p:txBody>
      </p:sp>
      <p:sp>
        <p:nvSpPr>
          <p:cNvPr id="394" name="TextBox 393"/>
          <p:cNvSpPr txBox="1"/>
          <p:nvPr/>
        </p:nvSpPr>
        <p:spPr>
          <a:xfrm>
            <a:off x="7620000" y="35791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75%</a:t>
            </a:r>
            <a:endParaRPr lang="en-US" sz="900" b="1" dirty="0">
              <a:solidFill>
                <a:schemeClr val="bg1">
                  <a:lumMod val="75000"/>
                </a:schemeClr>
              </a:solidFill>
            </a:endParaRPr>
          </a:p>
        </p:txBody>
      </p:sp>
      <p:cxnSp>
        <p:nvCxnSpPr>
          <p:cNvPr id="395" name="Straight Connector 394"/>
          <p:cNvCxnSpPr/>
          <p:nvPr/>
        </p:nvCxnSpPr>
        <p:spPr bwMode="auto">
          <a:xfrm>
            <a:off x="990600" y="6019800"/>
            <a:ext cx="76200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96" name="Straight Connector 395"/>
          <p:cNvCxnSpPr/>
          <p:nvPr/>
        </p:nvCxnSpPr>
        <p:spPr bwMode="auto">
          <a:xfrm rot="5400000">
            <a:off x="723900" y="60579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97" name="Straight Connector 396"/>
          <p:cNvCxnSpPr/>
          <p:nvPr/>
        </p:nvCxnSpPr>
        <p:spPr bwMode="auto">
          <a:xfrm rot="5400000">
            <a:off x="8343900" y="6057900"/>
            <a:ext cx="5334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398" name="Straight Connector 397"/>
          <p:cNvCxnSpPr/>
          <p:nvPr/>
        </p:nvCxnSpPr>
        <p:spPr bwMode="auto">
          <a:xfrm rot="5400000">
            <a:off x="2286000" y="6019800"/>
            <a:ext cx="457200" cy="1"/>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402" name="Straight Connector 401"/>
          <p:cNvCxnSpPr/>
          <p:nvPr/>
        </p:nvCxnSpPr>
        <p:spPr bwMode="auto">
          <a:xfrm rot="5400000">
            <a:off x="3810000" y="60198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494" name="Straight Connector 493"/>
          <p:cNvCxnSpPr/>
          <p:nvPr/>
        </p:nvCxnSpPr>
        <p:spPr bwMode="auto">
          <a:xfrm rot="5400000">
            <a:off x="6858000" y="6019800"/>
            <a:ext cx="457200" cy="0"/>
          </a:xfrm>
          <a:prstGeom prst="line">
            <a:avLst/>
          </a:prstGeom>
          <a:noFill/>
          <a:ln w="6350" cap="flat" cmpd="sng" algn="ctr">
            <a:solidFill>
              <a:schemeClr val="bg1">
                <a:lumMod val="65000"/>
              </a:schemeClr>
            </a:solidFill>
            <a:prstDash val="solid"/>
            <a:round/>
            <a:headEnd type="none" w="med" len="med"/>
            <a:tailEnd type="none" w="med" len="med"/>
          </a:ln>
          <a:effectLst/>
        </p:spPr>
      </p:cxnSp>
      <p:sp>
        <p:nvSpPr>
          <p:cNvPr id="495" name="TextBox 494"/>
          <p:cNvSpPr txBox="1"/>
          <p:nvPr/>
        </p:nvSpPr>
        <p:spPr>
          <a:xfrm>
            <a:off x="762000" y="55626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30%</a:t>
            </a:r>
            <a:endParaRPr lang="en-US" sz="1100" b="1" dirty="0">
              <a:solidFill>
                <a:schemeClr val="bg1">
                  <a:lumMod val="75000"/>
                </a:schemeClr>
              </a:solidFill>
            </a:endParaRPr>
          </a:p>
        </p:txBody>
      </p:sp>
      <p:sp>
        <p:nvSpPr>
          <p:cNvPr id="496" name="TextBox 495"/>
          <p:cNvSpPr txBox="1"/>
          <p:nvPr/>
        </p:nvSpPr>
        <p:spPr>
          <a:xfrm>
            <a:off x="2286000" y="55626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40%</a:t>
            </a:r>
            <a:endParaRPr lang="en-US" sz="1100" b="1" dirty="0">
              <a:solidFill>
                <a:schemeClr val="bg1">
                  <a:lumMod val="75000"/>
                </a:schemeClr>
              </a:solidFill>
            </a:endParaRPr>
          </a:p>
        </p:txBody>
      </p:sp>
      <p:sp>
        <p:nvSpPr>
          <p:cNvPr id="497" name="TextBox 496"/>
          <p:cNvSpPr txBox="1"/>
          <p:nvPr/>
        </p:nvSpPr>
        <p:spPr>
          <a:xfrm>
            <a:off x="3810000" y="55626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50%</a:t>
            </a:r>
            <a:endParaRPr lang="en-US" sz="1100" b="1" dirty="0">
              <a:solidFill>
                <a:schemeClr val="bg1">
                  <a:lumMod val="75000"/>
                </a:schemeClr>
              </a:solidFill>
            </a:endParaRPr>
          </a:p>
        </p:txBody>
      </p:sp>
      <p:sp>
        <p:nvSpPr>
          <p:cNvPr id="498" name="TextBox 497"/>
          <p:cNvSpPr txBox="1"/>
          <p:nvPr/>
        </p:nvSpPr>
        <p:spPr>
          <a:xfrm>
            <a:off x="5334000" y="55626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60%</a:t>
            </a:r>
            <a:endParaRPr lang="en-US" sz="1100" b="1" dirty="0">
              <a:solidFill>
                <a:schemeClr val="bg1">
                  <a:lumMod val="75000"/>
                </a:schemeClr>
              </a:solidFill>
            </a:endParaRPr>
          </a:p>
        </p:txBody>
      </p:sp>
      <p:sp>
        <p:nvSpPr>
          <p:cNvPr id="499" name="TextBox 498"/>
          <p:cNvSpPr txBox="1"/>
          <p:nvPr/>
        </p:nvSpPr>
        <p:spPr>
          <a:xfrm>
            <a:off x="6858000" y="5562600"/>
            <a:ext cx="533400" cy="261610"/>
          </a:xfrm>
          <a:prstGeom prst="rect">
            <a:avLst/>
          </a:prstGeom>
          <a:noFill/>
          <a:ln>
            <a:noFill/>
          </a:ln>
        </p:spPr>
        <p:txBody>
          <a:bodyPr wrap="square" rtlCol="0">
            <a:spAutoFit/>
          </a:bodyPr>
          <a:lstStyle/>
          <a:p>
            <a:pPr algn="ctr"/>
            <a:r>
              <a:rPr lang="en-US" sz="1100" b="1" dirty="0" smtClean="0">
                <a:solidFill>
                  <a:schemeClr val="bg1">
                    <a:lumMod val="75000"/>
                  </a:schemeClr>
                </a:solidFill>
              </a:rPr>
              <a:t>70%</a:t>
            </a:r>
            <a:endParaRPr lang="en-US" sz="1100" b="1" dirty="0">
              <a:solidFill>
                <a:schemeClr val="bg1">
                  <a:lumMod val="75000"/>
                </a:schemeClr>
              </a:solidFill>
            </a:endParaRPr>
          </a:p>
        </p:txBody>
      </p:sp>
      <p:sp>
        <p:nvSpPr>
          <p:cNvPr id="500" name="TextBox 499"/>
          <p:cNvSpPr txBox="1"/>
          <p:nvPr/>
        </p:nvSpPr>
        <p:spPr>
          <a:xfrm>
            <a:off x="8305800" y="5562600"/>
            <a:ext cx="609600" cy="261610"/>
          </a:xfrm>
          <a:prstGeom prst="rect">
            <a:avLst/>
          </a:prstGeom>
          <a:noFill/>
        </p:spPr>
        <p:txBody>
          <a:bodyPr wrap="square" rtlCol="0">
            <a:spAutoFit/>
          </a:bodyPr>
          <a:lstStyle/>
          <a:p>
            <a:pPr algn="ctr"/>
            <a:r>
              <a:rPr lang="en-US" sz="1100" b="1" dirty="0" smtClean="0">
                <a:solidFill>
                  <a:schemeClr val="bg1">
                    <a:lumMod val="75000"/>
                  </a:schemeClr>
                </a:solidFill>
              </a:rPr>
              <a:t>80%</a:t>
            </a:r>
            <a:endParaRPr lang="en-US" sz="1100" b="1" dirty="0">
              <a:solidFill>
                <a:schemeClr val="bg1">
                  <a:lumMod val="75000"/>
                </a:schemeClr>
              </a:solidFill>
            </a:endParaRPr>
          </a:p>
        </p:txBody>
      </p:sp>
      <p:sp>
        <p:nvSpPr>
          <p:cNvPr id="502" name="TextBox 501"/>
          <p:cNvSpPr txBox="1"/>
          <p:nvPr/>
        </p:nvSpPr>
        <p:spPr>
          <a:xfrm>
            <a:off x="1524000" y="56365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35%</a:t>
            </a:r>
            <a:endParaRPr lang="en-US" sz="900" b="1" dirty="0">
              <a:solidFill>
                <a:schemeClr val="bg1">
                  <a:lumMod val="75000"/>
                </a:schemeClr>
              </a:solidFill>
            </a:endParaRPr>
          </a:p>
        </p:txBody>
      </p:sp>
      <p:sp>
        <p:nvSpPr>
          <p:cNvPr id="504" name="TextBox 503"/>
          <p:cNvSpPr txBox="1"/>
          <p:nvPr/>
        </p:nvSpPr>
        <p:spPr>
          <a:xfrm>
            <a:off x="3048000" y="56365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45%</a:t>
            </a:r>
            <a:endParaRPr lang="en-US" sz="900" b="1" dirty="0">
              <a:solidFill>
                <a:schemeClr val="bg1">
                  <a:lumMod val="75000"/>
                </a:schemeClr>
              </a:solidFill>
            </a:endParaRPr>
          </a:p>
        </p:txBody>
      </p:sp>
      <p:sp>
        <p:nvSpPr>
          <p:cNvPr id="506" name="TextBox 505"/>
          <p:cNvSpPr txBox="1"/>
          <p:nvPr/>
        </p:nvSpPr>
        <p:spPr>
          <a:xfrm>
            <a:off x="4572000" y="56365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55%</a:t>
            </a:r>
            <a:endParaRPr lang="en-US" sz="900" b="1" dirty="0">
              <a:solidFill>
                <a:schemeClr val="bg1">
                  <a:lumMod val="75000"/>
                </a:schemeClr>
              </a:solidFill>
            </a:endParaRPr>
          </a:p>
        </p:txBody>
      </p:sp>
      <p:sp>
        <p:nvSpPr>
          <p:cNvPr id="509" name="TextBox 508"/>
          <p:cNvSpPr txBox="1"/>
          <p:nvPr/>
        </p:nvSpPr>
        <p:spPr>
          <a:xfrm>
            <a:off x="6096000" y="56365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65%</a:t>
            </a:r>
            <a:endParaRPr lang="en-US" sz="900" b="1" dirty="0">
              <a:solidFill>
                <a:schemeClr val="bg1">
                  <a:lumMod val="75000"/>
                </a:schemeClr>
              </a:solidFill>
            </a:endParaRPr>
          </a:p>
        </p:txBody>
      </p:sp>
      <p:sp>
        <p:nvSpPr>
          <p:cNvPr id="510" name="TextBox 509"/>
          <p:cNvSpPr txBox="1"/>
          <p:nvPr/>
        </p:nvSpPr>
        <p:spPr>
          <a:xfrm>
            <a:off x="7620000" y="5636568"/>
            <a:ext cx="533400" cy="230832"/>
          </a:xfrm>
          <a:prstGeom prst="rect">
            <a:avLst/>
          </a:prstGeom>
          <a:noFill/>
          <a:ln>
            <a:noFill/>
          </a:ln>
        </p:spPr>
        <p:txBody>
          <a:bodyPr wrap="square" rtlCol="0">
            <a:spAutoFit/>
          </a:bodyPr>
          <a:lstStyle/>
          <a:p>
            <a:pPr algn="ctr"/>
            <a:r>
              <a:rPr lang="en-US" sz="900" b="1" dirty="0" smtClean="0">
                <a:solidFill>
                  <a:schemeClr val="bg1">
                    <a:lumMod val="75000"/>
                  </a:schemeClr>
                </a:solidFill>
              </a:rPr>
              <a:t>75%</a:t>
            </a:r>
            <a:endParaRPr lang="en-US" sz="900" b="1" dirty="0">
              <a:solidFill>
                <a:schemeClr val="bg1">
                  <a:lumMod val="75000"/>
                </a:schemeClr>
              </a:solidFill>
            </a:endParaRPr>
          </a:p>
        </p:txBody>
      </p:sp>
      <p:cxnSp>
        <p:nvCxnSpPr>
          <p:cNvPr id="514" name="Straight Connector 513"/>
          <p:cNvCxnSpPr/>
          <p:nvPr/>
        </p:nvCxnSpPr>
        <p:spPr bwMode="auto">
          <a:xfrm rot="5400000">
            <a:off x="5333999" y="6019800"/>
            <a:ext cx="457200" cy="1"/>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38" name="Straight Connector 137"/>
          <p:cNvCxnSpPr/>
          <p:nvPr/>
        </p:nvCxnSpPr>
        <p:spPr bwMode="auto">
          <a:xfrm rot="5400000">
            <a:off x="3124201" y="2057400"/>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39" name="Straight Connector 138"/>
          <p:cNvCxnSpPr/>
          <p:nvPr/>
        </p:nvCxnSpPr>
        <p:spPr bwMode="auto">
          <a:xfrm rot="5400000">
            <a:off x="4648201" y="2057400"/>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0" name="Straight Connector 139"/>
          <p:cNvCxnSpPr/>
          <p:nvPr/>
        </p:nvCxnSpPr>
        <p:spPr bwMode="auto">
          <a:xfrm rot="5400000">
            <a:off x="6172198" y="2057400"/>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1" name="Straight Connector 140"/>
          <p:cNvCxnSpPr/>
          <p:nvPr/>
        </p:nvCxnSpPr>
        <p:spPr bwMode="auto">
          <a:xfrm rot="5400000">
            <a:off x="7696201" y="2057400"/>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2" name="Straight Connector 141"/>
          <p:cNvCxnSpPr/>
          <p:nvPr/>
        </p:nvCxnSpPr>
        <p:spPr bwMode="auto">
          <a:xfrm rot="5400000">
            <a:off x="1600201" y="3962396"/>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3" name="Straight Connector 142"/>
          <p:cNvCxnSpPr/>
          <p:nvPr/>
        </p:nvCxnSpPr>
        <p:spPr bwMode="auto">
          <a:xfrm rot="5400000">
            <a:off x="3124201" y="39623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4" name="Straight Connector 143"/>
          <p:cNvCxnSpPr/>
          <p:nvPr/>
        </p:nvCxnSpPr>
        <p:spPr bwMode="auto">
          <a:xfrm rot="5400000">
            <a:off x="4648201" y="39623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5" name="Straight Connector 144"/>
          <p:cNvCxnSpPr/>
          <p:nvPr/>
        </p:nvCxnSpPr>
        <p:spPr bwMode="auto">
          <a:xfrm rot="5400000">
            <a:off x="6172198" y="39623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6" name="Straight Connector 145"/>
          <p:cNvCxnSpPr/>
          <p:nvPr/>
        </p:nvCxnSpPr>
        <p:spPr bwMode="auto">
          <a:xfrm rot="5400000">
            <a:off x="7696201" y="39623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7" name="Straight Connector 146"/>
          <p:cNvCxnSpPr/>
          <p:nvPr/>
        </p:nvCxnSpPr>
        <p:spPr bwMode="auto">
          <a:xfrm rot="5400000">
            <a:off x="1600201" y="6019796"/>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8" name="Straight Connector 147"/>
          <p:cNvCxnSpPr/>
          <p:nvPr/>
        </p:nvCxnSpPr>
        <p:spPr bwMode="auto">
          <a:xfrm rot="5400000">
            <a:off x="3124201" y="60197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49" name="Straight Connector 148"/>
          <p:cNvCxnSpPr/>
          <p:nvPr/>
        </p:nvCxnSpPr>
        <p:spPr bwMode="auto">
          <a:xfrm rot="5400000">
            <a:off x="4648201" y="60197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50" name="Straight Connector 149"/>
          <p:cNvCxnSpPr/>
          <p:nvPr/>
        </p:nvCxnSpPr>
        <p:spPr bwMode="auto">
          <a:xfrm rot="5400000">
            <a:off x="6172198" y="60197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cxnSp>
        <p:nvCxnSpPr>
          <p:cNvPr id="151" name="Straight Connector 150"/>
          <p:cNvCxnSpPr/>
          <p:nvPr/>
        </p:nvCxnSpPr>
        <p:spPr bwMode="auto">
          <a:xfrm rot="5400000">
            <a:off x="7696201" y="6019798"/>
            <a:ext cx="304801" cy="2"/>
          </a:xfrm>
          <a:prstGeom prst="line">
            <a:avLst/>
          </a:prstGeom>
          <a:noFill/>
          <a:ln w="6350" cap="flat" cmpd="sng" algn="ctr">
            <a:solidFill>
              <a:schemeClr val="bg1">
                <a:lumMod val="65000"/>
              </a:schemeClr>
            </a:solidFill>
            <a:prstDash val="solid"/>
            <a:round/>
            <a:headEnd type="none" w="med" len="med"/>
            <a:tailEnd type="none" w="med" len="med"/>
          </a:ln>
          <a:effectLst/>
        </p:spPr>
      </p:cxnSp>
      <p:sp>
        <p:nvSpPr>
          <p:cNvPr id="277" name="TextBox 276"/>
          <p:cNvSpPr txBox="1"/>
          <p:nvPr/>
        </p:nvSpPr>
        <p:spPr>
          <a:xfrm>
            <a:off x="0" y="6627168"/>
            <a:ext cx="9144000" cy="246221"/>
          </a:xfrm>
          <a:prstGeom prst="rect">
            <a:avLst/>
          </a:prstGeom>
          <a:noFill/>
        </p:spPr>
        <p:txBody>
          <a:bodyPr wrap="square" rtlCol="0">
            <a:spAutoFit/>
          </a:bodyPr>
          <a:lstStyle/>
          <a:p>
            <a:r>
              <a:rPr lang="en-US" sz="1000" dirty="0" smtClean="0">
                <a:solidFill>
                  <a:schemeClr val="tx1">
                    <a:lumMod val="75000"/>
                    <a:lumOff val="25000"/>
                  </a:schemeClr>
                </a:solidFill>
              </a:rPr>
              <a:t>Note: Area of each circles corresponds to the relative number of First-Time Students in the cohort used for this analysis.</a:t>
            </a:r>
            <a:endParaRPr lang="en-US" sz="1000" dirty="0">
              <a:solidFill>
                <a:schemeClr val="tx1">
                  <a:lumMod val="75000"/>
                  <a:lumOff val="25000"/>
                </a:schemeClr>
              </a:solidFill>
            </a:endParaRPr>
          </a:p>
        </p:txBody>
      </p:sp>
      <p:sp>
        <p:nvSpPr>
          <p:cNvPr id="169" name="Rectangle 11"/>
          <p:cNvSpPr>
            <a:spLocks noChangeArrowheads="1"/>
          </p:cNvSpPr>
          <p:nvPr/>
        </p:nvSpPr>
        <p:spPr bwMode="auto">
          <a:xfrm>
            <a:off x="5562600" y="1281311"/>
            <a:ext cx="152400" cy="152400"/>
          </a:xfrm>
          <a:prstGeom prst="rect">
            <a:avLst/>
          </a:prstGeom>
          <a:solidFill>
            <a:schemeClr val="accent2">
              <a:lumMod val="50000"/>
            </a:schemeClr>
          </a:solidFill>
          <a:ln w="9525">
            <a:solidFill>
              <a:schemeClr val="tx1">
                <a:lumMod val="50000"/>
                <a:lumOff val="50000"/>
              </a:schemeClr>
            </a:solidFill>
            <a:miter lim="800000"/>
            <a:headEnd/>
            <a:tailEnd/>
          </a:ln>
        </p:spPr>
        <p:txBody>
          <a:bodyPr wrap="none" anchor="ctr"/>
          <a:lstStyle/>
          <a:p>
            <a:endParaRPr lang="en-US"/>
          </a:p>
        </p:txBody>
      </p:sp>
      <p:sp>
        <p:nvSpPr>
          <p:cNvPr id="170" name="Rectangle 14"/>
          <p:cNvSpPr>
            <a:spLocks noChangeArrowheads="1"/>
          </p:cNvSpPr>
          <p:nvPr/>
        </p:nvSpPr>
        <p:spPr bwMode="auto">
          <a:xfrm>
            <a:off x="3124200" y="1292423"/>
            <a:ext cx="152400" cy="152400"/>
          </a:xfrm>
          <a:prstGeom prst="rect">
            <a:avLst/>
          </a:prstGeom>
          <a:solidFill>
            <a:schemeClr val="accent2">
              <a:lumMod val="60000"/>
              <a:lumOff val="40000"/>
            </a:schemeClr>
          </a:solidFill>
          <a:ln w="9525">
            <a:solidFill>
              <a:schemeClr val="tx1">
                <a:lumMod val="50000"/>
                <a:lumOff val="50000"/>
              </a:schemeClr>
            </a:solidFill>
            <a:miter lim="800000"/>
            <a:headEnd/>
            <a:tailEnd/>
          </a:ln>
        </p:spPr>
        <p:txBody>
          <a:bodyPr wrap="none" anchor="ctr"/>
          <a:lstStyle/>
          <a:p>
            <a:endParaRPr lang="en-US"/>
          </a:p>
        </p:txBody>
      </p:sp>
      <p:sp>
        <p:nvSpPr>
          <p:cNvPr id="171" name="Text Box 16"/>
          <p:cNvSpPr txBox="1">
            <a:spLocks noChangeArrowheads="1"/>
          </p:cNvSpPr>
          <p:nvPr/>
        </p:nvSpPr>
        <p:spPr bwMode="auto">
          <a:xfrm>
            <a:off x="3352800" y="1216223"/>
            <a:ext cx="2286000" cy="307777"/>
          </a:xfrm>
          <a:prstGeom prst="rect">
            <a:avLst/>
          </a:prstGeom>
          <a:noFill/>
          <a:ln w="9525">
            <a:noFill/>
            <a:miter lim="800000"/>
            <a:headEnd/>
            <a:tailEnd/>
          </a:ln>
        </p:spPr>
        <p:txBody>
          <a:bodyPr>
            <a:spAutoFit/>
          </a:bodyPr>
          <a:lstStyle/>
          <a:p>
            <a:pPr>
              <a:spcBef>
                <a:spcPct val="50000"/>
              </a:spcBef>
            </a:pPr>
            <a:r>
              <a:rPr lang="en-US" sz="1400" dirty="0" smtClean="0"/>
              <a:t>Female</a:t>
            </a:r>
            <a:endParaRPr lang="en-US" sz="1200" dirty="0"/>
          </a:p>
        </p:txBody>
      </p:sp>
      <p:sp>
        <p:nvSpPr>
          <p:cNvPr id="172" name="Text Box 4"/>
          <p:cNvSpPr txBox="1">
            <a:spLocks noChangeArrowheads="1"/>
          </p:cNvSpPr>
          <p:nvPr/>
        </p:nvSpPr>
        <p:spPr bwMode="auto">
          <a:xfrm>
            <a:off x="0" y="1066800"/>
            <a:ext cx="1676400" cy="338554"/>
          </a:xfrm>
          <a:prstGeom prst="rect">
            <a:avLst/>
          </a:prstGeom>
          <a:noFill/>
          <a:ln w="3175">
            <a:noFill/>
            <a:miter lim="800000"/>
            <a:headEnd/>
            <a:tailEnd/>
          </a:ln>
        </p:spPr>
        <p:txBody>
          <a:bodyPr wrap="square">
            <a:spAutoFit/>
          </a:bodyPr>
          <a:lstStyle/>
          <a:p>
            <a:pPr>
              <a:spcBef>
                <a:spcPct val="50000"/>
              </a:spcBef>
            </a:pPr>
            <a:r>
              <a:rPr lang="en-US" sz="1600" b="1" dirty="0" smtClean="0">
                <a:solidFill>
                  <a:schemeClr val="tx1">
                    <a:lumMod val="50000"/>
                    <a:lumOff val="50000"/>
                  </a:schemeClr>
                </a:solidFill>
              </a:rPr>
              <a:t>Gender</a:t>
            </a:r>
            <a:endParaRPr lang="en-US" sz="1600" b="1" dirty="0">
              <a:solidFill>
                <a:schemeClr val="tx1">
                  <a:lumMod val="50000"/>
                  <a:lumOff val="50000"/>
                </a:schemeClr>
              </a:solidFill>
            </a:endParaRPr>
          </a:p>
        </p:txBody>
      </p:sp>
      <p:sp>
        <p:nvSpPr>
          <p:cNvPr id="173" name="Text Box 16"/>
          <p:cNvSpPr txBox="1">
            <a:spLocks noChangeArrowheads="1"/>
          </p:cNvSpPr>
          <p:nvPr/>
        </p:nvSpPr>
        <p:spPr bwMode="auto">
          <a:xfrm>
            <a:off x="5791200" y="1205112"/>
            <a:ext cx="1219200" cy="304800"/>
          </a:xfrm>
          <a:prstGeom prst="rect">
            <a:avLst/>
          </a:prstGeom>
          <a:noFill/>
          <a:ln w="9525">
            <a:noFill/>
            <a:miter lim="800000"/>
            <a:headEnd/>
            <a:tailEnd/>
          </a:ln>
        </p:spPr>
        <p:txBody>
          <a:bodyPr wrap="square">
            <a:spAutoFit/>
          </a:bodyPr>
          <a:lstStyle/>
          <a:p>
            <a:pPr>
              <a:spcBef>
                <a:spcPct val="50000"/>
              </a:spcBef>
            </a:pPr>
            <a:r>
              <a:rPr lang="en-US" sz="1400" dirty="0" smtClean="0"/>
              <a:t>Male</a:t>
            </a:r>
            <a:endParaRPr lang="en-US" sz="1200" dirty="0"/>
          </a:p>
        </p:txBody>
      </p:sp>
      <p:sp>
        <p:nvSpPr>
          <p:cNvPr id="174" name="Text Box 5"/>
          <p:cNvSpPr txBox="1">
            <a:spLocks noChangeArrowheads="1"/>
          </p:cNvSpPr>
          <p:nvPr/>
        </p:nvSpPr>
        <p:spPr bwMode="auto">
          <a:xfrm>
            <a:off x="0" y="2743200"/>
            <a:ext cx="1752600" cy="584775"/>
          </a:xfrm>
          <a:prstGeom prst="rect">
            <a:avLst/>
          </a:prstGeom>
          <a:noFill/>
          <a:ln w="3175">
            <a:noFill/>
            <a:miter lim="800000"/>
            <a:headEnd/>
            <a:tailEnd/>
          </a:ln>
        </p:spPr>
        <p:txBody>
          <a:bodyPr wrap="square">
            <a:spAutoFit/>
          </a:bodyPr>
          <a:lstStyle/>
          <a:p>
            <a:pPr>
              <a:spcBef>
                <a:spcPct val="50000"/>
              </a:spcBef>
            </a:pPr>
            <a:r>
              <a:rPr lang="en-US" sz="1600" b="1" dirty="0" smtClean="0">
                <a:solidFill>
                  <a:schemeClr val="tx1">
                    <a:lumMod val="50000"/>
                    <a:lumOff val="50000"/>
                  </a:schemeClr>
                </a:solidFill>
              </a:rPr>
              <a:t>Day / Evening Status</a:t>
            </a:r>
            <a:endParaRPr lang="en-US" sz="1400" dirty="0">
              <a:solidFill>
                <a:schemeClr val="tx1">
                  <a:lumMod val="50000"/>
                  <a:lumOff val="50000"/>
                </a:schemeClr>
              </a:solidFill>
            </a:endParaRPr>
          </a:p>
        </p:txBody>
      </p:sp>
      <p:sp>
        <p:nvSpPr>
          <p:cNvPr id="175" name="Rectangle 11"/>
          <p:cNvSpPr>
            <a:spLocks noChangeArrowheads="1"/>
          </p:cNvSpPr>
          <p:nvPr/>
        </p:nvSpPr>
        <p:spPr bwMode="auto">
          <a:xfrm>
            <a:off x="4114800" y="3110111"/>
            <a:ext cx="152400" cy="152400"/>
          </a:xfrm>
          <a:prstGeom prst="rect">
            <a:avLst/>
          </a:prstGeom>
          <a:solidFill>
            <a:schemeClr val="tx1">
              <a:lumMod val="50000"/>
              <a:lumOff val="50000"/>
            </a:schemeClr>
          </a:solidFill>
          <a:ln w="9525">
            <a:solidFill>
              <a:schemeClr val="tx1">
                <a:lumMod val="50000"/>
                <a:lumOff val="50000"/>
              </a:schemeClr>
            </a:solidFill>
            <a:miter lim="800000"/>
            <a:headEnd/>
            <a:tailEnd/>
          </a:ln>
        </p:spPr>
        <p:txBody>
          <a:bodyPr wrap="none" anchor="ctr"/>
          <a:lstStyle/>
          <a:p>
            <a:endParaRPr lang="en-US"/>
          </a:p>
        </p:txBody>
      </p:sp>
      <p:sp>
        <p:nvSpPr>
          <p:cNvPr id="182" name="Rectangle 14"/>
          <p:cNvSpPr>
            <a:spLocks noChangeArrowheads="1"/>
          </p:cNvSpPr>
          <p:nvPr/>
        </p:nvSpPr>
        <p:spPr bwMode="auto">
          <a:xfrm>
            <a:off x="2057400" y="3121223"/>
            <a:ext cx="152400" cy="152400"/>
          </a:xfrm>
          <a:prstGeom prst="rect">
            <a:avLst/>
          </a:prstGeom>
          <a:solidFill>
            <a:srgbClr val="FFFF71"/>
          </a:solidFill>
          <a:ln w="9525">
            <a:solidFill>
              <a:schemeClr val="tx1">
                <a:lumMod val="50000"/>
                <a:lumOff val="50000"/>
              </a:schemeClr>
            </a:solidFill>
            <a:miter lim="800000"/>
            <a:headEnd/>
            <a:tailEnd/>
          </a:ln>
        </p:spPr>
        <p:txBody>
          <a:bodyPr wrap="none" anchor="ctr"/>
          <a:lstStyle/>
          <a:p>
            <a:endParaRPr lang="en-US"/>
          </a:p>
        </p:txBody>
      </p:sp>
      <p:sp>
        <p:nvSpPr>
          <p:cNvPr id="183" name="Text Box 16"/>
          <p:cNvSpPr txBox="1">
            <a:spLocks noChangeArrowheads="1"/>
          </p:cNvSpPr>
          <p:nvPr/>
        </p:nvSpPr>
        <p:spPr bwMode="auto">
          <a:xfrm>
            <a:off x="2209800" y="3045023"/>
            <a:ext cx="1981200" cy="307777"/>
          </a:xfrm>
          <a:prstGeom prst="rect">
            <a:avLst/>
          </a:prstGeom>
          <a:noFill/>
          <a:ln w="9525">
            <a:noFill/>
            <a:miter lim="800000"/>
            <a:headEnd/>
            <a:tailEnd/>
          </a:ln>
        </p:spPr>
        <p:txBody>
          <a:bodyPr wrap="square">
            <a:spAutoFit/>
          </a:bodyPr>
          <a:lstStyle/>
          <a:p>
            <a:pPr>
              <a:spcBef>
                <a:spcPct val="50000"/>
              </a:spcBef>
            </a:pPr>
            <a:r>
              <a:rPr lang="en-US" sz="1400" dirty="0" smtClean="0"/>
              <a:t>Day Only Student</a:t>
            </a:r>
            <a:endParaRPr lang="en-US" sz="1200" dirty="0"/>
          </a:p>
        </p:txBody>
      </p:sp>
      <p:sp>
        <p:nvSpPr>
          <p:cNvPr id="184" name="Text Box 16"/>
          <p:cNvSpPr txBox="1">
            <a:spLocks noChangeArrowheads="1"/>
          </p:cNvSpPr>
          <p:nvPr/>
        </p:nvSpPr>
        <p:spPr bwMode="auto">
          <a:xfrm>
            <a:off x="4343400" y="3033912"/>
            <a:ext cx="1752600" cy="307777"/>
          </a:xfrm>
          <a:prstGeom prst="rect">
            <a:avLst/>
          </a:prstGeom>
          <a:noFill/>
          <a:ln w="9525">
            <a:noFill/>
            <a:miter lim="800000"/>
            <a:headEnd/>
            <a:tailEnd/>
          </a:ln>
        </p:spPr>
        <p:txBody>
          <a:bodyPr wrap="square">
            <a:spAutoFit/>
          </a:bodyPr>
          <a:lstStyle/>
          <a:p>
            <a:pPr>
              <a:spcBef>
                <a:spcPct val="50000"/>
              </a:spcBef>
            </a:pPr>
            <a:r>
              <a:rPr lang="en-US" sz="1400" dirty="0" smtClean="0"/>
              <a:t>Evening Only Student</a:t>
            </a:r>
            <a:endParaRPr lang="en-US" sz="1200" dirty="0"/>
          </a:p>
        </p:txBody>
      </p:sp>
      <p:sp>
        <p:nvSpPr>
          <p:cNvPr id="185" name="Rectangle 11"/>
          <p:cNvSpPr>
            <a:spLocks noChangeArrowheads="1"/>
          </p:cNvSpPr>
          <p:nvPr/>
        </p:nvSpPr>
        <p:spPr bwMode="auto">
          <a:xfrm>
            <a:off x="6477000" y="3124199"/>
            <a:ext cx="152400" cy="152400"/>
          </a:xfrm>
          <a:prstGeom prst="rect">
            <a:avLst/>
          </a:prstGeom>
          <a:solidFill>
            <a:schemeClr val="accent1">
              <a:lumMod val="60000"/>
              <a:lumOff val="40000"/>
            </a:schemeClr>
          </a:solidFill>
          <a:ln w="9525">
            <a:solidFill>
              <a:schemeClr val="tx1">
                <a:lumMod val="50000"/>
                <a:lumOff val="50000"/>
              </a:schemeClr>
            </a:solidFill>
            <a:miter lim="800000"/>
            <a:headEnd/>
            <a:tailEnd/>
          </a:ln>
        </p:spPr>
        <p:txBody>
          <a:bodyPr wrap="none" anchor="ctr"/>
          <a:lstStyle/>
          <a:p>
            <a:endParaRPr lang="en-US"/>
          </a:p>
        </p:txBody>
      </p:sp>
      <p:sp>
        <p:nvSpPr>
          <p:cNvPr id="186" name="Text Box 16"/>
          <p:cNvSpPr txBox="1">
            <a:spLocks noChangeArrowheads="1"/>
          </p:cNvSpPr>
          <p:nvPr/>
        </p:nvSpPr>
        <p:spPr bwMode="auto">
          <a:xfrm>
            <a:off x="6629400" y="3048000"/>
            <a:ext cx="2133600" cy="307777"/>
          </a:xfrm>
          <a:prstGeom prst="rect">
            <a:avLst/>
          </a:prstGeom>
          <a:noFill/>
          <a:ln w="9525">
            <a:noFill/>
            <a:miter lim="800000"/>
            <a:headEnd/>
            <a:tailEnd/>
          </a:ln>
        </p:spPr>
        <p:txBody>
          <a:bodyPr wrap="square">
            <a:spAutoFit/>
          </a:bodyPr>
          <a:lstStyle/>
          <a:p>
            <a:pPr>
              <a:spcBef>
                <a:spcPct val="50000"/>
              </a:spcBef>
            </a:pPr>
            <a:r>
              <a:rPr lang="en-US" sz="1400" dirty="0" smtClean="0"/>
              <a:t>Day &amp; Evening Student</a:t>
            </a:r>
            <a:endParaRPr lang="en-US" sz="1200" dirty="0"/>
          </a:p>
        </p:txBody>
      </p:sp>
      <p:sp>
        <p:nvSpPr>
          <p:cNvPr id="187" name="Text Box 9"/>
          <p:cNvSpPr txBox="1">
            <a:spLocks noChangeArrowheads="1"/>
          </p:cNvSpPr>
          <p:nvPr/>
        </p:nvSpPr>
        <p:spPr bwMode="auto">
          <a:xfrm>
            <a:off x="0" y="4673025"/>
            <a:ext cx="1981200" cy="584775"/>
          </a:xfrm>
          <a:prstGeom prst="rect">
            <a:avLst/>
          </a:prstGeom>
          <a:noFill/>
          <a:ln w="3175">
            <a:noFill/>
            <a:miter lim="800000"/>
            <a:headEnd/>
            <a:tailEnd/>
          </a:ln>
        </p:spPr>
        <p:txBody>
          <a:bodyPr wrap="square">
            <a:spAutoFit/>
          </a:bodyPr>
          <a:lstStyle/>
          <a:p>
            <a:pPr>
              <a:spcBef>
                <a:spcPct val="50000"/>
              </a:spcBef>
            </a:pPr>
            <a:r>
              <a:rPr lang="en-US" sz="1600" b="1" dirty="0" smtClean="0">
                <a:solidFill>
                  <a:schemeClr val="tx1">
                    <a:lumMod val="50000"/>
                    <a:lumOff val="50000"/>
                  </a:schemeClr>
                </a:solidFill>
              </a:rPr>
              <a:t>Primary  College Goal</a:t>
            </a:r>
            <a:endParaRPr lang="en-US" sz="1400" dirty="0">
              <a:solidFill>
                <a:schemeClr val="tx1">
                  <a:lumMod val="50000"/>
                  <a:lumOff val="50000"/>
                </a:schemeClr>
              </a:solidFill>
            </a:endParaRPr>
          </a:p>
        </p:txBody>
      </p:sp>
      <p:sp>
        <p:nvSpPr>
          <p:cNvPr id="188" name="Rectangle 23"/>
          <p:cNvSpPr>
            <a:spLocks noChangeArrowheads="1"/>
          </p:cNvSpPr>
          <p:nvPr/>
        </p:nvSpPr>
        <p:spPr bwMode="auto">
          <a:xfrm>
            <a:off x="4038600" y="5181600"/>
            <a:ext cx="152400" cy="152400"/>
          </a:xfrm>
          <a:prstGeom prst="rect">
            <a:avLst/>
          </a:prstGeom>
          <a:solidFill>
            <a:schemeClr val="accent3">
              <a:lumMod val="75000"/>
            </a:schemeClr>
          </a:solidFill>
          <a:ln w="9525">
            <a:solidFill>
              <a:schemeClr val="tx1">
                <a:lumMod val="50000"/>
                <a:lumOff val="50000"/>
              </a:schemeClr>
            </a:solidFill>
            <a:miter lim="800000"/>
            <a:headEnd/>
            <a:tailEnd/>
          </a:ln>
        </p:spPr>
        <p:txBody>
          <a:bodyPr wrap="none" anchor="ctr"/>
          <a:lstStyle/>
          <a:p>
            <a:endParaRPr lang="en-US"/>
          </a:p>
        </p:txBody>
      </p:sp>
      <p:sp>
        <p:nvSpPr>
          <p:cNvPr id="189" name="Text Box 24"/>
          <p:cNvSpPr txBox="1">
            <a:spLocks noChangeArrowheads="1"/>
          </p:cNvSpPr>
          <p:nvPr/>
        </p:nvSpPr>
        <p:spPr bwMode="auto">
          <a:xfrm>
            <a:off x="4191000" y="5039380"/>
            <a:ext cx="1143000" cy="523220"/>
          </a:xfrm>
          <a:prstGeom prst="rect">
            <a:avLst/>
          </a:prstGeom>
          <a:noFill/>
          <a:ln w="9525">
            <a:noFill/>
            <a:miter lim="800000"/>
            <a:headEnd/>
            <a:tailEnd/>
          </a:ln>
        </p:spPr>
        <p:txBody>
          <a:bodyPr>
            <a:spAutoFit/>
          </a:bodyPr>
          <a:lstStyle/>
          <a:p>
            <a:pPr>
              <a:spcBef>
                <a:spcPct val="50000"/>
              </a:spcBef>
            </a:pPr>
            <a:r>
              <a:rPr lang="en-US" sz="1400" dirty="0" smtClean="0"/>
              <a:t>Obtain Certificate</a:t>
            </a:r>
            <a:endParaRPr lang="en-US" sz="1400" dirty="0"/>
          </a:p>
        </p:txBody>
      </p:sp>
      <p:sp>
        <p:nvSpPr>
          <p:cNvPr id="190" name="Text Box 25"/>
          <p:cNvSpPr txBox="1">
            <a:spLocks noChangeArrowheads="1"/>
          </p:cNvSpPr>
          <p:nvPr/>
        </p:nvSpPr>
        <p:spPr bwMode="auto">
          <a:xfrm>
            <a:off x="5562600" y="5029200"/>
            <a:ext cx="1371600" cy="523220"/>
          </a:xfrm>
          <a:prstGeom prst="rect">
            <a:avLst/>
          </a:prstGeom>
          <a:noFill/>
          <a:ln w="9525">
            <a:noFill/>
            <a:miter lim="800000"/>
            <a:headEnd/>
            <a:tailEnd/>
          </a:ln>
        </p:spPr>
        <p:txBody>
          <a:bodyPr wrap="square">
            <a:spAutoFit/>
          </a:bodyPr>
          <a:lstStyle/>
          <a:p>
            <a:pPr>
              <a:spcBef>
                <a:spcPct val="50000"/>
              </a:spcBef>
            </a:pPr>
            <a:r>
              <a:rPr lang="en-US" sz="1400" dirty="0" smtClean="0"/>
              <a:t>Obtain       AA/AS Degree</a:t>
            </a:r>
            <a:endParaRPr lang="en-US" sz="1400" dirty="0"/>
          </a:p>
        </p:txBody>
      </p:sp>
      <p:sp>
        <p:nvSpPr>
          <p:cNvPr id="191" name="Text Box 26"/>
          <p:cNvSpPr txBox="1">
            <a:spLocks noChangeArrowheads="1"/>
          </p:cNvSpPr>
          <p:nvPr/>
        </p:nvSpPr>
        <p:spPr bwMode="auto">
          <a:xfrm>
            <a:off x="7086600" y="5105400"/>
            <a:ext cx="1143000" cy="304800"/>
          </a:xfrm>
          <a:prstGeom prst="rect">
            <a:avLst/>
          </a:prstGeom>
          <a:noFill/>
          <a:ln w="9525">
            <a:noFill/>
            <a:miter lim="800000"/>
            <a:headEnd/>
            <a:tailEnd/>
          </a:ln>
        </p:spPr>
        <p:txBody>
          <a:bodyPr>
            <a:spAutoFit/>
          </a:bodyPr>
          <a:lstStyle/>
          <a:p>
            <a:pPr>
              <a:spcBef>
                <a:spcPct val="50000"/>
              </a:spcBef>
            </a:pPr>
            <a:r>
              <a:rPr lang="en-US" sz="1400" dirty="0" smtClean="0"/>
              <a:t>Transfer</a:t>
            </a:r>
            <a:endParaRPr lang="en-US" sz="1400" dirty="0"/>
          </a:p>
        </p:txBody>
      </p:sp>
      <p:sp>
        <p:nvSpPr>
          <p:cNvPr id="192" name="Rectangle 27"/>
          <p:cNvSpPr>
            <a:spLocks noChangeArrowheads="1"/>
          </p:cNvSpPr>
          <p:nvPr/>
        </p:nvSpPr>
        <p:spPr bwMode="auto">
          <a:xfrm>
            <a:off x="5410200" y="5181600"/>
            <a:ext cx="152400" cy="152400"/>
          </a:xfrm>
          <a:prstGeom prst="rect">
            <a:avLst/>
          </a:prstGeom>
          <a:solidFill>
            <a:schemeClr val="accent4">
              <a:lumMod val="60000"/>
              <a:lumOff val="40000"/>
            </a:schemeClr>
          </a:solidFill>
          <a:ln w="9525">
            <a:solidFill>
              <a:schemeClr val="tx1">
                <a:lumMod val="50000"/>
                <a:lumOff val="50000"/>
              </a:schemeClr>
            </a:solidFill>
            <a:miter lim="800000"/>
            <a:headEnd/>
            <a:tailEnd/>
          </a:ln>
        </p:spPr>
        <p:txBody>
          <a:bodyPr wrap="none" anchor="ctr"/>
          <a:lstStyle/>
          <a:p>
            <a:endParaRPr lang="en-US"/>
          </a:p>
        </p:txBody>
      </p:sp>
      <p:sp>
        <p:nvSpPr>
          <p:cNvPr id="193" name="Rectangle 28"/>
          <p:cNvSpPr>
            <a:spLocks noChangeArrowheads="1"/>
          </p:cNvSpPr>
          <p:nvPr/>
        </p:nvSpPr>
        <p:spPr bwMode="auto">
          <a:xfrm>
            <a:off x="6934200" y="5181600"/>
            <a:ext cx="152400" cy="152400"/>
          </a:xfrm>
          <a:prstGeom prst="rect">
            <a:avLst/>
          </a:prstGeom>
          <a:solidFill>
            <a:schemeClr val="bg2">
              <a:lumMod val="50000"/>
            </a:schemeClr>
          </a:solidFill>
          <a:ln w="9525">
            <a:solidFill>
              <a:schemeClr val="tx1">
                <a:lumMod val="50000"/>
                <a:lumOff val="50000"/>
              </a:schemeClr>
            </a:solidFill>
            <a:miter lim="800000"/>
            <a:headEnd/>
            <a:tailEnd/>
          </a:ln>
        </p:spPr>
        <p:txBody>
          <a:bodyPr wrap="none" anchor="ctr"/>
          <a:lstStyle/>
          <a:p>
            <a:endParaRPr lang="en-US"/>
          </a:p>
        </p:txBody>
      </p:sp>
      <p:sp>
        <p:nvSpPr>
          <p:cNvPr id="194" name="Rectangle 19"/>
          <p:cNvSpPr>
            <a:spLocks noChangeArrowheads="1"/>
          </p:cNvSpPr>
          <p:nvPr/>
        </p:nvSpPr>
        <p:spPr bwMode="auto">
          <a:xfrm>
            <a:off x="2362200" y="5181600"/>
            <a:ext cx="152400" cy="152400"/>
          </a:xfrm>
          <a:prstGeom prst="rect">
            <a:avLst/>
          </a:prstGeom>
          <a:solidFill>
            <a:srgbClr val="CE7674"/>
          </a:solidFill>
          <a:ln w="9525">
            <a:solidFill>
              <a:schemeClr val="tx1">
                <a:lumMod val="50000"/>
                <a:lumOff val="50000"/>
              </a:schemeClr>
            </a:solidFill>
            <a:miter lim="800000"/>
            <a:headEnd/>
            <a:tailEnd/>
          </a:ln>
        </p:spPr>
        <p:txBody>
          <a:bodyPr wrap="none" anchor="ctr"/>
          <a:lstStyle/>
          <a:p>
            <a:endParaRPr lang="en-US"/>
          </a:p>
        </p:txBody>
      </p:sp>
      <p:sp>
        <p:nvSpPr>
          <p:cNvPr id="195" name="Text Box 20"/>
          <p:cNvSpPr txBox="1">
            <a:spLocks noChangeArrowheads="1"/>
          </p:cNvSpPr>
          <p:nvPr/>
        </p:nvSpPr>
        <p:spPr bwMode="auto">
          <a:xfrm>
            <a:off x="2514600" y="5029200"/>
            <a:ext cx="1447800" cy="523220"/>
          </a:xfrm>
          <a:prstGeom prst="rect">
            <a:avLst/>
          </a:prstGeom>
          <a:noFill/>
          <a:ln w="9525">
            <a:noFill/>
            <a:miter lim="800000"/>
            <a:headEnd/>
            <a:tailEnd/>
          </a:ln>
        </p:spPr>
        <p:txBody>
          <a:bodyPr wrap="square">
            <a:spAutoFit/>
          </a:bodyPr>
          <a:lstStyle/>
          <a:p>
            <a:pPr>
              <a:spcBef>
                <a:spcPct val="50000"/>
              </a:spcBef>
            </a:pPr>
            <a:r>
              <a:rPr lang="en-US" sz="1400" dirty="0" smtClean="0"/>
              <a:t>Educational Development</a:t>
            </a:r>
            <a:endParaRPr lang="en-US" sz="1400" dirty="0"/>
          </a:p>
        </p:txBody>
      </p:sp>
      <p:sp>
        <p:nvSpPr>
          <p:cNvPr id="196" name="Rectangle 21"/>
          <p:cNvSpPr>
            <a:spLocks noChangeArrowheads="1"/>
          </p:cNvSpPr>
          <p:nvPr/>
        </p:nvSpPr>
        <p:spPr bwMode="auto">
          <a:xfrm>
            <a:off x="914400" y="5181600"/>
            <a:ext cx="152400" cy="152400"/>
          </a:xfrm>
          <a:prstGeom prst="rect">
            <a:avLst/>
          </a:prstGeom>
          <a:solidFill>
            <a:schemeClr val="tx2">
              <a:lumMod val="60000"/>
              <a:lumOff val="40000"/>
            </a:schemeClr>
          </a:solidFill>
          <a:ln w="9525">
            <a:solidFill>
              <a:schemeClr val="tx1">
                <a:lumMod val="50000"/>
                <a:lumOff val="50000"/>
              </a:schemeClr>
            </a:solidFill>
            <a:miter lim="800000"/>
            <a:headEnd/>
            <a:tailEnd/>
          </a:ln>
        </p:spPr>
        <p:txBody>
          <a:bodyPr wrap="none" anchor="ctr"/>
          <a:lstStyle/>
          <a:p>
            <a:endParaRPr lang="en-US"/>
          </a:p>
        </p:txBody>
      </p:sp>
      <p:sp>
        <p:nvSpPr>
          <p:cNvPr id="197" name="Text Box 22"/>
          <p:cNvSpPr txBox="1">
            <a:spLocks noChangeArrowheads="1"/>
          </p:cNvSpPr>
          <p:nvPr/>
        </p:nvSpPr>
        <p:spPr bwMode="auto">
          <a:xfrm>
            <a:off x="1066800" y="5029200"/>
            <a:ext cx="1447800" cy="523220"/>
          </a:xfrm>
          <a:prstGeom prst="rect">
            <a:avLst/>
          </a:prstGeom>
          <a:noFill/>
          <a:ln w="9525">
            <a:noFill/>
            <a:miter lim="800000"/>
            <a:headEnd/>
            <a:tailEnd/>
          </a:ln>
        </p:spPr>
        <p:txBody>
          <a:bodyPr wrap="square">
            <a:spAutoFit/>
          </a:bodyPr>
          <a:lstStyle/>
          <a:p>
            <a:pPr>
              <a:spcBef>
                <a:spcPct val="50000"/>
              </a:spcBef>
            </a:pPr>
            <a:r>
              <a:rPr lang="en-US" sz="1400" dirty="0" smtClean="0"/>
              <a:t>Career Development</a:t>
            </a:r>
            <a:endParaRPr lang="en-US" sz="1400" dirty="0"/>
          </a:p>
        </p:txBody>
      </p:sp>
      <p:sp>
        <p:nvSpPr>
          <p:cNvPr id="198" name="Rectangle 21"/>
          <p:cNvSpPr>
            <a:spLocks noChangeArrowheads="1"/>
          </p:cNvSpPr>
          <p:nvPr/>
        </p:nvSpPr>
        <p:spPr bwMode="auto">
          <a:xfrm>
            <a:off x="8077200" y="5181600"/>
            <a:ext cx="152400" cy="152400"/>
          </a:xfrm>
          <a:prstGeom prst="rect">
            <a:avLst/>
          </a:prstGeom>
          <a:solidFill>
            <a:schemeClr val="bg1">
              <a:lumMod val="75000"/>
            </a:schemeClr>
          </a:solidFill>
          <a:ln w="9525">
            <a:solidFill>
              <a:schemeClr val="tx1">
                <a:lumMod val="50000"/>
                <a:lumOff val="50000"/>
              </a:schemeClr>
            </a:solidFill>
            <a:miter lim="800000"/>
            <a:headEnd/>
            <a:tailEnd/>
          </a:ln>
        </p:spPr>
        <p:txBody>
          <a:bodyPr wrap="none" anchor="ctr"/>
          <a:lstStyle/>
          <a:p>
            <a:endParaRPr lang="en-US"/>
          </a:p>
        </p:txBody>
      </p:sp>
      <p:sp>
        <p:nvSpPr>
          <p:cNvPr id="199" name="Text Box 26"/>
          <p:cNvSpPr txBox="1">
            <a:spLocks noChangeArrowheads="1"/>
          </p:cNvSpPr>
          <p:nvPr/>
        </p:nvSpPr>
        <p:spPr bwMode="auto">
          <a:xfrm>
            <a:off x="8229600" y="5105400"/>
            <a:ext cx="1143000" cy="304800"/>
          </a:xfrm>
          <a:prstGeom prst="rect">
            <a:avLst/>
          </a:prstGeom>
          <a:noFill/>
          <a:ln w="9525">
            <a:noFill/>
            <a:miter lim="800000"/>
            <a:headEnd/>
            <a:tailEnd/>
          </a:ln>
        </p:spPr>
        <p:txBody>
          <a:bodyPr>
            <a:spAutoFit/>
          </a:bodyPr>
          <a:lstStyle/>
          <a:p>
            <a:pPr>
              <a:spcBef>
                <a:spcPct val="50000"/>
              </a:spcBef>
            </a:pPr>
            <a:r>
              <a:rPr lang="en-US" sz="1400" dirty="0" smtClean="0"/>
              <a:t>Undecided</a:t>
            </a:r>
            <a:endParaRPr lang="en-US" sz="1400" dirty="0"/>
          </a:p>
        </p:txBody>
      </p:sp>
      <p:sp>
        <p:nvSpPr>
          <p:cNvPr id="200" name="TextBox 199"/>
          <p:cNvSpPr txBox="1"/>
          <p:nvPr/>
        </p:nvSpPr>
        <p:spPr>
          <a:xfrm>
            <a:off x="4495800" y="2362200"/>
            <a:ext cx="609600" cy="246221"/>
          </a:xfrm>
          <a:prstGeom prst="rect">
            <a:avLst/>
          </a:prstGeom>
          <a:noFill/>
        </p:spPr>
        <p:txBody>
          <a:bodyPr wrap="square" rtlCol="0">
            <a:spAutoFit/>
          </a:bodyPr>
          <a:lstStyle/>
          <a:p>
            <a:pPr algn="ctr"/>
            <a:r>
              <a:rPr lang="en-US" sz="1000" dirty="0" smtClean="0">
                <a:solidFill>
                  <a:schemeClr val="accent2">
                    <a:lumMod val="75000"/>
                  </a:schemeClr>
                </a:solidFill>
              </a:rPr>
              <a:t>54.4</a:t>
            </a:r>
            <a:endParaRPr lang="en-US" sz="1000" dirty="0">
              <a:solidFill>
                <a:schemeClr val="accent2">
                  <a:lumMod val="75000"/>
                </a:schemeClr>
              </a:solidFill>
            </a:endParaRPr>
          </a:p>
        </p:txBody>
      </p:sp>
      <p:sp>
        <p:nvSpPr>
          <p:cNvPr id="201" name="TextBox 200"/>
          <p:cNvSpPr txBox="1"/>
          <p:nvPr/>
        </p:nvSpPr>
        <p:spPr>
          <a:xfrm>
            <a:off x="5638800" y="4191000"/>
            <a:ext cx="609600" cy="246221"/>
          </a:xfrm>
          <a:prstGeom prst="rect">
            <a:avLst/>
          </a:prstGeom>
          <a:noFill/>
        </p:spPr>
        <p:txBody>
          <a:bodyPr wrap="square" rtlCol="0">
            <a:spAutoFit/>
          </a:bodyPr>
          <a:lstStyle/>
          <a:p>
            <a:pPr algn="ctr"/>
            <a:r>
              <a:rPr lang="en-US" sz="1000" b="1" dirty="0" smtClean="0">
                <a:solidFill>
                  <a:schemeClr val="bg2">
                    <a:lumMod val="25000"/>
                  </a:schemeClr>
                </a:solidFill>
              </a:rPr>
              <a:t>62.1</a:t>
            </a:r>
            <a:endParaRPr lang="en-US" sz="1000" b="1" dirty="0">
              <a:solidFill>
                <a:schemeClr val="bg2">
                  <a:lumMod val="25000"/>
                </a:schemeClr>
              </a:solidFill>
            </a:endParaRPr>
          </a:p>
        </p:txBody>
      </p:sp>
      <p:sp>
        <p:nvSpPr>
          <p:cNvPr id="203" name="TextBox 202"/>
          <p:cNvSpPr txBox="1"/>
          <p:nvPr/>
        </p:nvSpPr>
        <p:spPr>
          <a:xfrm>
            <a:off x="4191000" y="6154579"/>
            <a:ext cx="609600" cy="246221"/>
          </a:xfrm>
          <a:prstGeom prst="rect">
            <a:avLst/>
          </a:prstGeom>
          <a:noFill/>
        </p:spPr>
        <p:txBody>
          <a:bodyPr wrap="square" rtlCol="0">
            <a:spAutoFit/>
          </a:bodyPr>
          <a:lstStyle/>
          <a:p>
            <a:pPr algn="ctr"/>
            <a:r>
              <a:rPr lang="en-US" sz="1000" b="1" dirty="0" smtClean="0">
                <a:solidFill>
                  <a:srgbClr val="A50021"/>
                </a:solidFill>
              </a:rPr>
              <a:t>51.9</a:t>
            </a:r>
            <a:endParaRPr lang="en-US" sz="1000" b="1" dirty="0">
              <a:solidFill>
                <a:srgbClr val="A50021"/>
              </a:solidFill>
            </a:endParaRPr>
          </a:p>
        </p:txBody>
      </p:sp>
      <p:sp>
        <p:nvSpPr>
          <p:cNvPr id="204" name="TextBox 203"/>
          <p:cNvSpPr txBox="1"/>
          <p:nvPr/>
        </p:nvSpPr>
        <p:spPr>
          <a:xfrm>
            <a:off x="5334000" y="6248400"/>
            <a:ext cx="609600" cy="246221"/>
          </a:xfrm>
          <a:prstGeom prst="rect">
            <a:avLst/>
          </a:prstGeom>
          <a:noFill/>
        </p:spPr>
        <p:txBody>
          <a:bodyPr wrap="square" rtlCol="0">
            <a:spAutoFit/>
          </a:bodyPr>
          <a:lstStyle/>
          <a:p>
            <a:pPr algn="ctr"/>
            <a:r>
              <a:rPr lang="en-US" sz="1000" b="1" dirty="0">
                <a:solidFill>
                  <a:schemeClr val="accent4">
                    <a:lumMod val="50000"/>
                  </a:schemeClr>
                </a:solidFill>
              </a:rPr>
              <a:t>5</a:t>
            </a:r>
            <a:r>
              <a:rPr lang="en-US" sz="1000" b="1" dirty="0" smtClean="0">
                <a:solidFill>
                  <a:schemeClr val="accent4">
                    <a:lumMod val="50000"/>
                  </a:schemeClr>
                </a:solidFill>
              </a:rPr>
              <a:t>9.5</a:t>
            </a:r>
            <a:endParaRPr lang="en-US" sz="1000" b="1" dirty="0">
              <a:solidFill>
                <a:schemeClr val="accent4">
                  <a:lumMod val="50000"/>
                </a:schemeClr>
              </a:solidFill>
            </a:endParaRPr>
          </a:p>
        </p:txBody>
      </p:sp>
      <p:sp>
        <p:nvSpPr>
          <p:cNvPr id="205" name="TextBox 204"/>
          <p:cNvSpPr txBox="1"/>
          <p:nvPr/>
        </p:nvSpPr>
        <p:spPr>
          <a:xfrm>
            <a:off x="4495800" y="6078379"/>
            <a:ext cx="609600" cy="246221"/>
          </a:xfrm>
          <a:prstGeom prst="rect">
            <a:avLst/>
          </a:prstGeom>
          <a:noFill/>
        </p:spPr>
        <p:txBody>
          <a:bodyPr wrap="square" rtlCol="0">
            <a:spAutoFit/>
          </a:bodyPr>
          <a:lstStyle/>
          <a:p>
            <a:pPr algn="ctr"/>
            <a:r>
              <a:rPr lang="en-US" sz="1000" b="1" dirty="0" smtClean="0">
                <a:solidFill>
                  <a:schemeClr val="accent3">
                    <a:lumMod val="50000"/>
                  </a:schemeClr>
                </a:solidFill>
              </a:rPr>
              <a:t>54.2</a:t>
            </a:r>
            <a:endParaRPr lang="en-US" sz="1000" b="1" dirty="0">
              <a:solidFill>
                <a:schemeClr val="accent3">
                  <a:lumMod val="50000"/>
                </a:schemeClr>
              </a:solidFill>
            </a:endParaRPr>
          </a:p>
        </p:txBody>
      </p:sp>
      <p:sp>
        <p:nvSpPr>
          <p:cNvPr id="206" name="TextBox 205"/>
          <p:cNvSpPr txBox="1"/>
          <p:nvPr/>
        </p:nvSpPr>
        <p:spPr>
          <a:xfrm>
            <a:off x="5029200" y="6172200"/>
            <a:ext cx="609600" cy="246221"/>
          </a:xfrm>
          <a:prstGeom prst="rect">
            <a:avLst/>
          </a:prstGeom>
          <a:noFill/>
        </p:spPr>
        <p:txBody>
          <a:bodyPr wrap="square" rtlCol="0">
            <a:spAutoFit/>
          </a:bodyPr>
          <a:lstStyle/>
          <a:p>
            <a:pPr algn="ctr"/>
            <a:r>
              <a:rPr lang="en-US" sz="1000" b="1" dirty="0">
                <a:solidFill>
                  <a:schemeClr val="bg2">
                    <a:lumMod val="25000"/>
                  </a:schemeClr>
                </a:solidFill>
              </a:rPr>
              <a:t>5</a:t>
            </a:r>
            <a:r>
              <a:rPr lang="en-US" sz="1000" b="1" dirty="0" smtClean="0">
                <a:solidFill>
                  <a:schemeClr val="bg2">
                    <a:lumMod val="25000"/>
                  </a:schemeClr>
                </a:solidFill>
              </a:rPr>
              <a:t>8.1</a:t>
            </a:r>
            <a:endParaRPr lang="en-US" sz="1000" b="1" dirty="0">
              <a:solidFill>
                <a:schemeClr val="bg2">
                  <a:lumMod val="25000"/>
                </a:schemeClr>
              </a:solidFill>
            </a:endParaRPr>
          </a:p>
        </p:txBody>
      </p:sp>
      <p:sp>
        <p:nvSpPr>
          <p:cNvPr id="208" name="Oval 207"/>
          <p:cNvSpPr/>
          <p:nvPr/>
        </p:nvSpPr>
        <p:spPr>
          <a:xfrm>
            <a:off x="4572000" y="1752600"/>
            <a:ext cx="609600" cy="609600"/>
          </a:xfrm>
          <a:prstGeom prst="ellipse">
            <a:avLst/>
          </a:prstGeom>
          <a:solidFill>
            <a:schemeClr val="accent2">
              <a:lumMod val="60000"/>
              <a:lumOff val="4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TextBox 208"/>
          <p:cNvSpPr txBox="1"/>
          <p:nvPr/>
        </p:nvSpPr>
        <p:spPr>
          <a:xfrm>
            <a:off x="4953000" y="2209800"/>
            <a:ext cx="609600" cy="246221"/>
          </a:xfrm>
          <a:prstGeom prst="rect">
            <a:avLst/>
          </a:prstGeom>
          <a:noFill/>
        </p:spPr>
        <p:txBody>
          <a:bodyPr wrap="square" rtlCol="0">
            <a:spAutoFit/>
          </a:bodyPr>
          <a:lstStyle/>
          <a:p>
            <a:pPr algn="ctr"/>
            <a:r>
              <a:rPr lang="en-US" sz="1000" b="1" dirty="0" smtClean="0">
                <a:solidFill>
                  <a:schemeClr val="accent2">
                    <a:lumMod val="50000"/>
                  </a:schemeClr>
                </a:solidFill>
              </a:rPr>
              <a:t>55.9</a:t>
            </a:r>
            <a:endParaRPr lang="en-US" sz="1000" b="1" dirty="0">
              <a:solidFill>
                <a:schemeClr val="accent2">
                  <a:lumMod val="50000"/>
                </a:schemeClr>
              </a:solidFill>
            </a:endParaRPr>
          </a:p>
        </p:txBody>
      </p:sp>
      <p:sp>
        <p:nvSpPr>
          <p:cNvPr id="213" name="Oval 212"/>
          <p:cNvSpPr/>
          <p:nvPr/>
        </p:nvSpPr>
        <p:spPr>
          <a:xfrm>
            <a:off x="4191000" y="5867400"/>
            <a:ext cx="304800" cy="287179"/>
          </a:xfrm>
          <a:prstGeom prst="ellipse">
            <a:avLst/>
          </a:prstGeom>
          <a:solidFill>
            <a:srgbClr val="CE7674"/>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p:cNvSpPr/>
          <p:nvPr/>
        </p:nvSpPr>
        <p:spPr>
          <a:xfrm>
            <a:off x="5257800" y="5715000"/>
            <a:ext cx="533400" cy="533400"/>
          </a:xfrm>
          <a:prstGeom prst="ellipse">
            <a:avLst/>
          </a:prstGeom>
          <a:solidFill>
            <a:schemeClr val="accent4">
              <a:lumMod val="60000"/>
              <a:lumOff val="4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Oval 215"/>
          <p:cNvSpPr/>
          <p:nvPr/>
        </p:nvSpPr>
        <p:spPr>
          <a:xfrm>
            <a:off x="5181600" y="5867400"/>
            <a:ext cx="304800" cy="304800"/>
          </a:xfrm>
          <a:prstGeom prst="ellipse">
            <a:avLst/>
          </a:prstGeom>
          <a:solidFill>
            <a:schemeClr val="bg2">
              <a:lumMod val="5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Oval 216"/>
          <p:cNvSpPr/>
          <p:nvPr/>
        </p:nvSpPr>
        <p:spPr>
          <a:xfrm>
            <a:off x="4648200" y="5943600"/>
            <a:ext cx="152400" cy="152400"/>
          </a:xfrm>
          <a:prstGeom prst="ellipse">
            <a:avLst/>
          </a:prstGeom>
          <a:solidFill>
            <a:schemeClr val="accent3">
              <a:lumMod val="75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TextBox 217"/>
          <p:cNvSpPr txBox="1"/>
          <p:nvPr/>
        </p:nvSpPr>
        <p:spPr>
          <a:xfrm>
            <a:off x="1676400" y="4191000"/>
            <a:ext cx="609600" cy="246221"/>
          </a:xfrm>
          <a:prstGeom prst="rect">
            <a:avLst/>
          </a:prstGeom>
          <a:noFill/>
        </p:spPr>
        <p:txBody>
          <a:bodyPr wrap="square" rtlCol="0">
            <a:spAutoFit/>
          </a:bodyPr>
          <a:lstStyle/>
          <a:p>
            <a:pPr algn="ctr"/>
            <a:r>
              <a:rPr lang="en-US" sz="1000" b="1" dirty="0" smtClean="0">
                <a:solidFill>
                  <a:schemeClr val="tx1">
                    <a:lumMod val="65000"/>
                    <a:lumOff val="35000"/>
                  </a:schemeClr>
                </a:solidFill>
              </a:rPr>
              <a:t>36.6</a:t>
            </a:r>
            <a:endParaRPr lang="en-US" sz="1000" b="1" dirty="0">
              <a:solidFill>
                <a:schemeClr val="tx1">
                  <a:lumMod val="65000"/>
                  <a:lumOff val="35000"/>
                </a:schemeClr>
              </a:solidFill>
            </a:endParaRPr>
          </a:p>
        </p:txBody>
      </p:sp>
      <p:sp>
        <p:nvSpPr>
          <p:cNvPr id="219" name="Oval 218"/>
          <p:cNvSpPr/>
          <p:nvPr/>
        </p:nvSpPr>
        <p:spPr>
          <a:xfrm>
            <a:off x="7696200" y="3810000"/>
            <a:ext cx="304800" cy="304800"/>
          </a:xfrm>
          <a:prstGeom prst="ellipse">
            <a:avLst/>
          </a:prstGeom>
          <a:solidFill>
            <a:schemeClr val="accent1">
              <a:lumMod val="60000"/>
              <a:lumOff val="4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TextBox 219"/>
          <p:cNvSpPr txBox="1"/>
          <p:nvPr/>
        </p:nvSpPr>
        <p:spPr>
          <a:xfrm>
            <a:off x="7620000" y="4114800"/>
            <a:ext cx="609600" cy="246221"/>
          </a:xfrm>
          <a:prstGeom prst="rect">
            <a:avLst/>
          </a:prstGeom>
          <a:noFill/>
        </p:spPr>
        <p:txBody>
          <a:bodyPr wrap="square" rtlCol="0">
            <a:spAutoFit/>
          </a:bodyPr>
          <a:lstStyle/>
          <a:p>
            <a:pPr algn="ctr"/>
            <a:r>
              <a:rPr lang="en-US" sz="1000" b="1" dirty="0" smtClean="0">
                <a:solidFill>
                  <a:schemeClr val="accent4">
                    <a:lumMod val="50000"/>
                  </a:schemeClr>
                </a:solidFill>
              </a:rPr>
              <a:t>74.6</a:t>
            </a:r>
            <a:endParaRPr lang="en-US" sz="1000" b="1" dirty="0">
              <a:solidFill>
                <a:schemeClr val="accent4">
                  <a:lumMod val="50000"/>
                </a:schemeClr>
              </a:solidFill>
            </a:endParaRPr>
          </a:p>
        </p:txBody>
      </p:sp>
      <p:sp>
        <p:nvSpPr>
          <p:cNvPr id="221" name="Oval 220"/>
          <p:cNvSpPr/>
          <p:nvPr/>
        </p:nvSpPr>
        <p:spPr>
          <a:xfrm>
            <a:off x="4953000" y="5867400"/>
            <a:ext cx="228600" cy="228600"/>
          </a:xfrm>
          <a:prstGeom prst="ellipse">
            <a:avLst/>
          </a:prstGeom>
          <a:solidFill>
            <a:schemeClr val="bg1">
              <a:lumMod val="75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TextBox 221"/>
          <p:cNvSpPr txBox="1"/>
          <p:nvPr/>
        </p:nvSpPr>
        <p:spPr>
          <a:xfrm>
            <a:off x="4800603" y="6096000"/>
            <a:ext cx="609600" cy="246221"/>
          </a:xfrm>
          <a:prstGeom prst="rect">
            <a:avLst/>
          </a:prstGeom>
          <a:noFill/>
        </p:spPr>
        <p:txBody>
          <a:bodyPr wrap="square" rtlCol="0">
            <a:spAutoFit/>
          </a:bodyPr>
          <a:lstStyle/>
          <a:p>
            <a:pPr algn="ctr"/>
            <a:r>
              <a:rPr lang="en-US" sz="1000" b="1" dirty="0" smtClean="0">
                <a:solidFill>
                  <a:schemeClr val="tx1">
                    <a:lumMod val="65000"/>
                    <a:lumOff val="35000"/>
                  </a:schemeClr>
                </a:solidFill>
              </a:rPr>
              <a:t>57.2</a:t>
            </a:r>
            <a:endParaRPr lang="en-US" sz="1000" b="1" dirty="0">
              <a:solidFill>
                <a:schemeClr val="tx1">
                  <a:lumMod val="65000"/>
                  <a:lumOff val="35000"/>
                </a:schemeClr>
              </a:solidFill>
            </a:endParaRPr>
          </a:p>
        </p:txBody>
      </p:sp>
      <p:sp>
        <p:nvSpPr>
          <p:cNvPr id="223" name="Oval 222"/>
          <p:cNvSpPr/>
          <p:nvPr/>
        </p:nvSpPr>
        <p:spPr>
          <a:xfrm>
            <a:off x="1752600" y="3810000"/>
            <a:ext cx="381000" cy="381000"/>
          </a:xfrm>
          <a:prstGeom prst="ellipse">
            <a:avLst/>
          </a:prstGeom>
          <a:solidFill>
            <a:schemeClr val="tx1">
              <a:lumMod val="50000"/>
              <a:lumOff val="5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p:cNvSpPr/>
          <p:nvPr/>
        </p:nvSpPr>
        <p:spPr>
          <a:xfrm>
            <a:off x="5638800" y="3733800"/>
            <a:ext cx="457200" cy="457200"/>
          </a:xfrm>
          <a:prstGeom prst="ellipse">
            <a:avLst/>
          </a:prstGeom>
          <a:solidFill>
            <a:srgbClr val="FFFF7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p:cNvSpPr/>
          <p:nvPr/>
        </p:nvSpPr>
        <p:spPr>
          <a:xfrm>
            <a:off x="4800600" y="1905000"/>
            <a:ext cx="381000" cy="381000"/>
          </a:xfrm>
          <a:prstGeom prst="ellipse">
            <a:avLst/>
          </a:prstGeom>
          <a:solidFill>
            <a:schemeClr val="accent2">
              <a:lumMod val="5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TextBox 201"/>
          <p:cNvSpPr txBox="1"/>
          <p:nvPr/>
        </p:nvSpPr>
        <p:spPr>
          <a:xfrm>
            <a:off x="3886200" y="6096000"/>
            <a:ext cx="609600" cy="246221"/>
          </a:xfrm>
          <a:prstGeom prst="rect">
            <a:avLst/>
          </a:prstGeom>
          <a:noFill/>
        </p:spPr>
        <p:txBody>
          <a:bodyPr wrap="square" rtlCol="0">
            <a:spAutoFit/>
          </a:bodyPr>
          <a:lstStyle/>
          <a:p>
            <a:pPr algn="ctr"/>
            <a:r>
              <a:rPr lang="en-US" sz="1000" b="1" dirty="0" smtClean="0">
                <a:solidFill>
                  <a:schemeClr val="accent1">
                    <a:lumMod val="75000"/>
                  </a:schemeClr>
                </a:solidFill>
              </a:rPr>
              <a:t>51.8</a:t>
            </a:r>
            <a:endParaRPr lang="en-US" sz="1000" b="1" dirty="0">
              <a:solidFill>
                <a:schemeClr val="accent1">
                  <a:lumMod val="75000"/>
                </a:schemeClr>
              </a:solidFill>
            </a:endParaRPr>
          </a:p>
        </p:txBody>
      </p:sp>
      <p:sp>
        <p:nvSpPr>
          <p:cNvPr id="214" name="Oval 213"/>
          <p:cNvSpPr/>
          <p:nvPr/>
        </p:nvSpPr>
        <p:spPr>
          <a:xfrm>
            <a:off x="4191000" y="5943600"/>
            <a:ext cx="228600" cy="228600"/>
          </a:xfrm>
          <a:prstGeom prst="ellipse">
            <a:avLst/>
          </a:prstGeom>
          <a:solidFill>
            <a:schemeClr val="tx2">
              <a:lumMod val="60000"/>
              <a:lumOff val="40000"/>
            </a:schemeClr>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091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checkerboard(across)">
                                      <p:cBhvr>
                                        <p:cTn id="7" dur="500"/>
                                        <p:tgtEl>
                                          <p:spTgt spid="17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70"/>
                                        </p:tgtEl>
                                        <p:attrNameLst>
                                          <p:attrName>style.visibility</p:attrName>
                                        </p:attrNameLst>
                                      </p:cBhvr>
                                      <p:to>
                                        <p:strVal val="visible"/>
                                      </p:to>
                                    </p:set>
                                    <p:animEffect transition="in" filter="checkerboard(across)">
                                      <p:cBhvr>
                                        <p:cTn id="10" dur="500"/>
                                        <p:tgtEl>
                                          <p:spTgt spid="170"/>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69"/>
                                        </p:tgtEl>
                                        <p:attrNameLst>
                                          <p:attrName>style.visibility</p:attrName>
                                        </p:attrNameLst>
                                      </p:cBhvr>
                                      <p:to>
                                        <p:strVal val="visible"/>
                                      </p:to>
                                    </p:set>
                                    <p:animEffect transition="in" filter="checkerboard(across)">
                                      <p:cBhvr>
                                        <p:cTn id="13" dur="500"/>
                                        <p:tgtEl>
                                          <p:spTgt spid="169"/>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71"/>
                                        </p:tgtEl>
                                        <p:attrNameLst>
                                          <p:attrName>style.visibility</p:attrName>
                                        </p:attrNameLst>
                                      </p:cBhvr>
                                      <p:to>
                                        <p:strVal val="visible"/>
                                      </p:to>
                                    </p:set>
                                    <p:animEffect transition="in" filter="checkerboard(across)">
                                      <p:cBhvr>
                                        <p:cTn id="16" dur="500"/>
                                        <p:tgtEl>
                                          <p:spTgt spid="171"/>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73"/>
                                        </p:tgtEl>
                                        <p:attrNameLst>
                                          <p:attrName>style.visibility</p:attrName>
                                        </p:attrNameLst>
                                      </p:cBhvr>
                                      <p:to>
                                        <p:strVal val="visible"/>
                                      </p:to>
                                    </p:set>
                                    <p:animEffect transition="in" filter="checkerboard(across)">
                                      <p:cBhvr>
                                        <p:cTn id="19" dur="500"/>
                                        <p:tgtEl>
                                          <p:spTgt spid="17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08"/>
                                        </p:tgtEl>
                                        <p:attrNameLst>
                                          <p:attrName>style.visibility</p:attrName>
                                        </p:attrNameLst>
                                      </p:cBhvr>
                                      <p:to>
                                        <p:strVal val="visible"/>
                                      </p:to>
                                    </p:set>
                                    <p:anim calcmode="lin" valueType="num">
                                      <p:cBhvr additive="base">
                                        <p:cTn id="24" dur="2000" fill="hold"/>
                                        <p:tgtEl>
                                          <p:spTgt spid="208"/>
                                        </p:tgtEl>
                                        <p:attrNameLst>
                                          <p:attrName>ppt_x</p:attrName>
                                        </p:attrNameLst>
                                      </p:cBhvr>
                                      <p:tavLst>
                                        <p:tav tm="0">
                                          <p:val>
                                            <p:strVal val="0-#ppt_w/2"/>
                                          </p:val>
                                        </p:tav>
                                        <p:tav tm="100000">
                                          <p:val>
                                            <p:strVal val="#ppt_x"/>
                                          </p:val>
                                        </p:tav>
                                      </p:tavLst>
                                    </p:anim>
                                    <p:anim calcmode="lin" valueType="num">
                                      <p:cBhvr additive="base">
                                        <p:cTn id="25" dur="2000" fill="hold"/>
                                        <p:tgtEl>
                                          <p:spTgt spid="20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00"/>
                                        </p:tgtEl>
                                        <p:attrNameLst>
                                          <p:attrName>style.visibility</p:attrName>
                                        </p:attrNameLst>
                                      </p:cBhvr>
                                      <p:to>
                                        <p:strVal val="visible"/>
                                      </p:to>
                                    </p:set>
                                    <p:anim calcmode="lin" valueType="num">
                                      <p:cBhvr additive="base">
                                        <p:cTn id="28" dur="2000" fill="hold"/>
                                        <p:tgtEl>
                                          <p:spTgt spid="200"/>
                                        </p:tgtEl>
                                        <p:attrNameLst>
                                          <p:attrName>ppt_x</p:attrName>
                                        </p:attrNameLst>
                                      </p:cBhvr>
                                      <p:tavLst>
                                        <p:tav tm="0">
                                          <p:val>
                                            <p:strVal val="0-#ppt_w/2"/>
                                          </p:val>
                                        </p:tav>
                                        <p:tav tm="100000">
                                          <p:val>
                                            <p:strVal val="#ppt_x"/>
                                          </p:val>
                                        </p:tav>
                                      </p:tavLst>
                                    </p:anim>
                                    <p:anim calcmode="lin" valueType="num">
                                      <p:cBhvr additive="base">
                                        <p:cTn id="29" dur="2000" fill="hold"/>
                                        <p:tgtEl>
                                          <p:spTgt spid="20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09"/>
                                        </p:tgtEl>
                                        <p:attrNameLst>
                                          <p:attrName>style.visibility</p:attrName>
                                        </p:attrNameLst>
                                      </p:cBhvr>
                                      <p:to>
                                        <p:strVal val="visible"/>
                                      </p:to>
                                    </p:set>
                                    <p:anim calcmode="lin" valueType="num">
                                      <p:cBhvr additive="base">
                                        <p:cTn id="32" dur="2000" fill="hold"/>
                                        <p:tgtEl>
                                          <p:spTgt spid="209"/>
                                        </p:tgtEl>
                                        <p:attrNameLst>
                                          <p:attrName>ppt_x</p:attrName>
                                        </p:attrNameLst>
                                      </p:cBhvr>
                                      <p:tavLst>
                                        <p:tav tm="0">
                                          <p:val>
                                            <p:strVal val="0-#ppt_w/2"/>
                                          </p:val>
                                        </p:tav>
                                        <p:tav tm="100000">
                                          <p:val>
                                            <p:strVal val="#ppt_x"/>
                                          </p:val>
                                        </p:tav>
                                      </p:tavLst>
                                    </p:anim>
                                    <p:anim calcmode="lin" valueType="num">
                                      <p:cBhvr additive="base">
                                        <p:cTn id="33" dur="2000" fill="hold"/>
                                        <p:tgtEl>
                                          <p:spTgt spid="209"/>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07"/>
                                        </p:tgtEl>
                                        <p:attrNameLst>
                                          <p:attrName>style.visibility</p:attrName>
                                        </p:attrNameLst>
                                      </p:cBhvr>
                                      <p:to>
                                        <p:strVal val="visible"/>
                                      </p:to>
                                    </p:set>
                                    <p:anim calcmode="lin" valueType="num">
                                      <p:cBhvr additive="base">
                                        <p:cTn id="36" dur="2000" fill="hold"/>
                                        <p:tgtEl>
                                          <p:spTgt spid="207"/>
                                        </p:tgtEl>
                                        <p:attrNameLst>
                                          <p:attrName>ppt_x</p:attrName>
                                        </p:attrNameLst>
                                      </p:cBhvr>
                                      <p:tavLst>
                                        <p:tav tm="0">
                                          <p:val>
                                            <p:strVal val="0-#ppt_w/2"/>
                                          </p:val>
                                        </p:tav>
                                        <p:tav tm="100000">
                                          <p:val>
                                            <p:strVal val="#ppt_x"/>
                                          </p:val>
                                        </p:tav>
                                      </p:tavLst>
                                    </p:anim>
                                    <p:anim calcmode="lin" valueType="num">
                                      <p:cBhvr additive="base">
                                        <p:cTn id="37" dur="2000" fill="hold"/>
                                        <p:tgtEl>
                                          <p:spTgt spid="20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74"/>
                                        </p:tgtEl>
                                        <p:attrNameLst>
                                          <p:attrName>style.visibility</p:attrName>
                                        </p:attrNameLst>
                                      </p:cBhvr>
                                      <p:to>
                                        <p:strVal val="visible"/>
                                      </p:to>
                                    </p:set>
                                    <p:animEffect transition="in" filter="checkerboard(across)">
                                      <p:cBhvr>
                                        <p:cTn id="42" dur="500"/>
                                        <p:tgtEl>
                                          <p:spTgt spid="174"/>
                                        </p:tgtEl>
                                      </p:cBhvr>
                                    </p:animEffect>
                                  </p:childTnLst>
                                </p:cTn>
                              </p:par>
                              <p:par>
                                <p:cTn id="43" presetID="5" presetClass="entr" presetSubtype="10" fill="hold" grpId="0" nodeType="withEffect">
                                  <p:stCondLst>
                                    <p:cond delay="0"/>
                                  </p:stCondLst>
                                  <p:childTnLst>
                                    <p:set>
                                      <p:cBhvr>
                                        <p:cTn id="44" dur="1" fill="hold">
                                          <p:stCondLst>
                                            <p:cond delay="0"/>
                                          </p:stCondLst>
                                        </p:cTn>
                                        <p:tgtEl>
                                          <p:spTgt spid="182"/>
                                        </p:tgtEl>
                                        <p:attrNameLst>
                                          <p:attrName>style.visibility</p:attrName>
                                        </p:attrNameLst>
                                      </p:cBhvr>
                                      <p:to>
                                        <p:strVal val="visible"/>
                                      </p:to>
                                    </p:set>
                                    <p:animEffect transition="in" filter="checkerboard(across)">
                                      <p:cBhvr>
                                        <p:cTn id="45" dur="500"/>
                                        <p:tgtEl>
                                          <p:spTgt spid="182"/>
                                        </p:tgtEl>
                                      </p:cBhvr>
                                    </p:animEffect>
                                  </p:childTnLst>
                                </p:cTn>
                              </p:par>
                              <p:par>
                                <p:cTn id="46" presetID="5" presetClass="entr" presetSubtype="10" fill="hold" grpId="0" nodeType="withEffect">
                                  <p:stCondLst>
                                    <p:cond delay="0"/>
                                  </p:stCondLst>
                                  <p:childTnLst>
                                    <p:set>
                                      <p:cBhvr>
                                        <p:cTn id="47" dur="1" fill="hold">
                                          <p:stCondLst>
                                            <p:cond delay="0"/>
                                          </p:stCondLst>
                                        </p:cTn>
                                        <p:tgtEl>
                                          <p:spTgt spid="183"/>
                                        </p:tgtEl>
                                        <p:attrNameLst>
                                          <p:attrName>style.visibility</p:attrName>
                                        </p:attrNameLst>
                                      </p:cBhvr>
                                      <p:to>
                                        <p:strVal val="visible"/>
                                      </p:to>
                                    </p:set>
                                    <p:animEffect transition="in" filter="checkerboard(across)">
                                      <p:cBhvr>
                                        <p:cTn id="48" dur="500"/>
                                        <p:tgtEl>
                                          <p:spTgt spid="183"/>
                                        </p:tgtEl>
                                      </p:cBhvr>
                                    </p:animEffect>
                                  </p:childTnLst>
                                </p:cTn>
                              </p:par>
                              <p:par>
                                <p:cTn id="49" presetID="5" presetClass="entr" presetSubtype="10" fill="hold" grpId="0" nodeType="withEffect">
                                  <p:stCondLst>
                                    <p:cond delay="0"/>
                                  </p:stCondLst>
                                  <p:childTnLst>
                                    <p:set>
                                      <p:cBhvr>
                                        <p:cTn id="50" dur="1" fill="hold">
                                          <p:stCondLst>
                                            <p:cond delay="0"/>
                                          </p:stCondLst>
                                        </p:cTn>
                                        <p:tgtEl>
                                          <p:spTgt spid="175"/>
                                        </p:tgtEl>
                                        <p:attrNameLst>
                                          <p:attrName>style.visibility</p:attrName>
                                        </p:attrNameLst>
                                      </p:cBhvr>
                                      <p:to>
                                        <p:strVal val="visible"/>
                                      </p:to>
                                    </p:set>
                                    <p:animEffect transition="in" filter="checkerboard(across)">
                                      <p:cBhvr>
                                        <p:cTn id="51" dur="500"/>
                                        <p:tgtEl>
                                          <p:spTgt spid="175"/>
                                        </p:tgtEl>
                                      </p:cBhvr>
                                    </p:animEffect>
                                  </p:childTnLst>
                                </p:cTn>
                              </p:par>
                              <p:par>
                                <p:cTn id="52" presetID="5" presetClass="entr" presetSubtype="10" fill="hold" grpId="0" nodeType="withEffect">
                                  <p:stCondLst>
                                    <p:cond delay="0"/>
                                  </p:stCondLst>
                                  <p:childTnLst>
                                    <p:set>
                                      <p:cBhvr>
                                        <p:cTn id="53" dur="1" fill="hold">
                                          <p:stCondLst>
                                            <p:cond delay="0"/>
                                          </p:stCondLst>
                                        </p:cTn>
                                        <p:tgtEl>
                                          <p:spTgt spid="184"/>
                                        </p:tgtEl>
                                        <p:attrNameLst>
                                          <p:attrName>style.visibility</p:attrName>
                                        </p:attrNameLst>
                                      </p:cBhvr>
                                      <p:to>
                                        <p:strVal val="visible"/>
                                      </p:to>
                                    </p:set>
                                    <p:animEffect transition="in" filter="checkerboard(across)">
                                      <p:cBhvr>
                                        <p:cTn id="54" dur="500"/>
                                        <p:tgtEl>
                                          <p:spTgt spid="184"/>
                                        </p:tgtEl>
                                      </p:cBhvr>
                                    </p:animEffect>
                                  </p:childTnLst>
                                </p:cTn>
                              </p:par>
                              <p:par>
                                <p:cTn id="55" presetID="5" presetClass="entr" presetSubtype="10" fill="hold" grpId="0" nodeType="withEffect">
                                  <p:stCondLst>
                                    <p:cond delay="0"/>
                                  </p:stCondLst>
                                  <p:childTnLst>
                                    <p:set>
                                      <p:cBhvr>
                                        <p:cTn id="56" dur="1" fill="hold">
                                          <p:stCondLst>
                                            <p:cond delay="0"/>
                                          </p:stCondLst>
                                        </p:cTn>
                                        <p:tgtEl>
                                          <p:spTgt spid="185"/>
                                        </p:tgtEl>
                                        <p:attrNameLst>
                                          <p:attrName>style.visibility</p:attrName>
                                        </p:attrNameLst>
                                      </p:cBhvr>
                                      <p:to>
                                        <p:strVal val="visible"/>
                                      </p:to>
                                    </p:set>
                                    <p:animEffect transition="in" filter="checkerboard(across)">
                                      <p:cBhvr>
                                        <p:cTn id="57" dur="500"/>
                                        <p:tgtEl>
                                          <p:spTgt spid="185"/>
                                        </p:tgtEl>
                                      </p:cBhvr>
                                    </p:animEffect>
                                  </p:childTnLst>
                                </p:cTn>
                              </p:par>
                              <p:par>
                                <p:cTn id="58" presetID="5" presetClass="entr" presetSubtype="10" fill="hold" grpId="0" nodeType="withEffect">
                                  <p:stCondLst>
                                    <p:cond delay="0"/>
                                  </p:stCondLst>
                                  <p:childTnLst>
                                    <p:set>
                                      <p:cBhvr>
                                        <p:cTn id="59" dur="1" fill="hold">
                                          <p:stCondLst>
                                            <p:cond delay="0"/>
                                          </p:stCondLst>
                                        </p:cTn>
                                        <p:tgtEl>
                                          <p:spTgt spid="186"/>
                                        </p:tgtEl>
                                        <p:attrNameLst>
                                          <p:attrName>style.visibility</p:attrName>
                                        </p:attrNameLst>
                                      </p:cBhvr>
                                      <p:to>
                                        <p:strVal val="visible"/>
                                      </p:to>
                                    </p:set>
                                    <p:animEffect transition="in" filter="checkerboard(across)">
                                      <p:cBhvr>
                                        <p:cTn id="60" dur="500"/>
                                        <p:tgtEl>
                                          <p:spTgt spid="186"/>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218"/>
                                        </p:tgtEl>
                                        <p:attrNameLst>
                                          <p:attrName>style.visibility</p:attrName>
                                        </p:attrNameLst>
                                      </p:cBhvr>
                                      <p:to>
                                        <p:strVal val="visible"/>
                                      </p:to>
                                    </p:set>
                                    <p:anim calcmode="lin" valueType="num">
                                      <p:cBhvr additive="base">
                                        <p:cTn id="65" dur="2000" fill="hold"/>
                                        <p:tgtEl>
                                          <p:spTgt spid="218"/>
                                        </p:tgtEl>
                                        <p:attrNameLst>
                                          <p:attrName>ppt_x</p:attrName>
                                        </p:attrNameLst>
                                      </p:cBhvr>
                                      <p:tavLst>
                                        <p:tav tm="0">
                                          <p:val>
                                            <p:strVal val="0-#ppt_w/2"/>
                                          </p:val>
                                        </p:tav>
                                        <p:tav tm="100000">
                                          <p:val>
                                            <p:strVal val="#ppt_x"/>
                                          </p:val>
                                        </p:tav>
                                      </p:tavLst>
                                    </p:anim>
                                    <p:anim calcmode="lin" valueType="num">
                                      <p:cBhvr additive="base">
                                        <p:cTn id="66" dur="2000" fill="hold"/>
                                        <p:tgtEl>
                                          <p:spTgt spid="218"/>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23"/>
                                        </p:tgtEl>
                                        <p:attrNameLst>
                                          <p:attrName>style.visibility</p:attrName>
                                        </p:attrNameLst>
                                      </p:cBhvr>
                                      <p:to>
                                        <p:strVal val="visible"/>
                                      </p:to>
                                    </p:set>
                                    <p:anim calcmode="lin" valueType="num">
                                      <p:cBhvr additive="base">
                                        <p:cTn id="69" dur="2000" fill="hold"/>
                                        <p:tgtEl>
                                          <p:spTgt spid="223"/>
                                        </p:tgtEl>
                                        <p:attrNameLst>
                                          <p:attrName>ppt_x</p:attrName>
                                        </p:attrNameLst>
                                      </p:cBhvr>
                                      <p:tavLst>
                                        <p:tav tm="0">
                                          <p:val>
                                            <p:strVal val="0-#ppt_w/2"/>
                                          </p:val>
                                        </p:tav>
                                        <p:tav tm="100000">
                                          <p:val>
                                            <p:strVal val="#ppt_x"/>
                                          </p:val>
                                        </p:tav>
                                      </p:tavLst>
                                    </p:anim>
                                    <p:anim calcmode="lin" valueType="num">
                                      <p:cBhvr additive="base">
                                        <p:cTn id="70" dur="2000" fill="hold"/>
                                        <p:tgtEl>
                                          <p:spTgt spid="223"/>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01"/>
                                        </p:tgtEl>
                                        <p:attrNameLst>
                                          <p:attrName>style.visibility</p:attrName>
                                        </p:attrNameLst>
                                      </p:cBhvr>
                                      <p:to>
                                        <p:strVal val="visible"/>
                                      </p:to>
                                    </p:set>
                                    <p:anim calcmode="lin" valueType="num">
                                      <p:cBhvr additive="base">
                                        <p:cTn id="73" dur="2000" fill="hold"/>
                                        <p:tgtEl>
                                          <p:spTgt spid="201"/>
                                        </p:tgtEl>
                                        <p:attrNameLst>
                                          <p:attrName>ppt_x</p:attrName>
                                        </p:attrNameLst>
                                      </p:cBhvr>
                                      <p:tavLst>
                                        <p:tav tm="0">
                                          <p:val>
                                            <p:strVal val="0-#ppt_w/2"/>
                                          </p:val>
                                        </p:tav>
                                        <p:tav tm="100000">
                                          <p:val>
                                            <p:strVal val="#ppt_x"/>
                                          </p:val>
                                        </p:tav>
                                      </p:tavLst>
                                    </p:anim>
                                    <p:anim calcmode="lin" valueType="num">
                                      <p:cBhvr additive="base">
                                        <p:cTn id="74" dur="2000" fill="hold"/>
                                        <p:tgtEl>
                                          <p:spTgt spid="201"/>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224"/>
                                        </p:tgtEl>
                                        <p:attrNameLst>
                                          <p:attrName>style.visibility</p:attrName>
                                        </p:attrNameLst>
                                      </p:cBhvr>
                                      <p:to>
                                        <p:strVal val="visible"/>
                                      </p:to>
                                    </p:set>
                                    <p:anim calcmode="lin" valueType="num">
                                      <p:cBhvr additive="base">
                                        <p:cTn id="77" dur="2000" fill="hold"/>
                                        <p:tgtEl>
                                          <p:spTgt spid="224"/>
                                        </p:tgtEl>
                                        <p:attrNameLst>
                                          <p:attrName>ppt_x</p:attrName>
                                        </p:attrNameLst>
                                      </p:cBhvr>
                                      <p:tavLst>
                                        <p:tav tm="0">
                                          <p:val>
                                            <p:strVal val="0-#ppt_w/2"/>
                                          </p:val>
                                        </p:tav>
                                        <p:tav tm="100000">
                                          <p:val>
                                            <p:strVal val="#ppt_x"/>
                                          </p:val>
                                        </p:tav>
                                      </p:tavLst>
                                    </p:anim>
                                    <p:anim calcmode="lin" valueType="num">
                                      <p:cBhvr additive="base">
                                        <p:cTn id="78" dur="2000" fill="hold"/>
                                        <p:tgtEl>
                                          <p:spTgt spid="224"/>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220"/>
                                        </p:tgtEl>
                                        <p:attrNameLst>
                                          <p:attrName>style.visibility</p:attrName>
                                        </p:attrNameLst>
                                      </p:cBhvr>
                                      <p:to>
                                        <p:strVal val="visible"/>
                                      </p:to>
                                    </p:set>
                                    <p:anim calcmode="lin" valueType="num">
                                      <p:cBhvr additive="base">
                                        <p:cTn id="81" dur="2000" fill="hold"/>
                                        <p:tgtEl>
                                          <p:spTgt spid="220"/>
                                        </p:tgtEl>
                                        <p:attrNameLst>
                                          <p:attrName>ppt_x</p:attrName>
                                        </p:attrNameLst>
                                      </p:cBhvr>
                                      <p:tavLst>
                                        <p:tav tm="0">
                                          <p:val>
                                            <p:strVal val="0-#ppt_w/2"/>
                                          </p:val>
                                        </p:tav>
                                        <p:tav tm="100000">
                                          <p:val>
                                            <p:strVal val="#ppt_x"/>
                                          </p:val>
                                        </p:tav>
                                      </p:tavLst>
                                    </p:anim>
                                    <p:anim calcmode="lin" valueType="num">
                                      <p:cBhvr additive="base">
                                        <p:cTn id="82" dur="2000" fill="hold"/>
                                        <p:tgtEl>
                                          <p:spTgt spid="220"/>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219"/>
                                        </p:tgtEl>
                                        <p:attrNameLst>
                                          <p:attrName>style.visibility</p:attrName>
                                        </p:attrNameLst>
                                      </p:cBhvr>
                                      <p:to>
                                        <p:strVal val="visible"/>
                                      </p:to>
                                    </p:set>
                                    <p:anim calcmode="lin" valueType="num">
                                      <p:cBhvr additive="base">
                                        <p:cTn id="85" dur="2000" fill="hold"/>
                                        <p:tgtEl>
                                          <p:spTgt spid="219"/>
                                        </p:tgtEl>
                                        <p:attrNameLst>
                                          <p:attrName>ppt_x</p:attrName>
                                        </p:attrNameLst>
                                      </p:cBhvr>
                                      <p:tavLst>
                                        <p:tav tm="0">
                                          <p:val>
                                            <p:strVal val="0-#ppt_w/2"/>
                                          </p:val>
                                        </p:tav>
                                        <p:tav tm="100000">
                                          <p:val>
                                            <p:strVal val="#ppt_x"/>
                                          </p:val>
                                        </p:tav>
                                      </p:tavLst>
                                    </p:anim>
                                    <p:anim calcmode="lin" valueType="num">
                                      <p:cBhvr additive="base">
                                        <p:cTn id="86" dur="2000" fill="hold"/>
                                        <p:tgtEl>
                                          <p:spTgt spid="219"/>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5" presetClass="entr" presetSubtype="10" fill="hold" grpId="0" nodeType="clickEffect">
                                  <p:stCondLst>
                                    <p:cond delay="0"/>
                                  </p:stCondLst>
                                  <p:childTnLst>
                                    <p:set>
                                      <p:cBhvr>
                                        <p:cTn id="90" dur="1" fill="hold">
                                          <p:stCondLst>
                                            <p:cond delay="0"/>
                                          </p:stCondLst>
                                        </p:cTn>
                                        <p:tgtEl>
                                          <p:spTgt spid="187"/>
                                        </p:tgtEl>
                                        <p:attrNameLst>
                                          <p:attrName>style.visibility</p:attrName>
                                        </p:attrNameLst>
                                      </p:cBhvr>
                                      <p:to>
                                        <p:strVal val="visible"/>
                                      </p:to>
                                    </p:set>
                                    <p:animEffect transition="in" filter="checkerboard(across)">
                                      <p:cBhvr>
                                        <p:cTn id="91" dur="500"/>
                                        <p:tgtEl>
                                          <p:spTgt spid="187"/>
                                        </p:tgtEl>
                                      </p:cBhvr>
                                    </p:animEffect>
                                  </p:childTnLst>
                                </p:cTn>
                              </p:par>
                              <p:par>
                                <p:cTn id="92" presetID="5" presetClass="entr" presetSubtype="10" fill="hold" grpId="0" nodeType="withEffect">
                                  <p:stCondLst>
                                    <p:cond delay="0"/>
                                  </p:stCondLst>
                                  <p:childTnLst>
                                    <p:set>
                                      <p:cBhvr>
                                        <p:cTn id="93" dur="1" fill="hold">
                                          <p:stCondLst>
                                            <p:cond delay="0"/>
                                          </p:stCondLst>
                                        </p:cTn>
                                        <p:tgtEl>
                                          <p:spTgt spid="196"/>
                                        </p:tgtEl>
                                        <p:attrNameLst>
                                          <p:attrName>style.visibility</p:attrName>
                                        </p:attrNameLst>
                                      </p:cBhvr>
                                      <p:to>
                                        <p:strVal val="visible"/>
                                      </p:to>
                                    </p:set>
                                    <p:animEffect transition="in" filter="checkerboard(across)">
                                      <p:cBhvr>
                                        <p:cTn id="94" dur="500"/>
                                        <p:tgtEl>
                                          <p:spTgt spid="196"/>
                                        </p:tgtEl>
                                      </p:cBhvr>
                                    </p:animEffect>
                                  </p:childTnLst>
                                </p:cTn>
                              </p:par>
                              <p:par>
                                <p:cTn id="95" presetID="5" presetClass="entr" presetSubtype="10" fill="hold" grpId="0" nodeType="withEffect">
                                  <p:stCondLst>
                                    <p:cond delay="0"/>
                                  </p:stCondLst>
                                  <p:childTnLst>
                                    <p:set>
                                      <p:cBhvr>
                                        <p:cTn id="96" dur="1" fill="hold">
                                          <p:stCondLst>
                                            <p:cond delay="0"/>
                                          </p:stCondLst>
                                        </p:cTn>
                                        <p:tgtEl>
                                          <p:spTgt spid="194"/>
                                        </p:tgtEl>
                                        <p:attrNameLst>
                                          <p:attrName>style.visibility</p:attrName>
                                        </p:attrNameLst>
                                      </p:cBhvr>
                                      <p:to>
                                        <p:strVal val="visible"/>
                                      </p:to>
                                    </p:set>
                                    <p:animEffect transition="in" filter="checkerboard(across)">
                                      <p:cBhvr>
                                        <p:cTn id="97" dur="500"/>
                                        <p:tgtEl>
                                          <p:spTgt spid="194"/>
                                        </p:tgtEl>
                                      </p:cBhvr>
                                    </p:animEffect>
                                  </p:childTnLst>
                                </p:cTn>
                              </p:par>
                              <p:par>
                                <p:cTn id="98" presetID="5" presetClass="entr" presetSubtype="10" fill="hold" grpId="0" nodeType="withEffect">
                                  <p:stCondLst>
                                    <p:cond delay="0"/>
                                  </p:stCondLst>
                                  <p:childTnLst>
                                    <p:set>
                                      <p:cBhvr>
                                        <p:cTn id="99" dur="1" fill="hold">
                                          <p:stCondLst>
                                            <p:cond delay="0"/>
                                          </p:stCondLst>
                                        </p:cTn>
                                        <p:tgtEl>
                                          <p:spTgt spid="197"/>
                                        </p:tgtEl>
                                        <p:attrNameLst>
                                          <p:attrName>style.visibility</p:attrName>
                                        </p:attrNameLst>
                                      </p:cBhvr>
                                      <p:to>
                                        <p:strVal val="visible"/>
                                      </p:to>
                                    </p:set>
                                    <p:animEffect transition="in" filter="checkerboard(across)">
                                      <p:cBhvr>
                                        <p:cTn id="100" dur="500"/>
                                        <p:tgtEl>
                                          <p:spTgt spid="197"/>
                                        </p:tgtEl>
                                      </p:cBhvr>
                                    </p:animEffect>
                                  </p:childTnLst>
                                </p:cTn>
                              </p:par>
                              <p:par>
                                <p:cTn id="101" presetID="5" presetClass="entr" presetSubtype="10" fill="hold" grpId="0" nodeType="withEffect">
                                  <p:stCondLst>
                                    <p:cond delay="0"/>
                                  </p:stCondLst>
                                  <p:childTnLst>
                                    <p:set>
                                      <p:cBhvr>
                                        <p:cTn id="102" dur="1" fill="hold">
                                          <p:stCondLst>
                                            <p:cond delay="0"/>
                                          </p:stCondLst>
                                        </p:cTn>
                                        <p:tgtEl>
                                          <p:spTgt spid="195"/>
                                        </p:tgtEl>
                                        <p:attrNameLst>
                                          <p:attrName>style.visibility</p:attrName>
                                        </p:attrNameLst>
                                      </p:cBhvr>
                                      <p:to>
                                        <p:strVal val="visible"/>
                                      </p:to>
                                    </p:set>
                                    <p:animEffect transition="in" filter="checkerboard(across)">
                                      <p:cBhvr>
                                        <p:cTn id="103" dur="500"/>
                                        <p:tgtEl>
                                          <p:spTgt spid="195"/>
                                        </p:tgtEl>
                                      </p:cBhvr>
                                    </p:animEffect>
                                  </p:childTnLst>
                                </p:cTn>
                              </p:par>
                              <p:par>
                                <p:cTn id="104" presetID="5" presetClass="entr" presetSubtype="10" fill="hold" grpId="0" nodeType="withEffect">
                                  <p:stCondLst>
                                    <p:cond delay="0"/>
                                  </p:stCondLst>
                                  <p:childTnLst>
                                    <p:set>
                                      <p:cBhvr>
                                        <p:cTn id="105" dur="1" fill="hold">
                                          <p:stCondLst>
                                            <p:cond delay="0"/>
                                          </p:stCondLst>
                                        </p:cTn>
                                        <p:tgtEl>
                                          <p:spTgt spid="188"/>
                                        </p:tgtEl>
                                        <p:attrNameLst>
                                          <p:attrName>style.visibility</p:attrName>
                                        </p:attrNameLst>
                                      </p:cBhvr>
                                      <p:to>
                                        <p:strVal val="visible"/>
                                      </p:to>
                                    </p:set>
                                    <p:animEffect transition="in" filter="checkerboard(across)">
                                      <p:cBhvr>
                                        <p:cTn id="106" dur="500"/>
                                        <p:tgtEl>
                                          <p:spTgt spid="188"/>
                                        </p:tgtEl>
                                      </p:cBhvr>
                                    </p:animEffect>
                                  </p:childTnLst>
                                </p:cTn>
                              </p:par>
                              <p:par>
                                <p:cTn id="107" presetID="5" presetClass="entr" presetSubtype="10" fill="hold" grpId="0" nodeType="withEffect">
                                  <p:stCondLst>
                                    <p:cond delay="0"/>
                                  </p:stCondLst>
                                  <p:childTnLst>
                                    <p:set>
                                      <p:cBhvr>
                                        <p:cTn id="108" dur="1" fill="hold">
                                          <p:stCondLst>
                                            <p:cond delay="0"/>
                                          </p:stCondLst>
                                        </p:cTn>
                                        <p:tgtEl>
                                          <p:spTgt spid="189"/>
                                        </p:tgtEl>
                                        <p:attrNameLst>
                                          <p:attrName>style.visibility</p:attrName>
                                        </p:attrNameLst>
                                      </p:cBhvr>
                                      <p:to>
                                        <p:strVal val="visible"/>
                                      </p:to>
                                    </p:set>
                                    <p:animEffect transition="in" filter="checkerboard(across)">
                                      <p:cBhvr>
                                        <p:cTn id="109" dur="500"/>
                                        <p:tgtEl>
                                          <p:spTgt spid="189"/>
                                        </p:tgtEl>
                                      </p:cBhvr>
                                    </p:animEffect>
                                  </p:childTnLst>
                                </p:cTn>
                              </p:par>
                              <p:par>
                                <p:cTn id="110" presetID="5" presetClass="entr" presetSubtype="10" fill="hold" grpId="0" nodeType="withEffect">
                                  <p:stCondLst>
                                    <p:cond delay="0"/>
                                  </p:stCondLst>
                                  <p:childTnLst>
                                    <p:set>
                                      <p:cBhvr>
                                        <p:cTn id="111" dur="1" fill="hold">
                                          <p:stCondLst>
                                            <p:cond delay="0"/>
                                          </p:stCondLst>
                                        </p:cTn>
                                        <p:tgtEl>
                                          <p:spTgt spid="192"/>
                                        </p:tgtEl>
                                        <p:attrNameLst>
                                          <p:attrName>style.visibility</p:attrName>
                                        </p:attrNameLst>
                                      </p:cBhvr>
                                      <p:to>
                                        <p:strVal val="visible"/>
                                      </p:to>
                                    </p:set>
                                    <p:animEffect transition="in" filter="checkerboard(across)">
                                      <p:cBhvr>
                                        <p:cTn id="112" dur="500"/>
                                        <p:tgtEl>
                                          <p:spTgt spid="192"/>
                                        </p:tgtEl>
                                      </p:cBhvr>
                                    </p:animEffect>
                                  </p:childTnLst>
                                </p:cTn>
                              </p:par>
                              <p:par>
                                <p:cTn id="113" presetID="5" presetClass="entr" presetSubtype="10" fill="hold" grpId="0" nodeType="withEffect">
                                  <p:stCondLst>
                                    <p:cond delay="0"/>
                                  </p:stCondLst>
                                  <p:childTnLst>
                                    <p:set>
                                      <p:cBhvr>
                                        <p:cTn id="114" dur="1" fill="hold">
                                          <p:stCondLst>
                                            <p:cond delay="0"/>
                                          </p:stCondLst>
                                        </p:cTn>
                                        <p:tgtEl>
                                          <p:spTgt spid="190"/>
                                        </p:tgtEl>
                                        <p:attrNameLst>
                                          <p:attrName>style.visibility</p:attrName>
                                        </p:attrNameLst>
                                      </p:cBhvr>
                                      <p:to>
                                        <p:strVal val="visible"/>
                                      </p:to>
                                    </p:set>
                                    <p:animEffect transition="in" filter="checkerboard(across)">
                                      <p:cBhvr>
                                        <p:cTn id="115" dur="500"/>
                                        <p:tgtEl>
                                          <p:spTgt spid="190"/>
                                        </p:tgtEl>
                                      </p:cBhvr>
                                    </p:animEffect>
                                  </p:childTnLst>
                                </p:cTn>
                              </p:par>
                              <p:par>
                                <p:cTn id="116" presetID="5" presetClass="entr" presetSubtype="10" fill="hold" grpId="0" nodeType="withEffect">
                                  <p:stCondLst>
                                    <p:cond delay="0"/>
                                  </p:stCondLst>
                                  <p:childTnLst>
                                    <p:set>
                                      <p:cBhvr>
                                        <p:cTn id="117" dur="1" fill="hold">
                                          <p:stCondLst>
                                            <p:cond delay="0"/>
                                          </p:stCondLst>
                                        </p:cTn>
                                        <p:tgtEl>
                                          <p:spTgt spid="193"/>
                                        </p:tgtEl>
                                        <p:attrNameLst>
                                          <p:attrName>style.visibility</p:attrName>
                                        </p:attrNameLst>
                                      </p:cBhvr>
                                      <p:to>
                                        <p:strVal val="visible"/>
                                      </p:to>
                                    </p:set>
                                    <p:animEffect transition="in" filter="checkerboard(across)">
                                      <p:cBhvr>
                                        <p:cTn id="118" dur="500"/>
                                        <p:tgtEl>
                                          <p:spTgt spid="193"/>
                                        </p:tgtEl>
                                      </p:cBhvr>
                                    </p:animEffect>
                                  </p:childTnLst>
                                </p:cTn>
                              </p:par>
                              <p:par>
                                <p:cTn id="119" presetID="5" presetClass="entr" presetSubtype="10" fill="hold" grpId="0" nodeType="withEffect">
                                  <p:stCondLst>
                                    <p:cond delay="0"/>
                                  </p:stCondLst>
                                  <p:childTnLst>
                                    <p:set>
                                      <p:cBhvr>
                                        <p:cTn id="120" dur="1" fill="hold">
                                          <p:stCondLst>
                                            <p:cond delay="0"/>
                                          </p:stCondLst>
                                        </p:cTn>
                                        <p:tgtEl>
                                          <p:spTgt spid="191"/>
                                        </p:tgtEl>
                                        <p:attrNameLst>
                                          <p:attrName>style.visibility</p:attrName>
                                        </p:attrNameLst>
                                      </p:cBhvr>
                                      <p:to>
                                        <p:strVal val="visible"/>
                                      </p:to>
                                    </p:set>
                                    <p:animEffect transition="in" filter="checkerboard(across)">
                                      <p:cBhvr>
                                        <p:cTn id="121" dur="500"/>
                                        <p:tgtEl>
                                          <p:spTgt spid="191"/>
                                        </p:tgtEl>
                                      </p:cBhvr>
                                    </p:animEffect>
                                  </p:childTnLst>
                                </p:cTn>
                              </p:par>
                              <p:par>
                                <p:cTn id="122" presetID="5" presetClass="entr" presetSubtype="10" fill="hold" grpId="0" nodeType="withEffect">
                                  <p:stCondLst>
                                    <p:cond delay="0"/>
                                  </p:stCondLst>
                                  <p:childTnLst>
                                    <p:set>
                                      <p:cBhvr>
                                        <p:cTn id="123" dur="1" fill="hold">
                                          <p:stCondLst>
                                            <p:cond delay="0"/>
                                          </p:stCondLst>
                                        </p:cTn>
                                        <p:tgtEl>
                                          <p:spTgt spid="198"/>
                                        </p:tgtEl>
                                        <p:attrNameLst>
                                          <p:attrName>style.visibility</p:attrName>
                                        </p:attrNameLst>
                                      </p:cBhvr>
                                      <p:to>
                                        <p:strVal val="visible"/>
                                      </p:to>
                                    </p:set>
                                    <p:animEffect transition="in" filter="checkerboard(across)">
                                      <p:cBhvr>
                                        <p:cTn id="124" dur="500"/>
                                        <p:tgtEl>
                                          <p:spTgt spid="198"/>
                                        </p:tgtEl>
                                      </p:cBhvr>
                                    </p:animEffect>
                                  </p:childTnLst>
                                </p:cTn>
                              </p:par>
                              <p:par>
                                <p:cTn id="125" presetID="5" presetClass="entr" presetSubtype="10" fill="hold" grpId="0" nodeType="withEffect">
                                  <p:stCondLst>
                                    <p:cond delay="0"/>
                                  </p:stCondLst>
                                  <p:childTnLst>
                                    <p:set>
                                      <p:cBhvr>
                                        <p:cTn id="126" dur="1" fill="hold">
                                          <p:stCondLst>
                                            <p:cond delay="0"/>
                                          </p:stCondLst>
                                        </p:cTn>
                                        <p:tgtEl>
                                          <p:spTgt spid="199"/>
                                        </p:tgtEl>
                                        <p:attrNameLst>
                                          <p:attrName>style.visibility</p:attrName>
                                        </p:attrNameLst>
                                      </p:cBhvr>
                                      <p:to>
                                        <p:strVal val="visible"/>
                                      </p:to>
                                    </p:set>
                                    <p:animEffect transition="in" filter="checkerboard(across)">
                                      <p:cBhvr>
                                        <p:cTn id="127" dur="500"/>
                                        <p:tgtEl>
                                          <p:spTgt spid="199"/>
                                        </p:tgtEl>
                                      </p:cBhvr>
                                    </p:animEffect>
                                  </p:childTnLst>
                                </p:cTn>
                              </p:par>
                            </p:childTnLst>
                          </p:cTn>
                        </p:par>
                      </p:childTnLst>
                    </p:cTn>
                  </p:par>
                  <p:par>
                    <p:cTn id="128" fill="hold">
                      <p:stCondLst>
                        <p:cond delay="indefinite"/>
                      </p:stCondLst>
                      <p:childTnLst>
                        <p:par>
                          <p:cTn id="129" fill="hold">
                            <p:stCondLst>
                              <p:cond delay="0"/>
                            </p:stCondLst>
                            <p:childTnLst>
                              <p:par>
                                <p:cTn id="130" presetID="2" presetClass="entr" presetSubtype="8" fill="hold" grpId="0" nodeType="clickEffect">
                                  <p:stCondLst>
                                    <p:cond delay="0"/>
                                  </p:stCondLst>
                                  <p:childTnLst>
                                    <p:set>
                                      <p:cBhvr>
                                        <p:cTn id="131" dur="1" fill="hold">
                                          <p:stCondLst>
                                            <p:cond delay="0"/>
                                          </p:stCondLst>
                                        </p:cTn>
                                        <p:tgtEl>
                                          <p:spTgt spid="203"/>
                                        </p:tgtEl>
                                        <p:attrNameLst>
                                          <p:attrName>style.visibility</p:attrName>
                                        </p:attrNameLst>
                                      </p:cBhvr>
                                      <p:to>
                                        <p:strVal val="visible"/>
                                      </p:to>
                                    </p:set>
                                    <p:anim calcmode="lin" valueType="num">
                                      <p:cBhvr additive="base">
                                        <p:cTn id="132" dur="2000" fill="hold"/>
                                        <p:tgtEl>
                                          <p:spTgt spid="203"/>
                                        </p:tgtEl>
                                        <p:attrNameLst>
                                          <p:attrName>ppt_x</p:attrName>
                                        </p:attrNameLst>
                                      </p:cBhvr>
                                      <p:tavLst>
                                        <p:tav tm="0">
                                          <p:val>
                                            <p:strVal val="0-#ppt_w/2"/>
                                          </p:val>
                                        </p:tav>
                                        <p:tav tm="100000">
                                          <p:val>
                                            <p:strVal val="#ppt_x"/>
                                          </p:val>
                                        </p:tav>
                                      </p:tavLst>
                                    </p:anim>
                                    <p:anim calcmode="lin" valueType="num">
                                      <p:cBhvr additive="base">
                                        <p:cTn id="133" dur="2000" fill="hold"/>
                                        <p:tgtEl>
                                          <p:spTgt spid="203"/>
                                        </p:tgtEl>
                                        <p:attrNameLst>
                                          <p:attrName>ppt_y</p:attrName>
                                        </p:attrNameLst>
                                      </p:cBhvr>
                                      <p:tavLst>
                                        <p:tav tm="0">
                                          <p:val>
                                            <p:strVal val="#ppt_y"/>
                                          </p:val>
                                        </p:tav>
                                        <p:tav tm="100000">
                                          <p:val>
                                            <p:strVal val="#ppt_y"/>
                                          </p:val>
                                        </p:tav>
                                      </p:tavLst>
                                    </p:anim>
                                  </p:childTnLst>
                                </p:cTn>
                              </p:par>
                              <p:par>
                                <p:cTn id="134" presetID="2" presetClass="entr" presetSubtype="8" fill="hold" grpId="0" nodeType="withEffect">
                                  <p:stCondLst>
                                    <p:cond delay="0"/>
                                  </p:stCondLst>
                                  <p:childTnLst>
                                    <p:set>
                                      <p:cBhvr>
                                        <p:cTn id="135" dur="1" fill="hold">
                                          <p:stCondLst>
                                            <p:cond delay="0"/>
                                          </p:stCondLst>
                                        </p:cTn>
                                        <p:tgtEl>
                                          <p:spTgt spid="205"/>
                                        </p:tgtEl>
                                        <p:attrNameLst>
                                          <p:attrName>style.visibility</p:attrName>
                                        </p:attrNameLst>
                                      </p:cBhvr>
                                      <p:to>
                                        <p:strVal val="visible"/>
                                      </p:to>
                                    </p:set>
                                    <p:anim calcmode="lin" valueType="num">
                                      <p:cBhvr additive="base">
                                        <p:cTn id="136" dur="2000" fill="hold"/>
                                        <p:tgtEl>
                                          <p:spTgt spid="205"/>
                                        </p:tgtEl>
                                        <p:attrNameLst>
                                          <p:attrName>ppt_x</p:attrName>
                                        </p:attrNameLst>
                                      </p:cBhvr>
                                      <p:tavLst>
                                        <p:tav tm="0">
                                          <p:val>
                                            <p:strVal val="0-#ppt_w/2"/>
                                          </p:val>
                                        </p:tav>
                                        <p:tav tm="100000">
                                          <p:val>
                                            <p:strVal val="#ppt_x"/>
                                          </p:val>
                                        </p:tav>
                                      </p:tavLst>
                                    </p:anim>
                                    <p:anim calcmode="lin" valueType="num">
                                      <p:cBhvr additive="base">
                                        <p:cTn id="137" dur="2000" fill="hold"/>
                                        <p:tgtEl>
                                          <p:spTgt spid="205"/>
                                        </p:tgtEl>
                                        <p:attrNameLst>
                                          <p:attrName>ppt_y</p:attrName>
                                        </p:attrNameLst>
                                      </p:cBhvr>
                                      <p:tavLst>
                                        <p:tav tm="0">
                                          <p:val>
                                            <p:strVal val="#ppt_y"/>
                                          </p:val>
                                        </p:tav>
                                        <p:tav tm="100000">
                                          <p:val>
                                            <p:strVal val="#ppt_y"/>
                                          </p:val>
                                        </p:tav>
                                      </p:tavLst>
                                    </p:anim>
                                  </p:childTnLst>
                                </p:cTn>
                              </p:par>
                              <p:par>
                                <p:cTn id="138" presetID="2" presetClass="entr" presetSubtype="8" fill="hold" grpId="0" nodeType="withEffect">
                                  <p:stCondLst>
                                    <p:cond delay="0"/>
                                  </p:stCondLst>
                                  <p:childTnLst>
                                    <p:set>
                                      <p:cBhvr>
                                        <p:cTn id="139" dur="1" fill="hold">
                                          <p:stCondLst>
                                            <p:cond delay="0"/>
                                          </p:stCondLst>
                                        </p:cTn>
                                        <p:tgtEl>
                                          <p:spTgt spid="222"/>
                                        </p:tgtEl>
                                        <p:attrNameLst>
                                          <p:attrName>style.visibility</p:attrName>
                                        </p:attrNameLst>
                                      </p:cBhvr>
                                      <p:to>
                                        <p:strVal val="visible"/>
                                      </p:to>
                                    </p:set>
                                    <p:anim calcmode="lin" valueType="num">
                                      <p:cBhvr additive="base">
                                        <p:cTn id="140" dur="2000" fill="hold"/>
                                        <p:tgtEl>
                                          <p:spTgt spid="222"/>
                                        </p:tgtEl>
                                        <p:attrNameLst>
                                          <p:attrName>ppt_x</p:attrName>
                                        </p:attrNameLst>
                                      </p:cBhvr>
                                      <p:tavLst>
                                        <p:tav tm="0">
                                          <p:val>
                                            <p:strVal val="0-#ppt_w/2"/>
                                          </p:val>
                                        </p:tav>
                                        <p:tav tm="100000">
                                          <p:val>
                                            <p:strVal val="#ppt_x"/>
                                          </p:val>
                                        </p:tav>
                                      </p:tavLst>
                                    </p:anim>
                                    <p:anim calcmode="lin" valueType="num">
                                      <p:cBhvr additive="base">
                                        <p:cTn id="141" dur="2000" fill="hold"/>
                                        <p:tgtEl>
                                          <p:spTgt spid="222"/>
                                        </p:tgtEl>
                                        <p:attrNameLst>
                                          <p:attrName>ppt_y</p:attrName>
                                        </p:attrNameLst>
                                      </p:cBhvr>
                                      <p:tavLst>
                                        <p:tav tm="0">
                                          <p:val>
                                            <p:strVal val="#ppt_y"/>
                                          </p:val>
                                        </p:tav>
                                        <p:tav tm="100000">
                                          <p:val>
                                            <p:strVal val="#ppt_y"/>
                                          </p:val>
                                        </p:tav>
                                      </p:tavLst>
                                    </p:anim>
                                  </p:childTnLst>
                                </p:cTn>
                              </p:par>
                              <p:par>
                                <p:cTn id="142" presetID="2" presetClass="entr" presetSubtype="8" fill="hold" grpId="0" nodeType="withEffect">
                                  <p:stCondLst>
                                    <p:cond delay="0"/>
                                  </p:stCondLst>
                                  <p:childTnLst>
                                    <p:set>
                                      <p:cBhvr>
                                        <p:cTn id="143" dur="1" fill="hold">
                                          <p:stCondLst>
                                            <p:cond delay="0"/>
                                          </p:stCondLst>
                                        </p:cTn>
                                        <p:tgtEl>
                                          <p:spTgt spid="206"/>
                                        </p:tgtEl>
                                        <p:attrNameLst>
                                          <p:attrName>style.visibility</p:attrName>
                                        </p:attrNameLst>
                                      </p:cBhvr>
                                      <p:to>
                                        <p:strVal val="visible"/>
                                      </p:to>
                                    </p:set>
                                    <p:anim calcmode="lin" valueType="num">
                                      <p:cBhvr additive="base">
                                        <p:cTn id="144" dur="2000" fill="hold"/>
                                        <p:tgtEl>
                                          <p:spTgt spid="206"/>
                                        </p:tgtEl>
                                        <p:attrNameLst>
                                          <p:attrName>ppt_x</p:attrName>
                                        </p:attrNameLst>
                                      </p:cBhvr>
                                      <p:tavLst>
                                        <p:tav tm="0">
                                          <p:val>
                                            <p:strVal val="0-#ppt_w/2"/>
                                          </p:val>
                                        </p:tav>
                                        <p:tav tm="100000">
                                          <p:val>
                                            <p:strVal val="#ppt_x"/>
                                          </p:val>
                                        </p:tav>
                                      </p:tavLst>
                                    </p:anim>
                                    <p:anim calcmode="lin" valueType="num">
                                      <p:cBhvr additive="base">
                                        <p:cTn id="145" dur="2000" fill="hold"/>
                                        <p:tgtEl>
                                          <p:spTgt spid="206"/>
                                        </p:tgtEl>
                                        <p:attrNameLst>
                                          <p:attrName>ppt_y</p:attrName>
                                        </p:attrNameLst>
                                      </p:cBhvr>
                                      <p:tavLst>
                                        <p:tav tm="0">
                                          <p:val>
                                            <p:strVal val="#ppt_y"/>
                                          </p:val>
                                        </p:tav>
                                        <p:tav tm="100000">
                                          <p:val>
                                            <p:strVal val="#ppt_y"/>
                                          </p:val>
                                        </p:tav>
                                      </p:tavLst>
                                    </p:anim>
                                  </p:childTnLst>
                                </p:cTn>
                              </p:par>
                              <p:par>
                                <p:cTn id="146" presetID="2" presetClass="entr" presetSubtype="8" fill="hold" grpId="0" nodeType="withEffect">
                                  <p:stCondLst>
                                    <p:cond delay="0"/>
                                  </p:stCondLst>
                                  <p:childTnLst>
                                    <p:set>
                                      <p:cBhvr>
                                        <p:cTn id="147" dur="1" fill="hold">
                                          <p:stCondLst>
                                            <p:cond delay="0"/>
                                          </p:stCondLst>
                                        </p:cTn>
                                        <p:tgtEl>
                                          <p:spTgt spid="204"/>
                                        </p:tgtEl>
                                        <p:attrNameLst>
                                          <p:attrName>style.visibility</p:attrName>
                                        </p:attrNameLst>
                                      </p:cBhvr>
                                      <p:to>
                                        <p:strVal val="visible"/>
                                      </p:to>
                                    </p:set>
                                    <p:anim calcmode="lin" valueType="num">
                                      <p:cBhvr additive="base">
                                        <p:cTn id="148" dur="2000" fill="hold"/>
                                        <p:tgtEl>
                                          <p:spTgt spid="204"/>
                                        </p:tgtEl>
                                        <p:attrNameLst>
                                          <p:attrName>ppt_x</p:attrName>
                                        </p:attrNameLst>
                                      </p:cBhvr>
                                      <p:tavLst>
                                        <p:tav tm="0">
                                          <p:val>
                                            <p:strVal val="0-#ppt_w/2"/>
                                          </p:val>
                                        </p:tav>
                                        <p:tav tm="100000">
                                          <p:val>
                                            <p:strVal val="#ppt_x"/>
                                          </p:val>
                                        </p:tav>
                                      </p:tavLst>
                                    </p:anim>
                                    <p:anim calcmode="lin" valueType="num">
                                      <p:cBhvr additive="base">
                                        <p:cTn id="149" dur="2000" fill="hold"/>
                                        <p:tgtEl>
                                          <p:spTgt spid="204"/>
                                        </p:tgtEl>
                                        <p:attrNameLst>
                                          <p:attrName>ppt_y</p:attrName>
                                        </p:attrNameLst>
                                      </p:cBhvr>
                                      <p:tavLst>
                                        <p:tav tm="0">
                                          <p:val>
                                            <p:strVal val="#ppt_y"/>
                                          </p:val>
                                        </p:tav>
                                        <p:tav tm="100000">
                                          <p:val>
                                            <p:strVal val="#ppt_y"/>
                                          </p:val>
                                        </p:tav>
                                      </p:tavLst>
                                    </p:anim>
                                  </p:childTnLst>
                                </p:cTn>
                              </p:par>
                              <p:par>
                                <p:cTn id="150" presetID="2" presetClass="entr" presetSubtype="8" fill="hold" grpId="0" nodeType="withEffect">
                                  <p:stCondLst>
                                    <p:cond delay="0"/>
                                  </p:stCondLst>
                                  <p:childTnLst>
                                    <p:set>
                                      <p:cBhvr>
                                        <p:cTn id="151" dur="1" fill="hold">
                                          <p:stCondLst>
                                            <p:cond delay="0"/>
                                          </p:stCondLst>
                                        </p:cTn>
                                        <p:tgtEl>
                                          <p:spTgt spid="215"/>
                                        </p:tgtEl>
                                        <p:attrNameLst>
                                          <p:attrName>style.visibility</p:attrName>
                                        </p:attrNameLst>
                                      </p:cBhvr>
                                      <p:to>
                                        <p:strVal val="visible"/>
                                      </p:to>
                                    </p:set>
                                    <p:anim calcmode="lin" valueType="num">
                                      <p:cBhvr additive="base">
                                        <p:cTn id="152" dur="2000" fill="hold"/>
                                        <p:tgtEl>
                                          <p:spTgt spid="215"/>
                                        </p:tgtEl>
                                        <p:attrNameLst>
                                          <p:attrName>ppt_x</p:attrName>
                                        </p:attrNameLst>
                                      </p:cBhvr>
                                      <p:tavLst>
                                        <p:tav tm="0">
                                          <p:val>
                                            <p:strVal val="0-#ppt_w/2"/>
                                          </p:val>
                                        </p:tav>
                                        <p:tav tm="100000">
                                          <p:val>
                                            <p:strVal val="#ppt_x"/>
                                          </p:val>
                                        </p:tav>
                                      </p:tavLst>
                                    </p:anim>
                                    <p:anim calcmode="lin" valueType="num">
                                      <p:cBhvr additive="base">
                                        <p:cTn id="153" dur="2000" fill="hold"/>
                                        <p:tgtEl>
                                          <p:spTgt spid="215"/>
                                        </p:tgtEl>
                                        <p:attrNameLst>
                                          <p:attrName>ppt_y</p:attrName>
                                        </p:attrNameLst>
                                      </p:cBhvr>
                                      <p:tavLst>
                                        <p:tav tm="0">
                                          <p:val>
                                            <p:strVal val="#ppt_y"/>
                                          </p:val>
                                        </p:tav>
                                        <p:tav tm="100000">
                                          <p:val>
                                            <p:strVal val="#ppt_y"/>
                                          </p:val>
                                        </p:tav>
                                      </p:tavLst>
                                    </p:anim>
                                  </p:childTnLst>
                                </p:cTn>
                              </p:par>
                              <p:par>
                                <p:cTn id="154" presetID="2" presetClass="entr" presetSubtype="8" fill="hold" grpId="0" nodeType="withEffect">
                                  <p:stCondLst>
                                    <p:cond delay="0"/>
                                  </p:stCondLst>
                                  <p:childTnLst>
                                    <p:set>
                                      <p:cBhvr>
                                        <p:cTn id="155" dur="1" fill="hold">
                                          <p:stCondLst>
                                            <p:cond delay="0"/>
                                          </p:stCondLst>
                                        </p:cTn>
                                        <p:tgtEl>
                                          <p:spTgt spid="216"/>
                                        </p:tgtEl>
                                        <p:attrNameLst>
                                          <p:attrName>style.visibility</p:attrName>
                                        </p:attrNameLst>
                                      </p:cBhvr>
                                      <p:to>
                                        <p:strVal val="visible"/>
                                      </p:to>
                                    </p:set>
                                    <p:anim calcmode="lin" valueType="num">
                                      <p:cBhvr additive="base">
                                        <p:cTn id="156" dur="2000" fill="hold"/>
                                        <p:tgtEl>
                                          <p:spTgt spid="216"/>
                                        </p:tgtEl>
                                        <p:attrNameLst>
                                          <p:attrName>ppt_x</p:attrName>
                                        </p:attrNameLst>
                                      </p:cBhvr>
                                      <p:tavLst>
                                        <p:tav tm="0">
                                          <p:val>
                                            <p:strVal val="0-#ppt_w/2"/>
                                          </p:val>
                                        </p:tav>
                                        <p:tav tm="100000">
                                          <p:val>
                                            <p:strVal val="#ppt_x"/>
                                          </p:val>
                                        </p:tav>
                                      </p:tavLst>
                                    </p:anim>
                                    <p:anim calcmode="lin" valueType="num">
                                      <p:cBhvr additive="base">
                                        <p:cTn id="157" dur="2000" fill="hold"/>
                                        <p:tgtEl>
                                          <p:spTgt spid="216"/>
                                        </p:tgtEl>
                                        <p:attrNameLst>
                                          <p:attrName>ppt_y</p:attrName>
                                        </p:attrNameLst>
                                      </p:cBhvr>
                                      <p:tavLst>
                                        <p:tav tm="0">
                                          <p:val>
                                            <p:strVal val="#ppt_y"/>
                                          </p:val>
                                        </p:tav>
                                        <p:tav tm="100000">
                                          <p:val>
                                            <p:strVal val="#ppt_y"/>
                                          </p:val>
                                        </p:tav>
                                      </p:tavLst>
                                    </p:anim>
                                  </p:childTnLst>
                                </p:cTn>
                              </p:par>
                              <p:par>
                                <p:cTn id="158" presetID="2" presetClass="entr" presetSubtype="8" fill="hold" grpId="0" nodeType="withEffect">
                                  <p:stCondLst>
                                    <p:cond delay="0"/>
                                  </p:stCondLst>
                                  <p:childTnLst>
                                    <p:set>
                                      <p:cBhvr>
                                        <p:cTn id="159" dur="1" fill="hold">
                                          <p:stCondLst>
                                            <p:cond delay="0"/>
                                          </p:stCondLst>
                                        </p:cTn>
                                        <p:tgtEl>
                                          <p:spTgt spid="221"/>
                                        </p:tgtEl>
                                        <p:attrNameLst>
                                          <p:attrName>style.visibility</p:attrName>
                                        </p:attrNameLst>
                                      </p:cBhvr>
                                      <p:to>
                                        <p:strVal val="visible"/>
                                      </p:to>
                                    </p:set>
                                    <p:anim calcmode="lin" valueType="num">
                                      <p:cBhvr additive="base">
                                        <p:cTn id="160" dur="2000" fill="hold"/>
                                        <p:tgtEl>
                                          <p:spTgt spid="221"/>
                                        </p:tgtEl>
                                        <p:attrNameLst>
                                          <p:attrName>ppt_x</p:attrName>
                                        </p:attrNameLst>
                                      </p:cBhvr>
                                      <p:tavLst>
                                        <p:tav tm="0">
                                          <p:val>
                                            <p:strVal val="0-#ppt_w/2"/>
                                          </p:val>
                                        </p:tav>
                                        <p:tav tm="100000">
                                          <p:val>
                                            <p:strVal val="#ppt_x"/>
                                          </p:val>
                                        </p:tav>
                                      </p:tavLst>
                                    </p:anim>
                                    <p:anim calcmode="lin" valueType="num">
                                      <p:cBhvr additive="base">
                                        <p:cTn id="161" dur="2000" fill="hold"/>
                                        <p:tgtEl>
                                          <p:spTgt spid="221"/>
                                        </p:tgtEl>
                                        <p:attrNameLst>
                                          <p:attrName>ppt_y</p:attrName>
                                        </p:attrNameLst>
                                      </p:cBhvr>
                                      <p:tavLst>
                                        <p:tav tm="0">
                                          <p:val>
                                            <p:strVal val="#ppt_y"/>
                                          </p:val>
                                        </p:tav>
                                        <p:tav tm="100000">
                                          <p:val>
                                            <p:strVal val="#ppt_y"/>
                                          </p:val>
                                        </p:tav>
                                      </p:tavLst>
                                    </p:anim>
                                  </p:childTnLst>
                                </p:cTn>
                              </p:par>
                              <p:par>
                                <p:cTn id="162" presetID="2" presetClass="entr" presetSubtype="8" fill="hold" grpId="0" nodeType="withEffect">
                                  <p:stCondLst>
                                    <p:cond delay="0"/>
                                  </p:stCondLst>
                                  <p:childTnLst>
                                    <p:set>
                                      <p:cBhvr>
                                        <p:cTn id="163" dur="1" fill="hold">
                                          <p:stCondLst>
                                            <p:cond delay="0"/>
                                          </p:stCondLst>
                                        </p:cTn>
                                        <p:tgtEl>
                                          <p:spTgt spid="217"/>
                                        </p:tgtEl>
                                        <p:attrNameLst>
                                          <p:attrName>style.visibility</p:attrName>
                                        </p:attrNameLst>
                                      </p:cBhvr>
                                      <p:to>
                                        <p:strVal val="visible"/>
                                      </p:to>
                                    </p:set>
                                    <p:anim calcmode="lin" valueType="num">
                                      <p:cBhvr additive="base">
                                        <p:cTn id="164" dur="2000" fill="hold"/>
                                        <p:tgtEl>
                                          <p:spTgt spid="217"/>
                                        </p:tgtEl>
                                        <p:attrNameLst>
                                          <p:attrName>ppt_x</p:attrName>
                                        </p:attrNameLst>
                                      </p:cBhvr>
                                      <p:tavLst>
                                        <p:tav tm="0">
                                          <p:val>
                                            <p:strVal val="0-#ppt_w/2"/>
                                          </p:val>
                                        </p:tav>
                                        <p:tav tm="100000">
                                          <p:val>
                                            <p:strVal val="#ppt_x"/>
                                          </p:val>
                                        </p:tav>
                                      </p:tavLst>
                                    </p:anim>
                                    <p:anim calcmode="lin" valueType="num">
                                      <p:cBhvr additive="base">
                                        <p:cTn id="165" dur="2000" fill="hold"/>
                                        <p:tgtEl>
                                          <p:spTgt spid="217"/>
                                        </p:tgtEl>
                                        <p:attrNameLst>
                                          <p:attrName>ppt_y</p:attrName>
                                        </p:attrNameLst>
                                      </p:cBhvr>
                                      <p:tavLst>
                                        <p:tav tm="0">
                                          <p:val>
                                            <p:strVal val="#ppt_y"/>
                                          </p:val>
                                        </p:tav>
                                        <p:tav tm="100000">
                                          <p:val>
                                            <p:strVal val="#ppt_y"/>
                                          </p:val>
                                        </p:tav>
                                      </p:tavLst>
                                    </p:anim>
                                  </p:childTnLst>
                                </p:cTn>
                              </p:par>
                              <p:par>
                                <p:cTn id="166" presetID="2" presetClass="entr" presetSubtype="8" fill="hold" grpId="0" nodeType="withEffect">
                                  <p:stCondLst>
                                    <p:cond delay="0"/>
                                  </p:stCondLst>
                                  <p:childTnLst>
                                    <p:set>
                                      <p:cBhvr>
                                        <p:cTn id="167" dur="1" fill="hold">
                                          <p:stCondLst>
                                            <p:cond delay="0"/>
                                          </p:stCondLst>
                                        </p:cTn>
                                        <p:tgtEl>
                                          <p:spTgt spid="202"/>
                                        </p:tgtEl>
                                        <p:attrNameLst>
                                          <p:attrName>style.visibility</p:attrName>
                                        </p:attrNameLst>
                                      </p:cBhvr>
                                      <p:to>
                                        <p:strVal val="visible"/>
                                      </p:to>
                                    </p:set>
                                    <p:anim calcmode="lin" valueType="num">
                                      <p:cBhvr additive="base">
                                        <p:cTn id="168" dur="2000" fill="hold"/>
                                        <p:tgtEl>
                                          <p:spTgt spid="202"/>
                                        </p:tgtEl>
                                        <p:attrNameLst>
                                          <p:attrName>ppt_x</p:attrName>
                                        </p:attrNameLst>
                                      </p:cBhvr>
                                      <p:tavLst>
                                        <p:tav tm="0">
                                          <p:val>
                                            <p:strVal val="0-#ppt_w/2"/>
                                          </p:val>
                                        </p:tav>
                                        <p:tav tm="100000">
                                          <p:val>
                                            <p:strVal val="#ppt_x"/>
                                          </p:val>
                                        </p:tav>
                                      </p:tavLst>
                                    </p:anim>
                                    <p:anim calcmode="lin" valueType="num">
                                      <p:cBhvr additive="base">
                                        <p:cTn id="169" dur="2000" fill="hold"/>
                                        <p:tgtEl>
                                          <p:spTgt spid="202"/>
                                        </p:tgtEl>
                                        <p:attrNameLst>
                                          <p:attrName>ppt_y</p:attrName>
                                        </p:attrNameLst>
                                      </p:cBhvr>
                                      <p:tavLst>
                                        <p:tav tm="0">
                                          <p:val>
                                            <p:strVal val="#ppt_y"/>
                                          </p:val>
                                        </p:tav>
                                        <p:tav tm="100000">
                                          <p:val>
                                            <p:strVal val="#ppt_y"/>
                                          </p:val>
                                        </p:tav>
                                      </p:tavLst>
                                    </p:anim>
                                  </p:childTnLst>
                                </p:cTn>
                              </p:par>
                              <p:par>
                                <p:cTn id="170" presetID="2" presetClass="entr" presetSubtype="8" fill="hold" grpId="0" nodeType="withEffect">
                                  <p:stCondLst>
                                    <p:cond delay="0"/>
                                  </p:stCondLst>
                                  <p:childTnLst>
                                    <p:set>
                                      <p:cBhvr>
                                        <p:cTn id="171" dur="1" fill="hold">
                                          <p:stCondLst>
                                            <p:cond delay="0"/>
                                          </p:stCondLst>
                                        </p:cTn>
                                        <p:tgtEl>
                                          <p:spTgt spid="213"/>
                                        </p:tgtEl>
                                        <p:attrNameLst>
                                          <p:attrName>style.visibility</p:attrName>
                                        </p:attrNameLst>
                                      </p:cBhvr>
                                      <p:to>
                                        <p:strVal val="visible"/>
                                      </p:to>
                                    </p:set>
                                    <p:anim calcmode="lin" valueType="num">
                                      <p:cBhvr additive="base">
                                        <p:cTn id="172" dur="2000" fill="hold"/>
                                        <p:tgtEl>
                                          <p:spTgt spid="213"/>
                                        </p:tgtEl>
                                        <p:attrNameLst>
                                          <p:attrName>ppt_x</p:attrName>
                                        </p:attrNameLst>
                                      </p:cBhvr>
                                      <p:tavLst>
                                        <p:tav tm="0">
                                          <p:val>
                                            <p:strVal val="0-#ppt_w/2"/>
                                          </p:val>
                                        </p:tav>
                                        <p:tav tm="100000">
                                          <p:val>
                                            <p:strVal val="#ppt_x"/>
                                          </p:val>
                                        </p:tav>
                                      </p:tavLst>
                                    </p:anim>
                                    <p:anim calcmode="lin" valueType="num">
                                      <p:cBhvr additive="base">
                                        <p:cTn id="173" dur="2000" fill="hold"/>
                                        <p:tgtEl>
                                          <p:spTgt spid="213"/>
                                        </p:tgtEl>
                                        <p:attrNameLst>
                                          <p:attrName>ppt_y</p:attrName>
                                        </p:attrNameLst>
                                      </p:cBhvr>
                                      <p:tavLst>
                                        <p:tav tm="0">
                                          <p:val>
                                            <p:strVal val="#ppt_y"/>
                                          </p:val>
                                        </p:tav>
                                        <p:tav tm="100000">
                                          <p:val>
                                            <p:strVal val="#ppt_y"/>
                                          </p:val>
                                        </p:tav>
                                      </p:tavLst>
                                    </p:anim>
                                  </p:childTnLst>
                                </p:cTn>
                              </p:par>
                              <p:par>
                                <p:cTn id="174" presetID="2" presetClass="entr" presetSubtype="8" fill="hold" grpId="0" nodeType="withEffect">
                                  <p:stCondLst>
                                    <p:cond delay="0"/>
                                  </p:stCondLst>
                                  <p:childTnLst>
                                    <p:set>
                                      <p:cBhvr>
                                        <p:cTn id="175" dur="1" fill="hold">
                                          <p:stCondLst>
                                            <p:cond delay="0"/>
                                          </p:stCondLst>
                                        </p:cTn>
                                        <p:tgtEl>
                                          <p:spTgt spid="214"/>
                                        </p:tgtEl>
                                        <p:attrNameLst>
                                          <p:attrName>style.visibility</p:attrName>
                                        </p:attrNameLst>
                                      </p:cBhvr>
                                      <p:to>
                                        <p:strVal val="visible"/>
                                      </p:to>
                                    </p:set>
                                    <p:anim calcmode="lin" valueType="num">
                                      <p:cBhvr additive="base">
                                        <p:cTn id="176" dur="2000" fill="hold"/>
                                        <p:tgtEl>
                                          <p:spTgt spid="214"/>
                                        </p:tgtEl>
                                        <p:attrNameLst>
                                          <p:attrName>ppt_x</p:attrName>
                                        </p:attrNameLst>
                                      </p:cBhvr>
                                      <p:tavLst>
                                        <p:tav tm="0">
                                          <p:val>
                                            <p:strVal val="0-#ppt_w/2"/>
                                          </p:val>
                                        </p:tav>
                                        <p:tav tm="100000">
                                          <p:val>
                                            <p:strVal val="#ppt_x"/>
                                          </p:val>
                                        </p:tav>
                                      </p:tavLst>
                                    </p:anim>
                                    <p:anim calcmode="lin" valueType="num">
                                      <p:cBhvr additive="base">
                                        <p:cTn id="177" dur="2000" fill="hold"/>
                                        <p:tgtEl>
                                          <p:spTgt spid="2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p:bldP spid="170" grpId="0" animBg="1"/>
      <p:bldP spid="171" grpId="0"/>
      <p:bldP spid="172" grpId="0"/>
      <p:bldP spid="173" grpId="0"/>
      <p:bldP spid="174" grpId="0"/>
      <p:bldP spid="175" grpId="0" animBg="1"/>
      <p:bldP spid="182" grpId="0" animBg="1"/>
      <p:bldP spid="183" grpId="0"/>
      <p:bldP spid="184" grpId="0"/>
      <p:bldP spid="185" grpId="0" animBg="1"/>
      <p:bldP spid="186" grpId="0"/>
      <p:bldP spid="187" grpId="0"/>
      <p:bldP spid="188" grpId="0" animBg="1"/>
      <p:bldP spid="189" grpId="0"/>
      <p:bldP spid="190" grpId="0"/>
      <p:bldP spid="191" grpId="0"/>
      <p:bldP spid="192" grpId="0" animBg="1"/>
      <p:bldP spid="193" grpId="0" animBg="1"/>
      <p:bldP spid="194" grpId="0" animBg="1"/>
      <p:bldP spid="195" grpId="0"/>
      <p:bldP spid="196" grpId="0" animBg="1"/>
      <p:bldP spid="197" grpId="0"/>
      <p:bldP spid="198" grpId="0" animBg="1"/>
      <p:bldP spid="199" grpId="0"/>
      <p:bldP spid="200" grpId="0"/>
      <p:bldP spid="201" grpId="0"/>
      <p:bldP spid="203" grpId="0"/>
      <p:bldP spid="204" grpId="0"/>
      <p:bldP spid="205" grpId="0"/>
      <p:bldP spid="206" grpId="0"/>
      <p:bldP spid="208" grpId="0" animBg="1"/>
      <p:bldP spid="209" grpId="0"/>
      <p:bldP spid="213" grpId="0" animBg="1"/>
      <p:bldP spid="215" grpId="0" animBg="1"/>
      <p:bldP spid="216" grpId="0" animBg="1"/>
      <p:bldP spid="217" grpId="0" animBg="1"/>
      <p:bldP spid="218" grpId="0"/>
      <p:bldP spid="219" grpId="0" animBg="1"/>
      <p:bldP spid="220" grpId="0"/>
      <p:bldP spid="221" grpId="0" animBg="1"/>
      <p:bldP spid="222" grpId="0"/>
      <p:bldP spid="223" grpId="0" animBg="1"/>
      <p:bldP spid="224" grpId="0" animBg="1"/>
      <p:bldP spid="207" grpId="0" animBg="1"/>
      <p:bldP spid="202" grpId="0"/>
      <p:bldP spid="2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noFill/>
        </p:spPr>
        <p:txBody>
          <a:bodyPr wrap="square" rtlCol="0">
            <a:spAutoFit/>
          </a:bodyPr>
          <a:lstStyle/>
          <a:p>
            <a:r>
              <a:rPr lang="en-US" sz="4000" dirty="0" smtClean="0"/>
              <a:t>What are the pathways?</a:t>
            </a:r>
            <a:endParaRPr lang="en-US" sz="4000" dirty="0"/>
          </a:p>
        </p:txBody>
      </p:sp>
      <p:sp>
        <p:nvSpPr>
          <p:cNvPr id="3" name="TextBox 2"/>
          <p:cNvSpPr txBox="1"/>
          <p:nvPr/>
        </p:nvSpPr>
        <p:spPr>
          <a:xfrm>
            <a:off x="228600" y="1016913"/>
            <a:ext cx="5029200" cy="430887"/>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accent6">
                    <a:lumMod val="50000"/>
                  </a:schemeClr>
                </a:solidFill>
              </a:rPr>
              <a:t>GE/Degree/Transfer – </a:t>
            </a:r>
            <a:r>
              <a:rPr lang="en-US" dirty="0" smtClean="0">
                <a:solidFill>
                  <a:schemeClr val="accent6">
                    <a:lumMod val="50000"/>
                  </a:schemeClr>
                </a:solidFill>
              </a:rPr>
              <a:t>27 Degrees offered </a:t>
            </a:r>
            <a:endParaRPr lang="en-US" dirty="0">
              <a:solidFill>
                <a:schemeClr val="accent6">
                  <a:lumMod val="50000"/>
                </a:schemeClr>
              </a:solidFill>
            </a:endParaRPr>
          </a:p>
        </p:txBody>
      </p:sp>
      <p:sp>
        <p:nvSpPr>
          <p:cNvPr id="13" name="TextBox 12"/>
          <p:cNvSpPr txBox="1"/>
          <p:nvPr/>
        </p:nvSpPr>
        <p:spPr>
          <a:xfrm>
            <a:off x="228600" y="1626513"/>
            <a:ext cx="5334000" cy="430887"/>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accent6">
                    <a:lumMod val="50000"/>
                  </a:schemeClr>
                </a:solidFill>
              </a:rPr>
              <a:t>CTE/Degree/Transfer – </a:t>
            </a:r>
            <a:r>
              <a:rPr lang="en-US" dirty="0" smtClean="0">
                <a:solidFill>
                  <a:schemeClr val="accent6">
                    <a:lumMod val="50000"/>
                  </a:schemeClr>
                </a:solidFill>
              </a:rPr>
              <a:t>28 Degrees offered</a:t>
            </a:r>
            <a:endParaRPr lang="en-US" dirty="0">
              <a:solidFill>
                <a:schemeClr val="accent6">
                  <a:lumMod val="50000"/>
                </a:schemeClr>
              </a:solidFill>
            </a:endParaRPr>
          </a:p>
        </p:txBody>
      </p:sp>
      <p:sp>
        <p:nvSpPr>
          <p:cNvPr id="17" name="TextBox 16"/>
          <p:cNvSpPr txBox="1"/>
          <p:nvPr/>
        </p:nvSpPr>
        <p:spPr>
          <a:xfrm>
            <a:off x="228600" y="2261289"/>
            <a:ext cx="6705600" cy="430887"/>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tx2">
                    <a:lumMod val="75000"/>
                  </a:schemeClr>
                </a:solidFill>
              </a:rPr>
              <a:t>Certificate </a:t>
            </a:r>
            <a:r>
              <a:rPr lang="en-US" dirty="0" smtClean="0">
                <a:solidFill>
                  <a:schemeClr val="tx2">
                    <a:lumMod val="75000"/>
                  </a:schemeClr>
                </a:solidFill>
              </a:rPr>
              <a:t>(30 or More Units) – 13 offered</a:t>
            </a:r>
            <a:endParaRPr lang="en-US" dirty="0">
              <a:solidFill>
                <a:schemeClr val="tx2">
                  <a:lumMod val="75000"/>
                </a:schemeClr>
              </a:solidFill>
            </a:endParaRPr>
          </a:p>
        </p:txBody>
      </p:sp>
      <p:sp>
        <p:nvSpPr>
          <p:cNvPr id="18" name="TextBox 17"/>
          <p:cNvSpPr txBox="1"/>
          <p:nvPr/>
        </p:nvSpPr>
        <p:spPr>
          <a:xfrm>
            <a:off x="228600" y="2845713"/>
            <a:ext cx="5029200" cy="430887"/>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tx2">
                    <a:lumMod val="75000"/>
                  </a:schemeClr>
                </a:solidFill>
              </a:rPr>
              <a:t>Certificate </a:t>
            </a:r>
            <a:r>
              <a:rPr lang="en-US" dirty="0" smtClean="0">
                <a:solidFill>
                  <a:schemeClr val="tx2">
                    <a:lumMod val="75000"/>
                  </a:schemeClr>
                </a:solidFill>
              </a:rPr>
              <a:t>(19 – 29 Units) – 10 offered </a:t>
            </a:r>
            <a:endParaRPr lang="en-US" dirty="0">
              <a:solidFill>
                <a:schemeClr val="tx2">
                  <a:lumMod val="75000"/>
                </a:schemeClr>
              </a:solidFill>
            </a:endParaRPr>
          </a:p>
        </p:txBody>
      </p:sp>
      <p:sp>
        <p:nvSpPr>
          <p:cNvPr id="19" name="TextBox 18"/>
          <p:cNvSpPr txBox="1"/>
          <p:nvPr/>
        </p:nvSpPr>
        <p:spPr>
          <a:xfrm>
            <a:off x="228600" y="3455313"/>
            <a:ext cx="5562600" cy="430887"/>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tx2">
                    <a:lumMod val="75000"/>
                  </a:schemeClr>
                </a:solidFill>
              </a:rPr>
              <a:t>Certificate </a:t>
            </a:r>
            <a:r>
              <a:rPr lang="en-US" dirty="0" smtClean="0">
                <a:solidFill>
                  <a:schemeClr val="tx2">
                    <a:lumMod val="75000"/>
                  </a:schemeClr>
                </a:solidFill>
              </a:rPr>
              <a:t>(18 or Fewer Units) – 9 offered</a:t>
            </a:r>
            <a:endParaRPr lang="en-US" dirty="0">
              <a:solidFill>
                <a:schemeClr val="tx2">
                  <a:lumMod val="75000"/>
                </a:schemeClr>
              </a:solidFill>
            </a:endParaRPr>
          </a:p>
        </p:txBody>
      </p:sp>
      <p:sp>
        <p:nvSpPr>
          <p:cNvPr id="20" name="TextBox 19"/>
          <p:cNvSpPr txBox="1"/>
          <p:nvPr/>
        </p:nvSpPr>
        <p:spPr>
          <a:xfrm>
            <a:off x="228600" y="4091226"/>
            <a:ext cx="8229600" cy="430887"/>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accent3">
                    <a:lumMod val="50000"/>
                  </a:schemeClr>
                </a:solidFill>
              </a:rPr>
              <a:t>Career Training Certification </a:t>
            </a:r>
            <a:r>
              <a:rPr lang="en-US" dirty="0" smtClean="0">
                <a:solidFill>
                  <a:schemeClr val="accent3">
                    <a:lumMod val="50000"/>
                  </a:schemeClr>
                </a:solidFill>
              </a:rPr>
              <a:t>(1 or 2 Courses)</a:t>
            </a:r>
            <a:endParaRPr lang="en-US" dirty="0">
              <a:solidFill>
                <a:schemeClr val="accent3">
                  <a:lumMod val="50000"/>
                </a:schemeClr>
              </a:solidFill>
            </a:endParaRPr>
          </a:p>
        </p:txBody>
      </p:sp>
      <p:sp>
        <p:nvSpPr>
          <p:cNvPr id="21" name="TextBox 20"/>
          <p:cNvSpPr txBox="1"/>
          <p:nvPr/>
        </p:nvSpPr>
        <p:spPr>
          <a:xfrm>
            <a:off x="228600" y="5893713"/>
            <a:ext cx="5562600" cy="430887"/>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accent4">
                    <a:lumMod val="75000"/>
                  </a:schemeClr>
                </a:solidFill>
              </a:rPr>
              <a:t>Lifelong Learner / Educational Development</a:t>
            </a:r>
            <a:endParaRPr lang="en-US" dirty="0">
              <a:solidFill>
                <a:schemeClr val="accent4">
                  <a:lumMod val="75000"/>
                </a:schemeClr>
              </a:solidFill>
            </a:endParaRPr>
          </a:p>
        </p:txBody>
      </p:sp>
      <p:sp>
        <p:nvSpPr>
          <p:cNvPr id="22" name="TextBox 21"/>
          <p:cNvSpPr txBox="1"/>
          <p:nvPr/>
        </p:nvSpPr>
        <p:spPr>
          <a:xfrm>
            <a:off x="228600" y="4750713"/>
            <a:ext cx="3810000" cy="430887"/>
          </a:xfrm>
          <a:prstGeom prst="rect">
            <a:avLst/>
          </a:prstGeom>
          <a:noFill/>
        </p:spPr>
        <p:txBody>
          <a:bodyPr wrap="square" rtlCol="0">
            <a:spAutoFit/>
          </a:bodyPr>
          <a:lstStyle/>
          <a:p>
            <a:pPr marL="342900" indent="-342900">
              <a:buFont typeface="Arial" pitchFamily="34" charset="0"/>
              <a:buChar char="•"/>
            </a:pPr>
            <a:r>
              <a:rPr lang="en-US" sz="2200" dirty="0" smtClean="0">
                <a:solidFill>
                  <a:srgbClr val="C00000"/>
                </a:solidFill>
              </a:rPr>
              <a:t>ESL</a:t>
            </a:r>
            <a:endParaRPr lang="en-US" dirty="0">
              <a:solidFill>
                <a:srgbClr val="C00000"/>
              </a:solidFill>
            </a:endParaRPr>
          </a:p>
        </p:txBody>
      </p:sp>
      <p:sp>
        <p:nvSpPr>
          <p:cNvPr id="23" name="TextBox 22"/>
          <p:cNvSpPr txBox="1"/>
          <p:nvPr/>
        </p:nvSpPr>
        <p:spPr>
          <a:xfrm>
            <a:off x="228600" y="5334000"/>
            <a:ext cx="3810000" cy="430887"/>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accent5">
                    <a:lumMod val="50000"/>
                  </a:schemeClr>
                </a:solidFill>
              </a:rPr>
              <a:t>4Yr Student  </a:t>
            </a:r>
            <a:endParaRPr lang="en-US" dirty="0">
              <a:solidFill>
                <a:schemeClr val="accent5">
                  <a:lumMod val="50000"/>
                </a:schemeClr>
              </a:solidFill>
            </a:endParaRPr>
          </a:p>
        </p:txBody>
      </p:sp>
      <p:sp>
        <p:nvSpPr>
          <p:cNvPr id="24" name="TextBox 23"/>
          <p:cNvSpPr txBox="1"/>
          <p:nvPr/>
        </p:nvSpPr>
        <p:spPr>
          <a:xfrm>
            <a:off x="228600" y="6427113"/>
            <a:ext cx="3810000" cy="430887"/>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accent2">
                    <a:lumMod val="75000"/>
                  </a:schemeClr>
                </a:solidFill>
              </a:rPr>
              <a:t>Formulate Career Plans</a:t>
            </a:r>
            <a:endParaRPr lang="en-US" dirty="0">
              <a:solidFill>
                <a:schemeClr val="accent2">
                  <a:lumMod val="75000"/>
                </a:schemeClr>
              </a:solidFill>
            </a:endParaRPr>
          </a:p>
        </p:txBody>
      </p:sp>
      <p:sp>
        <p:nvSpPr>
          <p:cNvPr id="5" name="Right Brace 4"/>
          <p:cNvSpPr/>
          <p:nvPr/>
        </p:nvSpPr>
        <p:spPr>
          <a:xfrm>
            <a:off x="6096000" y="1016913"/>
            <a:ext cx="533400" cy="104048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accent6">
                  <a:lumMod val="50000"/>
                </a:schemeClr>
              </a:solidFill>
            </a:endParaRPr>
          </a:p>
        </p:txBody>
      </p:sp>
      <p:sp>
        <p:nvSpPr>
          <p:cNvPr id="6" name="TextBox 5"/>
          <p:cNvSpPr txBox="1"/>
          <p:nvPr/>
        </p:nvSpPr>
        <p:spPr>
          <a:xfrm>
            <a:off x="6781800" y="1383268"/>
            <a:ext cx="609600" cy="369332"/>
          </a:xfrm>
          <a:prstGeom prst="rect">
            <a:avLst/>
          </a:prstGeom>
          <a:noFill/>
        </p:spPr>
        <p:txBody>
          <a:bodyPr wrap="square" rtlCol="0">
            <a:spAutoFit/>
          </a:bodyPr>
          <a:lstStyle/>
          <a:p>
            <a:r>
              <a:rPr lang="en-US" dirty="0" smtClean="0">
                <a:solidFill>
                  <a:schemeClr val="accent6">
                    <a:lumMod val="50000"/>
                  </a:schemeClr>
                </a:solidFill>
              </a:rPr>
              <a:t>40%</a:t>
            </a:r>
            <a:endParaRPr lang="en-US" dirty="0">
              <a:solidFill>
                <a:schemeClr val="accent6">
                  <a:lumMod val="50000"/>
                </a:schemeClr>
              </a:solidFill>
            </a:endParaRPr>
          </a:p>
        </p:txBody>
      </p:sp>
      <p:sp>
        <p:nvSpPr>
          <p:cNvPr id="25" name="Right Brace 24"/>
          <p:cNvSpPr/>
          <p:nvPr/>
        </p:nvSpPr>
        <p:spPr>
          <a:xfrm>
            <a:off x="6096000" y="2362200"/>
            <a:ext cx="533400" cy="149768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TextBox 25"/>
          <p:cNvSpPr txBox="1"/>
          <p:nvPr/>
        </p:nvSpPr>
        <p:spPr>
          <a:xfrm>
            <a:off x="6781800" y="2895600"/>
            <a:ext cx="609600" cy="369332"/>
          </a:xfrm>
          <a:prstGeom prst="rect">
            <a:avLst/>
          </a:prstGeom>
          <a:noFill/>
        </p:spPr>
        <p:txBody>
          <a:bodyPr wrap="square" rtlCol="0">
            <a:spAutoFit/>
          </a:bodyPr>
          <a:lstStyle/>
          <a:p>
            <a:r>
              <a:rPr lang="en-US" dirty="0" smtClean="0">
                <a:solidFill>
                  <a:schemeClr val="tx2">
                    <a:lumMod val="75000"/>
                  </a:schemeClr>
                </a:solidFill>
              </a:rPr>
              <a:t>25%</a:t>
            </a:r>
            <a:endParaRPr lang="en-US" dirty="0">
              <a:solidFill>
                <a:schemeClr val="tx2">
                  <a:lumMod val="75000"/>
                </a:schemeClr>
              </a:solidFill>
            </a:endParaRPr>
          </a:p>
        </p:txBody>
      </p:sp>
      <p:cxnSp>
        <p:nvCxnSpPr>
          <p:cNvPr id="27" name="Straight Connector 26"/>
          <p:cNvCxnSpPr/>
          <p:nvPr/>
        </p:nvCxnSpPr>
        <p:spPr>
          <a:xfrm>
            <a:off x="6096000" y="4306669"/>
            <a:ext cx="26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219200" y="4953000"/>
            <a:ext cx="5143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133600" y="5562600"/>
            <a:ext cx="4229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134100" y="6096000"/>
            <a:ext cx="26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581400" y="6629400"/>
            <a:ext cx="2857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858000" y="4126468"/>
            <a:ext cx="609600" cy="369332"/>
          </a:xfrm>
          <a:prstGeom prst="rect">
            <a:avLst/>
          </a:prstGeom>
          <a:noFill/>
        </p:spPr>
        <p:txBody>
          <a:bodyPr wrap="square" rtlCol="0">
            <a:spAutoFit/>
          </a:bodyPr>
          <a:lstStyle/>
          <a:p>
            <a:r>
              <a:rPr lang="en-US" dirty="0" smtClean="0">
                <a:solidFill>
                  <a:schemeClr val="accent3">
                    <a:lumMod val="50000"/>
                  </a:schemeClr>
                </a:solidFill>
              </a:rPr>
              <a:t>8%</a:t>
            </a:r>
            <a:endParaRPr lang="en-US" dirty="0">
              <a:solidFill>
                <a:schemeClr val="accent3">
                  <a:lumMod val="50000"/>
                </a:schemeClr>
              </a:solidFill>
            </a:endParaRPr>
          </a:p>
        </p:txBody>
      </p:sp>
      <p:sp>
        <p:nvSpPr>
          <p:cNvPr id="39" name="TextBox 38"/>
          <p:cNvSpPr txBox="1"/>
          <p:nvPr/>
        </p:nvSpPr>
        <p:spPr>
          <a:xfrm>
            <a:off x="6858000" y="4736068"/>
            <a:ext cx="609600" cy="369332"/>
          </a:xfrm>
          <a:prstGeom prst="rect">
            <a:avLst/>
          </a:prstGeom>
          <a:noFill/>
        </p:spPr>
        <p:txBody>
          <a:bodyPr wrap="square" rtlCol="0">
            <a:spAutoFit/>
          </a:bodyPr>
          <a:lstStyle/>
          <a:p>
            <a:r>
              <a:rPr lang="en-US" dirty="0" smtClean="0">
                <a:solidFill>
                  <a:srgbClr val="C00000"/>
                </a:solidFill>
              </a:rPr>
              <a:t>5%</a:t>
            </a:r>
            <a:endParaRPr lang="en-US" dirty="0">
              <a:solidFill>
                <a:srgbClr val="C00000"/>
              </a:solidFill>
            </a:endParaRPr>
          </a:p>
        </p:txBody>
      </p:sp>
      <p:sp>
        <p:nvSpPr>
          <p:cNvPr id="40" name="TextBox 39"/>
          <p:cNvSpPr txBox="1"/>
          <p:nvPr/>
        </p:nvSpPr>
        <p:spPr>
          <a:xfrm>
            <a:off x="6781800" y="5334000"/>
            <a:ext cx="609600" cy="369332"/>
          </a:xfrm>
          <a:prstGeom prst="rect">
            <a:avLst/>
          </a:prstGeom>
          <a:noFill/>
        </p:spPr>
        <p:txBody>
          <a:bodyPr wrap="square" rtlCol="0">
            <a:spAutoFit/>
          </a:bodyPr>
          <a:lstStyle/>
          <a:p>
            <a:r>
              <a:rPr lang="en-US" dirty="0" smtClean="0">
                <a:solidFill>
                  <a:schemeClr val="accent5">
                    <a:lumMod val="50000"/>
                  </a:schemeClr>
                </a:solidFill>
              </a:rPr>
              <a:t>10%</a:t>
            </a:r>
            <a:endParaRPr lang="en-US" dirty="0">
              <a:solidFill>
                <a:schemeClr val="accent5">
                  <a:lumMod val="50000"/>
                </a:schemeClr>
              </a:solidFill>
            </a:endParaRPr>
          </a:p>
        </p:txBody>
      </p:sp>
      <p:sp>
        <p:nvSpPr>
          <p:cNvPr id="41" name="TextBox 40"/>
          <p:cNvSpPr txBox="1"/>
          <p:nvPr/>
        </p:nvSpPr>
        <p:spPr>
          <a:xfrm>
            <a:off x="6781800" y="5867400"/>
            <a:ext cx="609600" cy="369332"/>
          </a:xfrm>
          <a:prstGeom prst="rect">
            <a:avLst/>
          </a:prstGeom>
          <a:noFill/>
        </p:spPr>
        <p:txBody>
          <a:bodyPr wrap="square" rtlCol="0">
            <a:spAutoFit/>
          </a:bodyPr>
          <a:lstStyle/>
          <a:p>
            <a:r>
              <a:rPr lang="en-US" dirty="0" smtClean="0">
                <a:solidFill>
                  <a:schemeClr val="accent4">
                    <a:lumMod val="75000"/>
                  </a:schemeClr>
                </a:solidFill>
              </a:rPr>
              <a:t>10%</a:t>
            </a:r>
            <a:endParaRPr lang="en-US" dirty="0">
              <a:solidFill>
                <a:schemeClr val="accent4">
                  <a:lumMod val="75000"/>
                </a:schemeClr>
              </a:solidFill>
            </a:endParaRPr>
          </a:p>
        </p:txBody>
      </p:sp>
      <p:sp>
        <p:nvSpPr>
          <p:cNvPr id="42" name="TextBox 41"/>
          <p:cNvSpPr txBox="1"/>
          <p:nvPr/>
        </p:nvSpPr>
        <p:spPr>
          <a:xfrm>
            <a:off x="6934200" y="6412468"/>
            <a:ext cx="609600" cy="369332"/>
          </a:xfrm>
          <a:prstGeom prst="rect">
            <a:avLst/>
          </a:prstGeom>
          <a:noFill/>
        </p:spPr>
        <p:txBody>
          <a:bodyPr wrap="square" rtlCol="0">
            <a:spAutoFit/>
          </a:bodyPr>
          <a:lstStyle/>
          <a:p>
            <a:r>
              <a:rPr lang="en-US" dirty="0" smtClean="0">
                <a:solidFill>
                  <a:schemeClr val="accent2">
                    <a:lumMod val="75000"/>
                  </a:schemeClr>
                </a:solidFill>
              </a:rPr>
              <a:t>2%</a:t>
            </a:r>
            <a:endParaRPr lang="en-US" dirty="0">
              <a:solidFill>
                <a:schemeClr val="accent2">
                  <a:lumMod val="75000"/>
                </a:schemeClr>
              </a:solidFill>
            </a:endParaRPr>
          </a:p>
        </p:txBody>
      </p:sp>
      <p:sp>
        <p:nvSpPr>
          <p:cNvPr id="43" name="TextBox 42"/>
          <p:cNvSpPr txBox="1"/>
          <p:nvPr/>
        </p:nvSpPr>
        <p:spPr>
          <a:xfrm>
            <a:off x="5715000" y="2362200"/>
            <a:ext cx="609600" cy="307777"/>
          </a:xfrm>
          <a:prstGeom prst="rect">
            <a:avLst/>
          </a:prstGeom>
          <a:noFill/>
        </p:spPr>
        <p:txBody>
          <a:bodyPr wrap="square" rtlCol="0">
            <a:spAutoFit/>
          </a:bodyPr>
          <a:lstStyle/>
          <a:p>
            <a:r>
              <a:rPr lang="en-US" sz="1400" dirty="0" smtClean="0">
                <a:solidFill>
                  <a:schemeClr val="tx2">
                    <a:lumMod val="75000"/>
                  </a:schemeClr>
                </a:solidFill>
              </a:rPr>
              <a:t>20%</a:t>
            </a:r>
            <a:endParaRPr lang="en-US" sz="1400" dirty="0">
              <a:solidFill>
                <a:schemeClr val="tx2">
                  <a:lumMod val="75000"/>
                </a:schemeClr>
              </a:solidFill>
            </a:endParaRPr>
          </a:p>
        </p:txBody>
      </p:sp>
      <p:sp>
        <p:nvSpPr>
          <p:cNvPr id="44" name="TextBox 43"/>
          <p:cNvSpPr txBox="1"/>
          <p:nvPr/>
        </p:nvSpPr>
        <p:spPr>
          <a:xfrm>
            <a:off x="5715000" y="2968823"/>
            <a:ext cx="609600" cy="307777"/>
          </a:xfrm>
          <a:prstGeom prst="rect">
            <a:avLst/>
          </a:prstGeom>
          <a:noFill/>
        </p:spPr>
        <p:txBody>
          <a:bodyPr wrap="square" rtlCol="0">
            <a:spAutoFit/>
          </a:bodyPr>
          <a:lstStyle/>
          <a:p>
            <a:r>
              <a:rPr lang="en-US" sz="1400" dirty="0" smtClean="0">
                <a:solidFill>
                  <a:schemeClr val="tx2">
                    <a:lumMod val="75000"/>
                  </a:schemeClr>
                </a:solidFill>
              </a:rPr>
              <a:t>45%</a:t>
            </a:r>
            <a:endParaRPr lang="en-US" sz="1400" dirty="0">
              <a:solidFill>
                <a:schemeClr val="tx2">
                  <a:lumMod val="75000"/>
                </a:schemeClr>
              </a:solidFill>
            </a:endParaRPr>
          </a:p>
        </p:txBody>
      </p:sp>
      <p:sp>
        <p:nvSpPr>
          <p:cNvPr id="45" name="TextBox 44"/>
          <p:cNvSpPr txBox="1"/>
          <p:nvPr/>
        </p:nvSpPr>
        <p:spPr>
          <a:xfrm>
            <a:off x="5715000" y="3502223"/>
            <a:ext cx="609600" cy="307777"/>
          </a:xfrm>
          <a:prstGeom prst="rect">
            <a:avLst/>
          </a:prstGeom>
          <a:noFill/>
        </p:spPr>
        <p:txBody>
          <a:bodyPr wrap="square" rtlCol="0">
            <a:spAutoFit/>
          </a:bodyPr>
          <a:lstStyle/>
          <a:p>
            <a:r>
              <a:rPr lang="en-US" sz="1400" dirty="0">
                <a:solidFill>
                  <a:schemeClr val="tx2">
                    <a:lumMod val="75000"/>
                  </a:schemeClr>
                </a:solidFill>
              </a:rPr>
              <a:t>3</a:t>
            </a:r>
            <a:r>
              <a:rPr lang="en-US" sz="1400" dirty="0" smtClean="0">
                <a:solidFill>
                  <a:schemeClr val="tx2">
                    <a:lumMod val="75000"/>
                  </a:schemeClr>
                </a:solidFill>
              </a:rPr>
              <a:t>5%</a:t>
            </a:r>
            <a:endParaRPr lang="en-US" sz="1400" dirty="0">
              <a:solidFill>
                <a:schemeClr val="tx2">
                  <a:lumMod val="75000"/>
                </a:schemeClr>
              </a:solidFill>
            </a:endParaRPr>
          </a:p>
        </p:txBody>
      </p:sp>
      <p:sp>
        <p:nvSpPr>
          <p:cNvPr id="46" name="TextBox 45"/>
          <p:cNvSpPr txBox="1"/>
          <p:nvPr/>
        </p:nvSpPr>
        <p:spPr>
          <a:xfrm>
            <a:off x="5715000" y="1063823"/>
            <a:ext cx="609600" cy="307777"/>
          </a:xfrm>
          <a:prstGeom prst="rect">
            <a:avLst/>
          </a:prstGeom>
          <a:noFill/>
        </p:spPr>
        <p:txBody>
          <a:bodyPr wrap="square" rtlCol="0">
            <a:spAutoFit/>
          </a:bodyPr>
          <a:lstStyle/>
          <a:p>
            <a:r>
              <a:rPr lang="en-US" sz="1400" dirty="0" smtClean="0">
                <a:solidFill>
                  <a:schemeClr val="accent6">
                    <a:lumMod val="50000"/>
                  </a:schemeClr>
                </a:solidFill>
              </a:rPr>
              <a:t>50%</a:t>
            </a:r>
            <a:endParaRPr lang="en-US" sz="1400" dirty="0">
              <a:solidFill>
                <a:schemeClr val="accent6">
                  <a:lumMod val="50000"/>
                </a:schemeClr>
              </a:solidFill>
            </a:endParaRPr>
          </a:p>
        </p:txBody>
      </p:sp>
      <p:sp>
        <p:nvSpPr>
          <p:cNvPr id="47" name="TextBox 46"/>
          <p:cNvSpPr txBox="1"/>
          <p:nvPr/>
        </p:nvSpPr>
        <p:spPr>
          <a:xfrm>
            <a:off x="5715000" y="1749623"/>
            <a:ext cx="609600" cy="307777"/>
          </a:xfrm>
          <a:prstGeom prst="rect">
            <a:avLst/>
          </a:prstGeom>
          <a:noFill/>
        </p:spPr>
        <p:txBody>
          <a:bodyPr wrap="square" rtlCol="0">
            <a:spAutoFit/>
          </a:bodyPr>
          <a:lstStyle/>
          <a:p>
            <a:r>
              <a:rPr lang="en-US" sz="1400" dirty="0" smtClean="0">
                <a:solidFill>
                  <a:schemeClr val="accent6">
                    <a:lumMod val="50000"/>
                  </a:schemeClr>
                </a:solidFill>
              </a:rPr>
              <a:t>50%</a:t>
            </a:r>
            <a:endParaRPr lang="en-US" sz="1400" dirty="0">
              <a:solidFill>
                <a:schemeClr val="accent6">
                  <a:lumMod val="50000"/>
                </a:schemeClr>
              </a:solidFill>
            </a:endParaRPr>
          </a:p>
        </p:txBody>
      </p:sp>
      <p:sp>
        <p:nvSpPr>
          <p:cNvPr id="48" name="TextBox 47"/>
          <p:cNvSpPr txBox="1"/>
          <p:nvPr/>
        </p:nvSpPr>
        <p:spPr>
          <a:xfrm>
            <a:off x="6438900" y="115669"/>
            <a:ext cx="2781300" cy="646331"/>
          </a:xfrm>
          <a:prstGeom prst="rect">
            <a:avLst/>
          </a:prstGeom>
          <a:noFill/>
        </p:spPr>
        <p:txBody>
          <a:bodyPr wrap="square" rtlCol="0">
            <a:spAutoFit/>
          </a:bodyPr>
          <a:lstStyle/>
          <a:p>
            <a:r>
              <a:rPr lang="en-US" dirty="0" smtClean="0"/>
              <a:t>The Pathways our students seem to be choosing</a:t>
            </a:r>
            <a:endParaRPr lang="en-US" dirty="0"/>
          </a:p>
        </p:txBody>
      </p:sp>
      <p:sp>
        <p:nvSpPr>
          <p:cNvPr id="50" name="Right Arrow 49"/>
          <p:cNvSpPr/>
          <p:nvPr/>
        </p:nvSpPr>
        <p:spPr>
          <a:xfrm rot="5400000">
            <a:off x="6826478" y="959079"/>
            <a:ext cx="457200" cy="215443"/>
          </a:xfrm>
          <a:prstGeom prst="right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Tree>
    <p:extLst>
      <p:ext uri="{BB962C8B-B14F-4D97-AF65-F5344CB8AC3E}">
        <p14:creationId xmlns:p14="http://schemas.microsoft.com/office/powerpoint/2010/main" val="23977995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3175">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6F50220FD1D74985B4BB9A19FFAA97" ma:contentTypeVersion="8" ma:contentTypeDescription="Create a new document." ma:contentTypeScope="" ma:versionID="cd652f17da9cb300b1375cecb1e32b50">
  <xsd:schema xmlns:xsd="http://www.w3.org/2001/XMLSchema" xmlns:xs="http://www.w3.org/2001/XMLSchema" xmlns:p="http://schemas.microsoft.com/office/2006/metadata/properties" xmlns:ns2="e49199b4-cad4-48ec-bb55-81cd7ae6622d" targetNamespace="http://schemas.microsoft.com/office/2006/metadata/properties" ma:root="true" ma:fieldsID="f8858fb9978af6d47f72d2d029679842" ns2:_="">
    <xsd:import namespace="e49199b4-cad4-48ec-bb55-81cd7ae6622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9199b4-cad4-48ec-bb55-81cd7ae662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A8A079E-A8AC-4ED3-92C6-6CFBFF0F1F8D}"/>
</file>

<file path=customXml/itemProps2.xml><?xml version="1.0" encoding="utf-8"?>
<ds:datastoreItem xmlns:ds="http://schemas.openxmlformats.org/officeDocument/2006/customXml" ds:itemID="{CDCA76B3-905E-4B02-A3AC-9089A09777B6}"/>
</file>

<file path=customXml/itemProps3.xml><?xml version="1.0" encoding="utf-8"?>
<ds:datastoreItem xmlns:ds="http://schemas.openxmlformats.org/officeDocument/2006/customXml" ds:itemID="{1FF8B84C-4EB5-41F9-85A3-E6B0CC5188A7}"/>
</file>

<file path=docProps/app.xml><?xml version="1.0" encoding="utf-8"?>
<Properties xmlns="http://schemas.openxmlformats.org/officeDocument/2006/extended-properties" xmlns:vt="http://schemas.openxmlformats.org/officeDocument/2006/docPropsVTypes">
  <TotalTime>2953</TotalTime>
  <Words>1006</Words>
  <Application>Microsoft Office PowerPoint</Application>
  <PresentationFormat>On-screen Show (4:3)</PresentationFormat>
  <Paragraphs>258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SMCCCD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c:creator>
  <cp:lastModifiedBy>a</cp:lastModifiedBy>
  <cp:revision>427</cp:revision>
  <cp:lastPrinted>2011-08-09T20:22:19Z</cp:lastPrinted>
  <dcterms:created xsi:type="dcterms:W3CDTF">2009-07-08T00:00:36Z</dcterms:created>
  <dcterms:modified xsi:type="dcterms:W3CDTF">2011-08-24T15:58:26Z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0x010100E36F50220FD1D74985B4BB9A19FFAA97</vt:lpwstr>
  </property>
  <property fmtid="{D5CDD505-2E9C-101B-9397-08002B2CF9AE}" pid="3" name="Order">
    <vt:r8>64700</vt:r8>
  </property>
  <property fmtid="{D5CDD505-2E9C-101B-9397-08002B2CF9AE}" pid="4" name="ComplianceAssetId">
    <vt:lpwstr/>
  </property>
  <property fmtid="{D5CDD505-2E9C-101B-9397-08002B2CF9AE}" pid="5" name="TemplateUrl">
    <vt:lpwstr/>
  </property>
  <property fmtid="{D5CDD505-2E9C-101B-9397-08002B2CF9AE}" pid="6" name="xd_Signature">
    <vt:bool>false</vt:bool>
  </property>
  <property fmtid="{D5CDD505-2E9C-101B-9397-08002B2CF9AE}" pid="7" name="xd_ProgID">
    <vt:lpwstr/>
  </property>
  <property fmtid="{D5CDD505-2E9C-101B-9397-08002B2CF9AE}" pid="8" name="_SourceUrl">
    <vt:lpwstr/>
  </property>
  <property fmtid="{D5CDD505-2E9C-101B-9397-08002B2CF9AE}" pid="9" name="_SharedFileIndex">
    <vt:lpwstr/>
  </property>
</Properties>
</file>