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2.xml" ContentType="application/vnd.openxmlformats-officedocument.drawingml.chart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5.xml" ContentType="application/vnd.openxmlformats-officedocument.drawingml.chart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theme/themeOverride13.xml" ContentType="application/vnd.openxmlformats-officedocument.themeOverride+xml"/>
  <Override PartName="/ppt/charts/chart13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theme/themeOverride9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1" r:id="rId2"/>
    <p:sldId id="284" r:id="rId3"/>
    <p:sldId id="286" r:id="rId4"/>
    <p:sldId id="285" r:id="rId5"/>
    <p:sldId id="282" r:id="rId6"/>
    <p:sldId id="288" r:id="rId7"/>
    <p:sldId id="278" r:id="rId8"/>
    <p:sldId id="267" r:id="rId9"/>
    <p:sldId id="271" r:id="rId10"/>
    <p:sldId id="289" r:id="rId11"/>
    <p:sldId id="283" r:id="rId12"/>
    <p:sldId id="265" r:id="rId13"/>
    <p:sldId id="279" r:id="rId14"/>
    <p:sldId id="287" r:id="rId15"/>
    <p:sldId id="296" r:id="rId16"/>
    <p:sldId id="274" r:id="rId17"/>
    <p:sldId id="259" r:id="rId18"/>
    <p:sldId id="302" r:id="rId19"/>
    <p:sldId id="303" r:id="rId20"/>
    <p:sldId id="304" r:id="rId21"/>
    <p:sldId id="293" r:id="rId22"/>
    <p:sldId id="301" r:id="rId23"/>
    <p:sldId id="298" r:id="rId24"/>
    <p:sldId id="299" r:id="rId25"/>
    <p:sldId id="300" r:id="rId26"/>
    <p:sldId id="29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255055"/>
    <a:srgbClr val="6633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3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4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5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6.xlsx"/><Relationship Id="rId1" Type="http://schemas.openxmlformats.org/officeDocument/2006/relationships/themeOverride" Target="../theme/themeOverrid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55551649793791"/>
          <c:y val="0.19301733166747564"/>
          <c:w val="0.52399027328553216"/>
          <c:h val="0.7854942396151306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Placements</c:v>
                </c:pt>
              </c:strCache>
            </c:strRef>
          </c:tx>
          <c:spPr>
            <a:solidFill>
              <a:srgbClr val="99CC00"/>
            </a:solidFill>
            <a:ln w="17132">
              <a:solidFill>
                <a:srgbClr val="000000"/>
              </a:solidFill>
              <a:prstDash val="solid"/>
            </a:ln>
          </c:spPr>
          <c:explosion val="11"/>
          <c:dPt>
            <c:idx val="0"/>
            <c:spPr>
              <a:solidFill>
                <a:srgbClr val="C0504D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BBB59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4F81BD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EEECE1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>
                      <a:solidFill>
                        <a:srgbClr val="800000"/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layout>
                <c:manualLayout>
                  <c:x val="-0.12188250569104928"/>
                  <c:y val="-8.1204226711970567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003300"/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-1.2003704135157967E-2"/>
                  <c:y val="7.647578066221862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002060"/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3.3010186371684298E-2"/>
                  <c:y val="8.0974355995290959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663300"/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CatName val="1"/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1629</c:v>
                </c:pt>
                <c:pt idx="1">
                  <c:v>1448</c:v>
                </c:pt>
                <c:pt idx="2">
                  <c:v>624</c:v>
                </c:pt>
                <c:pt idx="3">
                  <c:v>524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25694">
              <a:solidFill>
                <a:srgbClr val="333399"/>
              </a:solidFill>
              <a:prstDash val="solid"/>
            </a:ln>
          </c:spPr>
          <c:explosion val="25"/>
          <c:dPt>
            <c:idx val="0"/>
            <c:spPr>
              <a:solidFill>
                <a:schemeClr val="accent1"/>
              </a:solidFill>
              <a:ln w="25694">
                <a:solidFill>
                  <a:srgbClr val="333399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Sheet1!$C$3:$E$3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Sheet1!$C$4:$E$4</c:f>
              <c:numCache>
                <c:formatCode>General</c:formatCode>
                <c:ptCount val="3"/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folHlink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Sheet1!$C$5:$E$5</c:f>
              <c:numCache>
                <c:formatCode>General</c:formatCode>
                <c:ptCount val="3"/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spPr>
            <a:solidFill>
              <a:schemeClr val="bg2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chemeClr val="hlink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</c:strCache>
            </c:strRef>
          </c:tx>
          <c:spPr>
            <a:solidFill>
              <a:schemeClr val="tx2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Sheet1!$C$7:$E$7</c:f>
              <c:numCache>
                <c:formatCode>General</c:formatCode>
                <c:ptCount val="3"/>
              </c:numCache>
            </c:numRef>
          </c:val>
        </c:ser>
        <c:ser>
          <c:idx val="6"/>
          <c:order val="6"/>
          <c:tx>
            <c:strRef>
              <c:f>Sheet1!$A$46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rgbClr val="0066CC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Sheet1!$B$1:$E$1</c:f>
              <c:strCache>
                <c:ptCount val="4"/>
                <c:pt idx="0">
                  <c:v>Pre-Algebra</c:v>
                </c:pt>
                <c:pt idx="1">
                  <c:v>Elem Algebra</c:v>
                </c:pt>
                <c:pt idx="2">
                  <c:v>Interm Algebra</c:v>
                </c:pt>
                <c:pt idx="3">
                  <c:v>Transfer Level</c:v>
                </c:pt>
              </c:strCache>
            </c:strRef>
          </c:cat>
          <c:val>
            <c:numRef>
              <c:f>Sheet1!$C$46:$E$46</c:f>
              <c:numCache>
                <c:formatCode>General</c:formatCode>
                <c:ptCount val="3"/>
                <c:pt idx="0" formatCode="0.00%">
                  <c:v>67.400000000000006</c:v>
                </c:pt>
              </c:numCache>
            </c:numRef>
          </c:val>
        </c:ser>
        <c:dLbls>
          <c:showPercent val="1"/>
        </c:dLbls>
        <c:firstSliceAng val="0"/>
      </c:pieChart>
      <c:spPr>
        <a:noFill/>
        <a:ln w="25393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2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Success Rates of students in Selected Transfer Courses* as they</a:t>
            </a:r>
            <a:r>
              <a:rPr lang="en-US" sz="1200" baseline="0" dirty="0" smtClean="0"/>
              <a:t> completed each step in the Basic Skills Algebra Sequence</a:t>
            </a:r>
          </a:p>
          <a:p>
            <a:pPr>
              <a:defRPr sz="1200"/>
            </a:pPr>
            <a:r>
              <a:rPr lang="en-US" sz="1000" i="1" dirty="0" smtClean="0"/>
              <a:t>(Summer 2000 –  Spring 2009)</a:t>
            </a:r>
            <a:endParaRPr lang="en-US" sz="1000" i="1" dirty="0"/>
          </a:p>
        </c:rich>
      </c:tx>
      <c:layout>
        <c:manualLayout>
          <c:xMode val="edge"/>
          <c:yMode val="edge"/>
          <c:x val="0.12875507038892867"/>
          <c:y val="7.4220144356955384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1"/>
            <c:spPr>
              <a:solidFill>
                <a:srgbClr val="9BBB59">
                  <a:lumMod val="50000"/>
                </a:srgbClr>
              </a:solidFill>
            </c:spPr>
          </c:dPt>
          <c:dPt>
            <c:idx val="2"/>
            <c:spPr>
              <a:solidFill>
                <a:srgbClr val="4F81BD">
                  <a:lumMod val="50000"/>
                </a:srgbClr>
              </a:solidFill>
            </c:spPr>
          </c:dPt>
          <c:dPt>
            <c:idx val="3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2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3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spPr>
              <a:solidFill>
                <a:sysClr val="window" lastClr="FFFFFF">
                  <a:lumMod val="95000"/>
                </a:sysClr>
              </a:solidFill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Placed into but Did not complete Pre-Algebra</c:v>
                </c:pt>
                <c:pt idx="1">
                  <c:v>After Passing Pre-Algebra</c:v>
                </c:pt>
                <c:pt idx="2">
                  <c:v>After Passing Elementary Algebra</c:v>
                </c:pt>
                <c:pt idx="3">
                  <c:v>After Passing Intermediary Algebra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0.44900000000000001</c:v>
                </c:pt>
                <c:pt idx="1">
                  <c:v>0.56799999999999995</c:v>
                </c:pt>
                <c:pt idx="2">
                  <c:v>0.70099999999999996</c:v>
                </c:pt>
                <c:pt idx="3">
                  <c:v>0.84099999999999997</c:v>
                </c:pt>
              </c:numCache>
            </c:numRef>
          </c:val>
        </c:ser>
        <c:gapWidth val="98"/>
        <c:overlap val="-59"/>
        <c:axId val="89195648"/>
        <c:axId val="89197184"/>
      </c:barChart>
      <c:catAx>
        <c:axId val="89195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9197184"/>
        <c:crosses val="autoZero"/>
        <c:auto val="1"/>
        <c:lblAlgn val="ctr"/>
        <c:lblOffset val="100"/>
      </c:catAx>
      <c:valAx>
        <c:axId val="89197184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89195648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55551649793791"/>
          <c:y val="0.2571199273167778"/>
          <c:w val="0.48122859386286859"/>
          <c:h val="0.72139174910828463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Placements</c:v>
                </c:pt>
              </c:strCache>
            </c:strRef>
          </c:tx>
          <c:spPr>
            <a:solidFill>
              <a:srgbClr val="99CC00"/>
            </a:solidFill>
            <a:ln w="17132">
              <a:solidFill>
                <a:srgbClr val="000000"/>
              </a:solidFill>
              <a:prstDash val="solid"/>
            </a:ln>
          </c:spPr>
          <c:explosion val="11"/>
          <c:dPt>
            <c:idx val="0"/>
            <c:spPr>
              <a:solidFill>
                <a:srgbClr val="4BACC6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8064A2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EEECE1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200">
                      <a:solidFill>
                        <a:srgbClr val="255055"/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layout>
                <c:manualLayout>
                  <c:x val="-4.5330841403447973E-2"/>
                  <c:y val="-5.5128878121004046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-4.5612552790020175E-2"/>
                  <c:y val="0.2179487179487179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rgbClr val="663300"/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3"/>
              <c:spPr/>
              <c:txPr>
                <a:bodyPr/>
                <a:lstStyle/>
                <a:p>
                  <a:pPr>
                    <a:defRPr sz="1200">
                      <a:solidFill>
                        <a:srgbClr val="663300"/>
                      </a:solidFill>
                    </a:defRPr>
                  </a:pPr>
                  <a:endParaRPr lang="en-US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CatName val="1"/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47.2</c:v>
                </c:pt>
                <c:pt idx="1">
                  <c:v>27.9</c:v>
                </c:pt>
                <c:pt idx="2">
                  <c:v>24.9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25694">
              <a:solidFill>
                <a:srgbClr val="333399"/>
              </a:solidFill>
              <a:prstDash val="solid"/>
            </a:ln>
          </c:spPr>
          <c:explosion val="25"/>
          <c:dPt>
            <c:idx val="0"/>
            <c:spPr>
              <a:solidFill>
                <a:schemeClr val="accent1"/>
              </a:solidFill>
              <a:ln w="25694">
                <a:solidFill>
                  <a:srgbClr val="333399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Sheet1!$C$3:$D$3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Sheet1!$C$4:$D$4</c:f>
              <c:numCache>
                <c:formatCode>General</c:formatCode>
                <c:ptCount val="2"/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folHlink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Sheet1!$C$5:$D$5</c:f>
              <c:numCache>
                <c:formatCode>General</c:formatCode>
                <c:ptCount val="2"/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spPr>
            <a:solidFill>
              <a:schemeClr val="bg2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chemeClr val="hlink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</c:strCache>
            </c:strRef>
          </c:tx>
          <c:spPr>
            <a:solidFill>
              <a:schemeClr val="tx2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Sheet1!$C$7:$D$7</c:f>
              <c:numCache>
                <c:formatCode>General</c:formatCode>
                <c:ptCount val="2"/>
              </c:numCache>
            </c:numRef>
          </c:val>
        </c:ser>
        <c:ser>
          <c:idx val="6"/>
          <c:order val="6"/>
          <c:tx>
            <c:strRef>
              <c:f>Sheet1!$A$46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rgbClr val="0066CC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Dev Reading</c:v>
                </c:pt>
                <c:pt idx="1">
                  <c:v>Reading Strategies</c:v>
                </c:pt>
                <c:pt idx="2">
                  <c:v>No Reading Required</c:v>
                </c:pt>
              </c:strCache>
            </c:strRef>
          </c:cat>
          <c:val>
            <c:numRef>
              <c:f>Sheet1!$C$46:$D$46</c:f>
              <c:numCache>
                <c:formatCode>General</c:formatCode>
                <c:ptCount val="2"/>
                <c:pt idx="0" formatCode="0.00%">
                  <c:v>67.400000000000006</c:v>
                </c:pt>
              </c:numCache>
            </c:numRef>
          </c:val>
        </c:ser>
        <c:dLbls>
          <c:showPercent val="1"/>
        </c:dLbls>
        <c:firstSliceAng val="0"/>
      </c:pieChart>
      <c:spPr>
        <a:noFill/>
        <a:ln w="25393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2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55551649793791"/>
          <c:y val="0.19301733166747562"/>
          <c:w val="0.52399027328553283"/>
          <c:h val="0.7854942396151306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Placements</c:v>
                </c:pt>
              </c:strCache>
            </c:strRef>
          </c:tx>
          <c:spPr>
            <a:solidFill>
              <a:srgbClr val="99CC00"/>
            </a:solidFill>
            <a:ln w="17132">
              <a:solidFill>
                <a:srgbClr val="000000"/>
              </a:solidFill>
              <a:prstDash val="solid"/>
            </a:ln>
          </c:spPr>
          <c:explosion val="11"/>
          <c:dPt>
            <c:idx val="0"/>
            <c:spPr>
              <a:solidFill>
                <a:srgbClr val="4BACC6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8064A2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EEECE1">
                  <a:lumMod val="50000"/>
                </a:srgbClr>
              </a:solidFill>
              <a:ln w="17132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200">
                      <a:solidFill>
                        <a:srgbClr val="255055"/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layout>
                <c:manualLayout>
                  <c:x val="-2.8226134107190388E-2"/>
                  <c:y val="-7.6496399488525504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-6.5568044635654021E-2"/>
                  <c:y val="0.12820512820512819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rgbClr val="663300"/>
                      </a:solidFill>
                    </a:defRPr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3"/>
              <c:spPr/>
              <c:txPr>
                <a:bodyPr/>
                <a:lstStyle/>
                <a:p>
                  <a:pPr>
                    <a:defRPr sz="1200">
                      <a:solidFill>
                        <a:srgbClr val="663300"/>
                      </a:solidFill>
                    </a:defRPr>
                  </a:pPr>
                  <a:endParaRPr lang="en-US"/>
                </a:p>
              </c:txPr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CatName val="1"/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48.6</c:v>
                </c:pt>
                <c:pt idx="1">
                  <c:v>32.200000000000003</c:v>
                </c:pt>
                <c:pt idx="2">
                  <c:v>19.100000000000001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25694">
              <a:solidFill>
                <a:srgbClr val="333399"/>
              </a:solidFill>
              <a:prstDash val="solid"/>
            </a:ln>
          </c:spPr>
          <c:explosion val="25"/>
          <c:dPt>
            <c:idx val="0"/>
            <c:spPr>
              <a:solidFill>
                <a:schemeClr val="accent1"/>
              </a:solidFill>
              <a:ln w="25694">
                <a:solidFill>
                  <a:srgbClr val="333399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Sheet1!$C$3:$D$3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Sheet1!$C$4:$D$4</c:f>
              <c:numCache>
                <c:formatCode>General</c:formatCode>
                <c:ptCount val="2"/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folHlink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Sheet1!$C$5:$D$5</c:f>
              <c:numCache>
                <c:formatCode>General</c:formatCode>
                <c:ptCount val="2"/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spPr>
            <a:solidFill>
              <a:schemeClr val="bg2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chemeClr val="hlink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</c:strCache>
            </c:strRef>
          </c:tx>
          <c:spPr>
            <a:solidFill>
              <a:schemeClr val="tx2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Sheet1!$C$7:$D$7</c:f>
              <c:numCache>
                <c:formatCode>General</c:formatCode>
                <c:ptCount val="2"/>
              </c:numCache>
            </c:numRef>
          </c:val>
        </c:ser>
        <c:ser>
          <c:idx val="6"/>
          <c:order val="6"/>
          <c:tx>
            <c:strRef>
              <c:f>Sheet1!$A$46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rgbClr val="0066CC"/>
            </a:solidFill>
            <a:ln w="8565">
              <a:solidFill>
                <a:schemeClr val="tx1"/>
              </a:solidFill>
              <a:prstDash val="solid"/>
            </a:ln>
          </c:spPr>
          <c:explosion val="7"/>
          <c:dPt>
            <c:idx val="0"/>
            <c:spPr>
              <a:solidFill>
                <a:schemeClr val="accent1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8565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7132">
                <a:noFill/>
              </a:ln>
            </c:spPr>
            <c:txPr>
              <a:bodyPr/>
              <a:lstStyle/>
              <a:p>
                <a:pPr>
                  <a:defRPr sz="121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Percent val="1"/>
          </c:dLbls>
          <c:cat>
            <c:strRef>
              <c:f>Sheet1!$B$1:$D$1</c:f>
              <c:strCache>
                <c:ptCount val="3"/>
                <c:pt idx="0">
                  <c:v>Basic Comp</c:v>
                </c:pt>
                <c:pt idx="1">
                  <c:v>Writing Dev</c:v>
                </c:pt>
                <c:pt idx="2">
                  <c:v>Transfer Level English</c:v>
                </c:pt>
              </c:strCache>
            </c:strRef>
          </c:cat>
          <c:val>
            <c:numRef>
              <c:f>Sheet1!$C$46:$D$46</c:f>
              <c:numCache>
                <c:formatCode>General</c:formatCode>
                <c:ptCount val="2"/>
                <c:pt idx="0" formatCode="0.00%">
                  <c:v>67.400000000000006</c:v>
                </c:pt>
              </c:numCache>
            </c:numRef>
          </c:val>
        </c:ser>
        <c:dLbls>
          <c:showPercent val="1"/>
        </c:dLbls>
        <c:firstSliceAng val="0"/>
      </c:pieChart>
      <c:spPr>
        <a:noFill/>
        <a:ln w="25393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2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Success Rates of students in Selected Transfer</a:t>
            </a:r>
            <a:r>
              <a:rPr lang="en-US" sz="1200" baseline="0" dirty="0" smtClean="0"/>
              <a:t> C</a:t>
            </a:r>
            <a:r>
              <a:rPr lang="en-US" sz="1200" dirty="0" smtClean="0"/>
              <a:t>ourses as they</a:t>
            </a:r>
            <a:r>
              <a:rPr lang="en-US" sz="1200" baseline="0" dirty="0" smtClean="0"/>
              <a:t> move through each step in the Basic Skills Reading Sequence</a:t>
            </a:r>
          </a:p>
          <a:p>
            <a:pPr>
              <a:defRPr sz="1200"/>
            </a:pPr>
            <a:r>
              <a:rPr lang="en-US" sz="1000" i="1" dirty="0" smtClean="0"/>
              <a:t>(Summer 2000 –  Spring 2009)</a:t>
            </a:r>
            <a:endParaRPr lang="en-US" sz="1000" i="1" dirty="0"/>
          </a:p>
        </c:rich>
      </c:tx>
      <c:layout>
        <c:manualLayout>
          <c:xMode val="edge"/>
          <c:yMode val="edge"/>
          <c:x val="0.13633082796468624"/>
          <c:y val="8.6720144356955381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75000"/>
                </a:srgbClr>
              </a:solidFill>
            </c:spPr>
          </c:dPt>
          <c:dPt>
            <c:idx val="1"/>
            <c:spPr>
              <a:solidFill>
                <a:srgbClr val="8064A2">
                  <a:lumMod val="50000"/>
                </a:srgbClr>
              </a:solidFill>
            </c:spPr>
          </c:dPt>
          <c:dPt>
            <c:idx val="2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2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3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spPr>
              <a:solidFill>
                <a:sysClr val="window" lastClr="FFFFFF">
                  <a:lumMod val="95000"/>
                </a:sysClr>
              </a:solidFill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Placed into but did not complete Read 826</c:v>
                </c:pt>
                <c:pt idx="1">
                  <c:v>After Passing 826 or placed into 836</c:v>
                </c:pt>
                <c:pt idx="2">
                  <c:v>After Passing 836 or placed into 100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0.47899999999999998</c:v>
                </c:pt>
                <c:pt idx="1">
                  <c:v>0.56899999999999995</c:v>
                </c:pt>
                <c:pt idx="2">
                  <c:v>0.77500000000000002</c:v>
                </c:pt>
              </c:numCache>
            </c:numRef>
          </c:val>
        </c:ser>
        <c:gapWidth val="98"/>
        <c:overlap val="-59"/>
        <c:axId val="147561472"/>
        <c:axId val="147788544"/>
      </c:barChart>
      <c:catAx>
        <c:axId val="14756147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7788544"/>
        <c:crosses val="autoZero"/>
        <c:auto val="1"/>
        <c:lblAlgn val="ctr"/>
        <c:lblOffset val="100"/>
      </c:catAx>
      <c:valAx>
        <c:axId val="147788544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7561472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Success Rates of students in Selected Transfer</a:t>
            </a:r>
            <a:r>
              <a:rPr lang="en-US" sz="1200" baseline="0" dirty="0" smtClean="0"/>
              <a:t> C</a:t>
            </a:r>
            <a:r>
              <a:rPr lang="en-US" sz="1200" dirty="0" smtClean="0"/>
              <a:t>ourses*</a:t>
            </a:r>
            <a:r>
              <a:rPr lang="en-US" sz="1200" baseline="0" dirty="0" smtClean="0"/>
              <a:t> </a:t>
            </a:r>
            <a:r>
              <a:rPr lang="en-US" sz="1200" dirty="0" smtClean="0"/>
              <a:t>as they</a:t>
            </a:r>
            <a:r>
              <a:rPr lang="en-US" sz="1200" baseline="0" dirty="0" smtClean="0"/>
              <a:t> move through each step in the Basic Skills English Sequence</a:t>
            </a:r>
          </a:p>
          <a:p>
            <a:pPr>
              <a:defRPr sz="1200"/>
            </a:pPr>
            <a:r>
              <a:rPr lang="en-US" sz="1000" i="1" dirty="0" smtClean="0"/>
              <a:t>(Summer 2000–  Spring 2009)</a:t>
            </a:r>
            <a:endParaRPr lang="en-US" sz="1000" i="1" dirty="0"/>
          </a:p>
        </c:rich>
      </c:tx>
      <c:layout>
        <c:manualLayout>
          <c:xMode val="edge"/>
          <c:yMode val="edge"/>
          <c:x val="0.12875507038892867"/>
          <c:y val="8.6102848255079231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75000"/>
                </a:srgbClr>
              </a:solidFill>
            </c:spPr>
          </c:dPt>
          <c:dPt>
            <c:idx val="1"/>
            <c:spPr>
              <a:solidFill>
                <a:srgbClr val="8064A2">
                  <a:lumMod val="50000"/>
                </a:srgbClr>
              </a:solidFill>
            </c:spPr>
          </c:dPt>
          <c:dPt>
            <c:idx val="2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2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3"/>
              <c:numFmt formatCode="0.0%" sourceLinked="0"/>
              <c:spPr>
                <a:solidFill>
                  <a:sysClr val="window" lastClr="FFFFFF">
                    <a:lumMod val="95000"/>
                  </a:sysClr>
                </a:solidFill>
              </c:spPr>
              <c:txPr>
                <a:bodyPr/>
                <a:lstStyle/>
                <a:p>
                  <a:pPr>
                    <a:defRPr sz="24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spPr>
              <a:solidFill>
                <a:sysClr val="window" lastClr="FFFFFF">
                  <a:lumMod val="95000"/>
                </a:sysClr>
              </a:solidFill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Placed into but did not complete English 826</c:v>
                </c:pt>
                <c:pt idx="1">
                  <c:v>After Passing 826 or placed into 836</c:v>
                </c:pt>
                <c:pt idx="2">
                  <c:v>After Passing 836 or placed into 100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0.52500000000000002</c:v>
                </c:pt>
                <c:pt idx="1">
                  <c:v>0.64700000000000002</c:v>
                </c:pt>
                <c:pt idx="2">
                  <c:v>0.75800000000000001</c:v>
                </c:pt>
              </c:numCache>
            </c:numRef>
          </c:val>
        </c:ser>
        <c:gapWidth val="98"/>
        <c:overlap val="-59"/>
        <c:axId val="146910208"/>
        <c:axId val="146916096"/>
      </c:barChart>
      <c:catAx>
        <c:axId val="14691020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6916096"/>
        <c:crosses val="autoZero"/>
        <c:auto val="1"/>
        <c:lblAlgn val="ctr"/>
        <c:lblOffset val="100"/>
      </c:catAx>
      <c:valAx>
        <c:axId val="146916096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6910208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Economics</a:t>
            </a:r>
            <a:endParaRPr lang="en-US" sz="1600" dirty="0"/>
          </a:p>
        </c:rich>
      </c:tx>
      <c:layout>
        <c:manualLayout>
          <c:xMode val="edge"/>
          <c:yMode val="edge"/>
          <c:x val="0.33649793775778075"/>
          <c:y val="8.823529411764717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0.39500000000000041</c:v>
                </c:pt>
                <c:pt idx="1">
                  <c:v>0.76600000000000068</c:v>
                </c:pt>
              </c:numCache>
            </c:numRef>
          </c:val>
        </c:ser>
        <c:gapWidth val="98"/>
        <c:overlap val="-59"/>
        <c:axId val="148958208"/>
        <c:axId val="148415232"/>
      </c:barChart>
      <c:catAx>
        <c:axId val="14895820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8415232"/>
        <c:crosses val="autoZero"/>
        <c:auto val="1"/>
        <c:lblAlgn val="ctr"/>
        <c:lblOffset val="100"/>
      </c:catAx>
      <c:valAx>
        <c:axId val="148415232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8958208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Psychology</a:t>
            </a:r>
            <a:endParaRPr lang="en-US" sz="1600" dirty="0"/>
          </a:p>
        </c:rich>
      </c:tx>
      <c:layout>
        <c:manualLayout>
          <c:xMode val="edge"/>
          <c:yMode val="edge"/>
          <c:x val="0.31218253968254012"/>
          <c:y val="8.823529411764717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0.37500000000000028</c:v>
                </c:pt>
                <c:pt idx="1">
                  <c:v>0.73400000000000054</c:v>
                </c:pt>
              </c:numCache>
            </c:numRef>
          </c:val>
        </c:ser>
        <c:gapWidth val="98"/>
        <c:overlap val="-59"/>
        <c:axId val="148196352"/>
        <c:axId val="148198144"/>
      </c:barChart>
      <c:catAx>
        <c:axId val="14819635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8198144"/>
        <c:crosses val="autoZero"/>
        <c:auto val="1"/>
        <c:lblAlgn val="ctr"/>
        <c:lblOffset val="100"/>
      </c:catAx>
      <c:valAx>
        <c:axId val="148198144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8196352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Sociology</a:t>
            </a:r>
            <a:endParaRPr lang="en-US" sz="1600" dirty="0"/>
          </a:p>
        </c:rich>
      </c:tx>
      <c:layout>
        <c:manualLayout>
          <c:xMode val="edge"/>
          <c:yMode val="edge"/>
          <c:x val="0.35980158730158768"/>
          <c:y val="5.8823529411764705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0.37100000000000027</c:v>
                </c:pt>
                <c:pt idx="1">
                  <c:v>0.83300000000000052</c:v>
                </c:pt>
              </c:numCache>
            </c:numRef>
          </c:val>
        </c:ser>
        <c:gapWidth val="98"/>
        <c:overlap val="-59"/>
        <c:axId val="147998592"/>
        <c:axId val="148000128"/>
      </c:barChart>
      <c:catAx>
        <c:axId val="1479985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8000128"/>
        <c:crosses val="autoZero"/>
        <c:auto val="1"/>
        <c:lblAlgn val="ctr"/>
        <c:lblOffset val="100"/>
      </c:catAx>
      <c:valAx>
        <c:axId val="148000128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7998592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Philosophy</a:t>
            </a:r>
            <a:endParaRPr lang="en-US" sz="1600" dirty="0"/>
          </a:p>
        </c:rich>
      </c:tx>
      <c:layout>
        <c:manualLayout>
          <c:xMode val="edge"/>
          <c:yMode val="edge"/>
          <c:x val="0.31218253968254012"/>
          <c:y val="8.823529411764717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0.45500000000000002</c:v>
                </c:pt>
                <c:pt idx="1">
                  <c:v>0.82399999999999995</c:v>
                </c:pt>
              </c:numCache>
            </c:numRef>
          </c:val>
        </c:ser>
        <c:gapWidth val="98"/>
        <c:overlap val="-59"/>
        <c:axId val="148300544"/>
        <c:axId val="148302080"/>
      </c:barChart>
      <c:catAx>
        <c:axId val="14830054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8302080"/>
        <c:crosses val="autoZero"/>
        <c:auto val="1"/>
        <c:lblAlgn val="ctr"/>
        <c:lblOffset val="100"/>
      </c:catAx>
      <c:valAx>
        <c:axId val="148302080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8300544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Sociology</a:t>
            </a:r>
            <a:endParaRPr lang="en-US" sz="1600" dirty="0"/>
          </a:p>
        </c:rich>
      </c:tx>
      <c:layout>
        <c:manualLayout>
          <c:xMode val="edge"/>
          <c:yMode val="edge"/>
          <c:x val="0.37964285714285934"/>
          <c:y val="8.823529411764745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50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0.48600000000000032</c:v>
                </c:pt>
                <c:pt idx="1">
                  <c:v>0.75600000000000056</c:v>
                </c:pt>
              </c:numCache>
            </c:numRef>
          </c:val>
        </c:ser>
        <c:gapWidth val="98"/>
        <c:overlap val="-59"/>
        <c:axId val="148588416"/>
        <c:axId val="148781696"/>
      </c:barChart>
      <c:catAx>
        <c:axId val="1485884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8781696"/>
        <c:crosses val="autoZero"/>
        <c:auto val="1"/>
        <c:lblAlgn val="ctr"/>
        <c:lblOffset val="100"/>
      </c:catAx>
      <c:valAx>
        <c:axId val="148781696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8588416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 smtClean="0"/>
              <a:t>Psychology</a:t>
            </a:r>
          </a:p>
        </c:rich>
      </c:tx>
      <c:layout>
        <c:manualLayout>
          <c:xMode val="edge"/>
          <c:yMode val="edge"/>
          <c:x val="0.40345238095238206"/>
          <c:y val="8.823529411764745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50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0.55200000000000005</c:v>
                </c:pt>
                <c:pt idx="1">
                  <c:v>0.77400000000000069</c:v>
                </c:pt>
              </c:numCache>
            </c:numRef>
          </c:val>
        </c:ser>
        <c:gapWidth val="98"/>
        <c:overlap val="-59"/>
        <c:axId val="149146624"/>
        <c:axId val="149324544"/>
      </c:barChart>
      <c:catAx>
        <c:axId val="1491466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9324544"/>
        <c:crosses val="autoZero"/>
        <c:auto val="1"/>
        <c:lblAlgn val="ctr"/>
        <c:lblOffset val="100"/>
      </c:catAx>
      <c:valAx>
        <c:axId val="149324544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9146624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Economics</a:t>
            </a:r>
            <a:endParaRPr lang="en-US" sz="1600" dirty="0"/>
          </a:p>
        </c:rich>
      </c:tx>
      <c:layout>
        <c:manualLayout>
          <c:xMode val="edge"/>
          <c:yMode val="edge"/>
          <c:x val="0.37964285714285934"/>
          <c:y val="8.823529411764745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50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0.501</c:v>
                </c:pt>
                <c:pt idx="1">
                  <c:v>0.64900000000000069</c:v>
                </c:pt>
              </c:numCache>
            </c:numRef>
          </c:val>
        </c:ser>
        <c:gapWidth val="98"/>
        <c:overlap val="-59"/>
        <c:axId val="149305216"/>
        <c:axId val="149306752"/>
      </c:barChart>
      <c:catAx>
        <c:axId val="1493052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9306752"/>
        <c:crosses val="autoZero"/>
        <c:auto val="1"/>
        <c:lblAlgn val="ctr"/>
        <c:lblOffset val="100"/>
      </c:catAx>
      <c:valAx>
        <c:axId val="149306752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9305216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Philosophy</a:t>
            </a:r>
            <a:endParaRPr lang="en-US" sz="1600" dirty="0"/>
          </a:p>
        </c:rich>
      </c:tx>
      <c:layout>
        <c:manualLayout>
          <c:xMode val="edge"/>
          <c:yMode val="edge"/>
          <c:x val="0.40345238095238206"/>
          <c:y val="8.823529411764745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50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0.49100000000000033</c:v>
                </c:pt>
                <c:pt idx="1">
                  <c:v>0.74900000000000055</c:v>
                </c:pt>
              </c:numCache>
            </c:numRef>
          </c:val>
        </c:ser>
        <c:gapWidth val="98"/>
        <c:overlap val="-59"/>
        <c:axId val="149410560"/>
        <c:axId val="149412096"/>
      </c:barChart>
      <c:catAx>
        <c:axId val="14941056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9412096"/>
        <c:crosses val="autoZero"/>
        <c:auto val="1"/>
        <c:lblAlgn val="ctr"/>
        <c:lblOffset val="100"/>
      </c:catAx>
      <c:valAx>
        <c:axId val="149412096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9410560"/>
        <c:crosses val="autoZero"/>
        <c:crossBetween val="between"/>
        <c:majorUnit val="0.1"/>
        <c:minorUnit val="4.0000000000000114E-3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Yoga</a:t>
            </a:r>
            <a:endParaRPr lang="en-US" sz="1600" dirty="0"/>
          </a:p>
        </c:rich>
      </c:tx>
      <c:layout>
        <c:manualLayout>
          <c:xMode val="edge"/>
          <c:yMode val="edge"/>
          <c:x val="0.40395825521809775"/>
          <c:y val="3.921568627450980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0.61499999999999999</c:v>
                </c:pt>
                <c:pt idx="1">
                  <c:v>0.86599999999999999</c:v>
                </c:pt>
              </c:numCache>
            </c:numRef>
          </c:val>
        </c:ser>
        <c:gapWidth val="98"/>
        <c:overlap val="-59"/>
        <c:axId val="160989184"/>
        <c:axId val="160990720"/>
      </c:barChart>
      <c:catAx>
        <c:axId val="1609891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0990720"/>
        <c:crosses val="autoZero"/>
        <c:auto val="1"/>
        <c:lblAlgn val="ctr"/>
        <c:lblOffset val="100"/>
      </c:catAx>
      <c:valAx>
        <c:axId val="160990720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60989184"/>
        <c:crosses val="autoZero"/>
        <c:crossBetween val="between"/>
        <c:majorUnit val="0.1"/>
        <c:minorUnit val="4.0000000000000114E-3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Yoga</a:t>
            </a:r>
            <a:endParaRPr lang="en-US" sz="1600" dirty="0"/>
          </a:p>
        </c:rich>
      </c:tx>
      <c:layout>
        <c:manualLayout>
          <c:xMode val="edge"/>
          <c:yMode val="edge"/>
          <c:x val="0.42726190476190479"/>
          <c:y val="2.941176470588235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</c:v>
                </c:pt>
              </c:strCache>
            </c:strRef>
          </c:tx>
          <c:spPr>
            <a:solidFill>
              <a:srgbClr val="C0504D">
                <a:lumMod val="50000"/>
              </a:srgbClr>
            </a:solidFill>
          </c:spPr>
          <c:dPt>
            <c:idx val="0"/>
            <c:spPr>
              <a:solidFill>
                <a:srgbClr val="4BACC6">
                  <a:lumMod val="50000"/>
                </a:srgbClr>
              </a:solidFill>
            </c:spPr>
          </c:dPt>
          <c:dPt>
            <c:idx val="1"/>
            <c:spPr>
              <a:solidFill>
                <a:srgbClr val="EEECE1">
                  <a:lumMod val="50000"/>
                </a:srgbClr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en-US"/>
                </a:p>
              </c:txPr>
            </c:dLbl>
            <c:numFmt formatCode="0.0%" sourceLinked="0"/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Placed; not passed</c:v>
                </c:pt>
                <c:pt idx="1">
                  <c:v>Placed; passed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0.65100000000000002</c:v>
                </c:pt>
                <c:pt idx="1">
                  <c:v>0.84899999999999998</c:v>
                </c:pt>
              </c:numCache>
            </c:numRef>
          </c:val>
        </c:ser>
        <c:gapWidth val="98"/>
        <c:overlap val="-59"/>
        <c:axId val="139691904"/>
        <c:axId val="151918080"/>
      </c:barChart>
      <c:catAx>
        <c:axId val="13969190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51918080"/>
        <c:crosses val="autoZero"/>
        <c:auto val="1"/>
        <c:lblAlgn val="ctr"/>
        <c:lblOffset val="100"/>
      </c:catAx>
      <c:valAx>
        <c:axId val="151918080"/>
        <c:scaling>
          <c:orientation val="minMax"/>
          <c:max val="1"/>
        </c:scaling>
        <c:axPos val="l"/>
        <c:majorGridlines>
          <c:spPr>
            <a:ln w="3175">
              <a:solidFill>
                <a:sysClr val="window" lastClr="FFFFFF">
                  <a:lumMod val="75000"/>
                </a:sysClr>
              </a:solidFill>
              <a:prstDash val="sysDot"/>
            </a:ln>
          </c:spPr>
        </c:majorGridlines>
        <c:numFmt formatCode="0%" sourceLinked="0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39691904"/>
        <c:crosses val="autoZero"/>
        <c:crossBetween val="between"/>
        <c:majorUnit val="0.1"/>
        <c:minorUnit val="4.0000000000000114E-3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BD3CE-6F86-40D9-809E-895AA148F95A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3A917-9A76-4A45-98A8-4D3A1EA480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DB94-1162-47FC-84A0-5A9B3C16D05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DB94-1162-47FC-84A0-5A9B3C16D051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DB94-1162-47FC-84A0-5A9B3C16D051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424FF-5BBA-4E62-A91F-32346FDEADE9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E1A74-49E5-4D6B-87DC-0D5A535FC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76200"/>
            <a:ext cx="8991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Relationship Between Basic Skills Success and Performance in Transfer Level Courses</a:t>
            </a:r>
            <a:endParaRPr lang="en-US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5052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/>
              <a:t>Preliminary Results</a:t>
            </a:r>
          </a:p>
          <a:p>
            <a:pPr algn="ctr"/>
            <a:r>
              <a:rPr lang="en-US" i="1" dirty="0" smtClean="0"/>
              <a:t>(May 25, </a:t>
            </a:r>
            <a:r>
              <a:rPr lang="en-US" i="1" dirty="0" smtClean="0"/>
              <a:t>2010)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Gregory M. Stoup</a:t>
            </a:r>
          </a:p>
          <a:p>
            <a:pPr algn="ctr"/>
            <a:r>
              <a:rPr lang="en-US" i="1" dirty="0" smtClean="0"/>
              <a:t>Director of Planning &amp; Research</a:t>
            </a:r>
          </a:p>
          <a:p>
            <a:pPr algn="ctr"/>
            <a:r>
              <a:rPr lang="en-US" i="1" dirty="0" smtClean="0"/>
              <a:t>Cañada College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52400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Research Framework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1266885"/>
            <a:ext cx="8763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Objective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: Examine the performance of students in transfer level courses broken out by degree of basic skills remediation.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Approach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: Select a set of introductory transfer level courses having sufficient sample sizes of students in each basic skills category examined over the study period </a:t>
            </a:r>
            <a:r>
              <a:rPr lang="en-US" sz="2800" i="1" dirty="0" smtClean="0">
                <a:solidFill>
                  <a:schemeClr val="accent1">
                    <a:lumMod val="50000"/>
                  </a:schemeClr>
                </a:solidFill>
              </a:rPr>
              <a:t>(2000/01 – 2008/09).</a:t>
            </a:r>
          </a:p>
          <a:p>
            <a:pPr marL="342900" indent="-342900">
              <a:buFont typeface="+mj-lt"/>
              <a:buAutoNum type="arabicPeriod"/>
            </a:pPr>
            <a:endParaRPr lang="en-US" sz="2800" i="1" dirty="0" smtClean="0"/>
          </a:p>
          <a:p>
            <a:pPr marL="342900" indent="-342900">
              <a:buFont typeface="+mj-lt"/>
              <a:buAutoNum type="arabicPeriod" startAt="3"/>
            </a:pPr>
            <a:r>
              <a:rPr lang="en-US" sz="2800" b="1" dirty="0" smtClean="0">
                <a:solidFill>
                  <a:srgbClr val="800000"/>
                </a:solidFill>
              </a:rPr>
              <a:t>Research Goal</a:t>
            </a:r>
            <a:r>
              <a:rPr lang="en-US" sz="2800" dirty="0" smtClean="0">
                <a:solidFill>
                  <a:srgbClr val="800000"/>
                </a:solidFill>
              </a:rPr>
              <a:t>: Determine if performance in the transfer course cohort is a function of the placement level of basic skills remediation.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52400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Methodology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1027867"/>
            <a:ext cx="87630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Pulled the placement records of all students taking the placements test over the period Fall 2000 – Spring 2009.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Identified all </a:t>
            </a:r>
            <a:r>
              <a:rPr lang="en-US" sz="2400" b="1" i="1" dirty="0" smtClean="0">
                <a:solidFill>
                  <a:schemeClr val="accent5">
                    <a:lumMod val="50000"/>
                  </a:schemeClr>
                </a:solidFill>
              </a:rPr>
              <a:t>introductory transfer level courses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taken by these students after taking their placement test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(no retakes included)</a:t>
            </a:r>
            <a:endParaRPr lang="en-US" sz="2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Determined the level of basic skill remediation for each student at the time of enrollment in each introductory transfer level course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Calculated the performance of students in these transfer courses segmented by their degree of basic skills remediation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Made adjustments to isolate the relationship between a specific basic skill domain (Reading, English or Math) and performance in transfer course.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Courses in the Selection Pool</a:t>
            </a:r>
            <a:endParaRPr lang="en-US" sz="36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28602" y="1371592"/>
          <a:ext cx="8610597" cy="4648208"/>
        </p:xfrm>
        <a:graphic>
          <a:graphicData uri="http://schemas.openxmlformats.org/drawingml/2006/table">
            <a:tbl>
              <a:tblPr/>
              <a:tblGrid>
                <a:gridCol w="3810649"/>
                <a:gridCol w="1044263"/>
                <a:gridCol w="1044263"/>
                <a:gridCol w="1044263"/>
                <a:gridCol w="1667159"/>
              </a:tblGrid>
              <a:tr h="290513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None/>
                      </a:pP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Recommended Eligibilty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None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Transfer Level Introductory Course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English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1" i="0" u="none" strike="noStrike" dirty="0" smtClean="0">
                          <a:solidFill>
                            <a:srgbClr val="974807"/>
                          </a:solidFill>
                          <a:latin typeface="Calibri"/>
                        </a:rPr>
                        <a:t>Transferability</a:t>
                      </a:r>
                      <a:endParaRPr lang="en-US" sz="1600" b="1" i="0" u="none" strike="noStrike" dirty="0">
                        <a:solidFill>
                          <a:srgbClr val="974807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rial" pitchFamily="34" charset="0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General Psychology (PSYC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Intro to Sociology (SOCI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Principles of Macro Economics (ECON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Principles of Micro Economics (ECON 102)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History of Western Civilization I (HIST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Cultural Anthropology (ANTH 110)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Art of the Western World (ART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CSU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Survey of Business (BUS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CSU; UC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Intro to Astronomy (ASTR 100)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Math 110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Principles of Biology (BIO 110)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Intro to Philosophy (PHIL 100)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953735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Intro to Interior Design (INTD 115)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CSU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American Politics (PLSC 210)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IGETC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Beginning Clothing Construction (FASH 110)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953735"/>
                          </a:solidFill>
                          <a:latin typeface="Calibri"/>
                        </a:rPr>
                        <a:t>Read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>
                          <a:solidFill>
                            <a:srgbClr val="215867"/>
                          </a:solidFill>
                          <a:latin typeface="Calibri"/>
                        </a:rPr>
                        <a:t>Engl 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endParaRPr lang="en-US" sz="16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CSU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7256823" cy="4363226"/>
        </p:xfrm>
        <a:graphic>
          <a:graphicData uri="http://schemas.openxmlformats.org/drawingml/2006/table">
            <a:tbl>
              <a:tblPr/>
              <a:tblGrid>
                <a:gridCol w="2281089"/>
                <a:gridCol w="1658578"/>
                <a:gridCol w="1658578"/>
                <a:gridCol w="1658578"/>
              </a:tblGrid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Group Placement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2000/01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2004/05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2008/09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MATH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    Pre-Algebra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37.8%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36.1%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41.5%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    Elem Algebra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37.1%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34.3%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32.1%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6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Intermediate </a:t>
                      </a:r>
                      <a:r>
                        <a:rPr lang="en-US" sz="16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Algebra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14.6%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15.9%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13.9%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    Transfer </a:t>
                      </a:r>
                      <a:r>
                        <a:rPr lang="en-US" sz="16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Level Math</a:t>
                      </a:r>
                      <a:endParaRPr lang="en-US" sz="16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10.5%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13.7%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12.6%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READING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632523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600" b="0" i="0" u="none" strike="noStrike" dirty="0" smtClean="0">
                          <a:solidFill>
                            <a:srgbClr val="632523"/>
                          </a:solidFill>
                          <a:latin typeface="Calibri"/>
                        </a:rPr>
                        <a:t>Developmental Reading</a:t>
                      </a:r>
                      <a:endParaRPr lang="en-US" sz="1600" b="0" i="0" u="none" strike="noStrike" dirty="0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49.1%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45.4%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47.5%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632523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600" b="0" i="0" u="none" strike="noStrike" dirty="0" err="1" smtClean="0">
                          <a:solidFill>
                            <a:srgbClr val="632523"/>
                          </a:solidFill>
                          <a:latin typeface="Calibri"/>
                        </a:rPr>
                        <a:t>Acad</a:t>
                      </a:r>
                      <a:r>
                        <a:rPr lang="en-US" sz="1600" b="0" i="0" u="none" strike="noStrike" baseline="0" dirty="0" smtClean="0">
                          <a:solidFill>
                            <a:srgbClr val="632523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632523"/>
                          </a:solidFill>
                          <a:latin typeface="Calibri"/>
                        </a:rPr>
                        <a:t>Reading Strategies</a:t>
                      </a:r>
                      <a:endParaRPr lang="en-US" sz="1600" b="0" i="0" u="none" strike="noStrike" dirty="0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25.2%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28.4%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29.2%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632523"/>
                          </a:solidFill>
                          <a:latin typeface="Calibri"/>
                        </a:rPr>
                        <a:t>    No Reading Required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25.7%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26.1%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23.3%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ENGLISH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974807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974807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974807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600" b="0" i="0" u="none" strike="noStrike" dirty="0" smtClean="0">
                          <a:solidFill>
                            <a:srgbClr val="974807"/>
                          </a:solidFill>
                          <a:latin typeface="Calibri"/>
                        </a:rPr>
                        <a:t>Basic Composition</a:t>
                      </a:r>
                      <a:endParaRPr lang="en-US" sz="1600" b="0" i="0" u="none" strike="noStrike" dirty="0">
                        <a:solidFill>
                          <a:srgbClr val="974807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49.7%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48.2%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48.3%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600" b="0" i="0" u="none" strike="noStrike" dirty="0" smtClean="0">
                          <a:solidFill>
                            <a:srgbClr val="974807"/>
                          </a:solidFill>
                          <a:latin typeface="Calibri"/>
                        </a:rPr>
                        <a:t>Writing Development</a:t>
                      </a:r>
                      <a:endParaRPr lang="en-US" sz="1600" b="0" i="0" u="none" strike="noStrike" dirty="0">
                        <a:solidFill>
                          <a:srgbClr val="974807"/>
                        </a:solidFill>
                        <a:latin typeface="Calibri"/>
                      </a:endParaRP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31.7%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32.1%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32.8%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3116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    Transfer Level English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18.5%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974807"/>
                          </a:solidFill>
                          <a:latin typeface="Calibri"/>
                        </a:rPr>
                        <a:t>19.8%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974807"/>
                          </a:solidFill>
                          <a:latin typeface="Calibri"/>
                        </a:rPr>
                        <a:t>19.0%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24200" y="152400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Placement of Canada Students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Placement patterns have remained fairly stable over the decade.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2057400"/>
            <a:ext cx="6324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Basic Skills Math Sequence</a:t>
            </a:r>
            <a:endParaRPr lang="en-US" sz="6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/>
              <a:t>Profile of our Mathematics Course Sequence</a:t>
            </a:r>
            <a:endParaRPr lang="en-US" sz="3800" dirty="0"/>
          </a:p>
        </p:txBody>
      </p:sp>
      <p:sp>
        <p:nvSpPr>
          <p:cNvPr id="10" name="Rectangle 9"/>
          <p:cNvSpPr/>
          <p:nvPr/>
        </p:nvSpPr>
        <p:spPr>
          <a:xfrm>
            <a:off x="4648200" y="1725810"/>
            <a:ext cx="25146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INTERMEDIATE ALGEBRA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0" y="1704201"/>
            <a:ext cx="1447800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TRANSFER LEVEL MATH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704201"/>
            <a:ext cx="1066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PRE ALGEBRA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295400" y="1856601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676400" y="1704201"/>
            <a:ext cx="25146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ELEMENTARY ALGEBRA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267200" y="1856601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7239000" y="1856601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990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Algebra Curriculum  Sequence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310824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55% </a:t>
            </a:r>
            <a:endParaRPr lang="en-US" sz="12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5105400" y="2313801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55% </a:t>
            </a:r>
            <a:endParaRPr lang="en-US" sz="12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2133600" y="2313801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50% </a:t>
            </a:r>
            <a:endParaRPr lang="en-US" sz="12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543800" y="2313801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75% </a:t>
            </a:r>
            <a:endParaRPr lang="en-US" sz="12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2057400" y="2819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Placement Patterns </a:t>
            </a:r>
          </a:p>
          <a:p>
            <a:pPr algn="ctr"/>
            <a:r>
              <a:rPr lang="en-US" sz="1600" i="1" dirty="0" smtClean="0">
                <a:solidFill>
                  <a:schemeClr val="bg2">
                    <a:lumMod val="10000"/>
                  </a:schemeClr>
                </a:solidFill>
              </a:rPr>
              <a:t>(2006/07 – 2008/09)</a:t>
            </a:r>
            <a:endParaRPr lang="en-US" sz="1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28" name="Object 587"/>
          <p:cNvGraphicFramePr>
            <a:graphicFrameLocks noChangeAspect="1"/>
          </p:cNvGraphicFramePr>
          <p:nvPr/>
        </p:nvGraphicFramePr>
        <p:xfrm>
          <a:off x="2362200" y="3810000"/>
          <a:ext cx="4232027" cy="282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228600" y="762000"/>
          <a:ext cx="8382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5" name="Straight Connector 34"/>
          <p:cNvCxnSpPr/>
          <p:nvPr/>
        </p:nvCxnSpPr>
        <p:spPr>
          <a:xfrm>
            <a:off x="685800" y="2667000"/>
            <a:ext cx="777240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85800" y="2496979"/>
            <a:ext cx="381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accent2">
                    <a:lumMod val="50000"/>
                  </a:schemeClr>
                </a:solidFill>
              </a:rPr>
              <a:t>Average College Success Rate in Transfer Courses = 75.2% </a:t>
            </a:r>
            <a:endParaRPr lang="en-US" sz="1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Performance in Transfer Courses </a:t>
            </a:r>
            <a:r>
              <a:rPr lang="en-US" sz="3200" dirty="0" smtClean="0"/>
              <a:t>based on the degree of Math remediation 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648200" y="1393209"/>
            <a:ext cx="25146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INTERMEDIATE ALGEBRA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Sequence Completion Rates by Initial Course Placement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0000" y="1371600"/>
            <a:ext cx="1447800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TRANSFER LEVEL MATH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04800" y="3843754"/>
            <a:ext cx="152400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</a:rPr>
              <a:t>PRE ALGEBRA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4800" y="4986754"/>
            <a:ext cx="15240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</a:rPr>
              <a:t>ELEMENTARY ALGEBRA</a:t>
            </a:r>
            <a:endParaRPr lang="en-US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4800" y="6129754"/>
            <a:ext cx="15240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INTERMEDIATE ALGEBRA</a:t>
            </a:r>
            <a:endParaRPr lang="en-US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57200" y="296882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Initial </a:t>
            </a:r>
            <a:r>
              <a:rPr lang="en-US" b="1" u="sng" dirty="0" smtClean="0"/>
              <a:t>Placement</a:t>
            </a:r>
            <a:endParaRPr lang="en-US" b="1" u="sng" dirty="0"/>
          </a:p>
        </p:txBody>
      </p:sp>
      <p:sp>
        <p:nvSpPr>
          <p:cNvPr id="60" name="TextBox 59"/>
          <p:cNvSpPr txBox="1"/>
          <p:nvPr/>
        </p:nvSpPr>
        <p:spPr>
          <a:xfrm>
            <a:off x="3733800" y="3234154"/>
            <a:ext cx="99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3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3.6%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19.1%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47.6%</a:t>
            </a: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81600" y="3234154"/>
            <a:ext cx="99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4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5.4%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20.6%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49.2%</a:t>
            </a: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705600" y="3234154"/>
            <a:ext cx="99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5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6.1%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22.4%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49.2%</a:t>
            </a: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838200" y="4604166"/>
            <a:ext cx="6781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38200" y="5747166"/>
            <a:ext cx="6781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52400" y="1371600"/>
            <a:ext cx="1066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PRE ALGEBRA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1295400" y="1524000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1676400" y="1371600"/>
            <a:ext cx="25146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ELEMENTARY ALGEBRA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4267200" y="1524000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ight Arrow 54"/>
          <p:cNvSpPr/>
          <p:nvPr/>
        </p:nvSpPr>
        <p:spPr>
          <a:xfrm>
            <a:off x="7239000" y="1524000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286000" y="3234154"/>
            <a:ext cx="99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2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2.3%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15.5%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43.4%</a:t>
            </a: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76400" y="2633246"/>
            <a:ext cx="647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Percent of Students Completing the Algebra Sequence within 2 to 5 Years</a:t>
            </a:r>
            <a:endParaRPr lang="en-US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0" y="762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Basic  Skills  Curriculum  Sequence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19782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55% </a:t>
            </a:r>
            <a:endParaRPr lang="en-US" sz="1200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5105400" y="1981200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55% </a:t>
            </a:r>
            <a:endParaRPr lang="en-US" sz="12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2133600" y="1981200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50% </a:t>
            </a:r>
            <a:endParaRPr lang="en-US" sz="1200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7543800" y="1981200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75% </a:t>
            </a:r>
            <a:endParaRPr lang="en-US" sz="12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981200"/>
            <a:ext cx="6324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Basic Skills Reading &amp; English Sequences</a:t>
            </a:r>
            <a:endParaRPr lang="en-US" sz="6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/>
              <a:t>Profile of Developmental English &amp; Reading </a:t>
            </a:r>
            <a:endParaRPr lang="en-US" sz="3800" dirty="0"/>
          </a:p>
        </p:txBody>
      </p:sp>
      <p:sp>
        <p:nvSpPr>
          <p:cNvPr id="28" name="Rectangle 27"/>
          <p:cNvSpPr/>
          <p:nvPr/>
        </p:nvSpPr>
        <p:spPr>
          <a:xfrm>
            <a:off x="3581400" y="990600"/>
            <a:ext cx="19050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838200" y="990600"/>
            <a:ext cx="19050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553200" y="1295400"/>
            <a:ext cx="1295400" cy="1371600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TRANSFER LEVEL ENGLISH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90600" y="1143000"/>
            <a:ext cx="1600200" cy="6096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Basic Composition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895600" y="1828800"/>
            <a:ext cx="6096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90600" y="2133600"/>
            <a:ext cx="1600200" cy="6096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Developmental Reading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733800" y="1143000"/>
            <a:ext cx="1600200" cy="6096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Writing Development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33800" y="2133600"/>
            <a:ext cx="1600200" cy="6096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Reading Strategies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5638800" y="1828800"/>
            <a:ext cx="6096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8" name="Object 587"/>
          <p:cNvGraphicFramePr>
            <a:graphicFrameLocks noChangeAspect="1"/>
          </p:cNvGraphicFramePr>
          <p:nvPr/>
        </p:nvGraphicFramePr>
        <p:xfrm>
          <a:off x="4689086" y="3886200"/>
          <a:ext cx="4454914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9" name="Object 587"/>
          <p:cNvGraphicFramePr>
            <a:graphicFrameLocks noChangeAspect="1"/>
          </p:cNvGraphicFramePr>
          <p:nvPr/>
        </p:nvGraphicFramePr>
        <p:xfrm>
          <a:off x="0" y="4163915"/>
          <a:ext cx="4038600" cy="2694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5715000" y="40956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/>
              <a:t>Reading</a:t>
            </a:r>
            <a:endParaRPr lang="en-US" sz="2000" u="sng" dirty="0"/>
          </a:p>
        </p:txBody>
      </p:sp>
      <p:sp>
        <p:nvSpPr>
          <p:cNvPr id="41" name="TextBox 40"/>
          <p:cNvSpPr txBox="1"/>
          <p:nvPr/>
        </p:nvSpPr>
        <p:spPr>
          <a:xfrm>
            <a:off x="838200" y="40956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/>
              <a:t>English</a:t>
            </a:r>
            <a:endParaRPr lang="en-US" sz="20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32766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Placement Patterns </a:t>
            </a:r>
          </a:p>
          <a:p>
            <a:pPr algn="ctr"/>
            <a:r>
              <a:rPr lang="en-US" sz="1600" i="1" dirty="0" smtClean="0">
                <a:solidFill>
                  <a:schemeClr val="bg2">
                    <a:lumMod val="10000"/>
                  </a:schemeClr>
                </a:solidFill>
              </a:rPr>
              <a:t>(2006/07 – 2008/09)</a:t>
            </a:r>
            <a:endParaRPr lang="en-US" sz="1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90600" y="178040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58% </a:t>
            </a:r>
            <a:endParaRPr lang="en-US" sz="12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990600" y="2743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58% </a:t>
            </a:r>
            <a:endParaRPr lang="en-US" sz="12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3733800" y="17526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64% </a:t>
            </a:r>
            <a:endParaRPr lang="en-US" sz="1200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6477000" y="2667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69% </a:t>
            </a:r>
            <a:endParaRPr lang="en-US" sz="1200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3733800" y="2743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67% </a:t>
            </a:r>
            <a:endParaRPr lang="en-US" sz="12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228600" y="762000"/>
          <a:ext cx="8382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5" name="Straight Connector 34"/>
          <p:cNvCxnSpPr/>
          <p:nvPr/>
        </p:nvCxnSpPr>
        <p:spPr>
          <a:xfrm>
            <a:off x="685800" y="2743200"/>
            <a:ext cx="777240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09600" y="2573179"/>
            <a:ext cx="381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accent2">
                    <a:lumMod val="50000"/>
                  </a:schemeClr>
                </a:solidFill>
              </a:rPr>
              <a:t>Average College Success Rate in Transfer Courses = 75.2% </a:t>
            </a:r>
            <a:endParaRPr lang="en-US" sz="1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Performance in Transfer Courses </a:t>
            </a:r>
            <a:r>
              <a:rPr lang="en-US" sz="3200" dirty="0" smtClean="0"/>
              <a:t>based on the degree of Reading remediation 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228600" y="685800"/>
          <a:ext cx="83820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5" name="Straight Connector 34"/>
          <p:cNvCxnSpPr/>
          <p:nvPr/>
        </p:nvCxnSpPr>
        <p:spPr>
          <a:xfrm>
            <a:off x="685800" y="2667000"/>
            <a:ext cx="777240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09600" y="2496979"/>
            <a:ext cx="381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accent2">
                    <a:lumMod val="50000"/>
                  </a:schemeClr>
                </a:solidFill>
              </a:rPr>
              <a:t>Average College Success Rate in Transfer Courses = 75.2% </a:t>
            </a:r>
            <a:endParaRPr lang="en-US" sz="1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Performance in Transfer Courses </a:t>
            </a:r>
            <a:r>
              <a:rPr lang="en-US" sz="3200" dirty="0" smtClean="0"/>
              <a:t>based on the degree of English remediation 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/>
              <a:t>Profile of Developmental English &amp; Reading </a:t>
            </a:r>
            <a:endParaRPr lang="en-US" sz="3800" dirty="0"/>
          </a:p>
        </p:txBody>
      </p:sp>
      <p:sp>
        <p:nvSpPr>
          <p:cNvPr id="28" name="Rectangle 27"/>
          <p:cNvSpPr/>
          <p:nvPr/>
        </p:nvSpPr>
        <p:spPr>
          <a:xfrm>
            <a:off x="3581400" y="990600"/>
            <a:ext cx="19050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838200" y="990600"/>
            <a:ext cx="19050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553200" y="1295400"/>
            <a:ext cx="1295400" cy="1371600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TRANSFER LEVEL ENGLISH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90600" y="1143000"/>
            <a:ext cx="1600200" cy="6096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Basic Composition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895600" y="1828800"/>
            <a:ext cx="6096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90600" y="2133600"/>
            <a:ext cx="1600200" cy="6096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Developmental Reading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733800" y="1143000"/>
            <a:ext cx="1600200" cy="6096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Writing Development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33800" y="2133600"/>
            <a:ext cx="1600200" cy="6096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Reading Strategies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5638800" y="1828800"/>
            <a:ext cx="6096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90600" y="178040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58% </a:t>
            </a:r>
            <a:endParaRPr lang="en-US" sz="12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990600" y="2743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58% </a:t>
            </a:r>
            <a:endParaRPr lang="en-US" sz="12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3733800" y="17526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64% </a:t>
            </a:r>
            <a:endParaRPr lang="en-US" sz="1200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6477000" y="2667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69% </a:t>
            </a:r>
            <a:endParaRPr lang="en-US" sz="1200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3733800" y="2743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Course Pass % = 67% </a:t>
            </a:r>
            <a:endParaRPr lang="en-US" sz="1200" i="1" dirty="0"/>
          </a:p>
        </p:txBody>
      </p:sp>
      <p:sp>
        <p:nvSpPr>
          <p:cNvPr id="22" name="Rectangle 21"/>
          <p:cNvSpPr/>
          <p:nvPr/>
        </p:nvSpPr>
        <p:spPr>
          <a:xfrm>
            <a:off x="381000" y="4800600"/>
            <a:ext cx="1524000" cy="457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ENGL 826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" y="40018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Initial </a:t>
            </a:r>
            <a:r>
              <a:rPr lang="en-US" b="1" u="sng" dirty="0" smtClean="0"/>
              <a:t>Placement</a:t>
            </a:r>
            <a:endParaRPr lang="en-US" b="1" u="sng" dirty="0"/>
          </a:p>
        </p:txBody>
      </p:sp>
      <p:sp>
        <p:nvSpPr>
          <p:cNvPr id="25" name="TextBox 24"/>
          <p:cNvSpPr txBox="1"/>
          <p:nvPr/>
        </p:nvSpPr>
        <p:spPr>
          <a:xfrm>
            <a:off x="3886200" y="4246364"/>
            <a:ext cx="9906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3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23.9%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24.8%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0" y="4246364"/>
            <a:ext cx="9906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4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27.2%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29.9%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0" y="4246364"/>
            <a:ext cx="9906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5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27.7%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30.1%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62200" y="4246364"/>
            <a:ext cx="9906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2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20.3%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22.1%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28800" y="3733800"/>
            <a:ext cx="662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Percent of Students Completing the Basic Skills Sequence within 2 to 5 Years</a:t>
            </a:r>
            <a:endParaRPr lang="en-US" sz="1600" dirty="0"/>
          </a:p>
        </p:txBody>
      </p:sp>
      <p:sp>
        <p:nvSpPr>
          <p:cNvPr id="49" name="Rectangle 48"/>
          <p:cNvSpPr/>
          <p:nvPr/>
        </p:nvSpPr>
        <p:spPr>
          <a:xfrm>
            <a:off x="381000" y="6019800"/>
            <a:ext cx="1524000" cy="457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READ 826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81000" y="5638800"/>
            <a:ext cx="754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308080"/>
            <a:ext cx="6934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Performance in Transfer Level Course as a function of degree of remediation in Math and Reading</a:t>
            </a:r>
            <a:endParaRPr lang="en-US" sz="5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52400" y="40386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0"/>
            <a:ext cx="8153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Success rates of students in select transfer level courses </a:t>
            </a:r>
          </a:p>
          <a:p>
            <a:pPr algn="ctr"/>
            <a:r>
              <a:rPr lang="en-US" sz="1400" i="1" dirty="0" smtClean="0"/>
              <a:t>(Summer 2000 –  Spring 2009)</a:t>
            </a:r>
            <a:endParaRPr lang="en-US" sz="1400" i="1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52400" y="14478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914400" y="990600"/>
            <a:ext cx="228600" cy="228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29200" y="990600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942201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</a:rPr>
              <a:t>Placed into </a:t>
            </a:r>
            <a:r>
              <a:rPr lang="en-US" sz="1200" b="1" dirty="0" smtClean="0">
                <a:solidFill>
                  <a:srgbClr val="800000"/>
                </a:solidFill>
              </a:rPr>
              <a:t>Pre-Algebra</a:t>
            </a:r>
            <a:r>
              <a:rPr lang="en-US" sz="1200" dirty="0" smtClean="0">
                <a:solidFill>
                  <a:srgbClr val="800000"/>
                </a:solidFill>
              </a:rPr>
              <a:t> &amp; Did Not Pass the Course</a:t>
            </a:r>
            <a:endParaRPr lang="en-US" sz="1200" dirty="0">
              <a:solidFill>
                <a:srgbClr val="8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0" y="909935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Placed into Transfer Level math or Completed the BS Algebra Sequence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8862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182</a:t>
            </a:r>
            <a:endParaRPr lang="en-US" sz="1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71600" y="66294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216</a:t>
            </a:r>
            <a:endParaRPr lang="en-US" sz="1000" b="1" dirty="0"/>
          </a:p>
        </p:txBody>
      </p:sp>
      <p:graphicFrame>
        <p:nvGraphicFramePr>
          <p:cNvPr id="13" name="Chart 12"/>
          <p:cNvGraphicFramePr/>
          <p:nvPr/>
        </p:nvGraphicFramePr>
        <p:xfrm>
          <a:off x="4724400" y="14478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96000" y="3944779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149</a:t>
            </a:r>
            <a:endParaRPr lang="en-US" sz="1000" b="1" dirty="0"/>
          </a:p>
        </p:txBody>
      </p:sp>
      <p:graphicFrame>
        <p:nvGraphicFramePr>
          <p:cNvPr id="15" name="Chart 14"/>
          <p:cNvGraphicFramePr/>
          <p:nvPr/>
        </p:nvGraphicFramePr>
        <p:xfrm>
          <a:off x="4800600" y="40386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172200" y="66294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151</a:t>
            </a:r>
            <a:endParaRPr lang="en-US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76600" y="2450068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+ 35.9%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6600" y="4812268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+ 37.1%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24800" y="2438400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+ 46.2%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24800" y="4800600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+ 36.9%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/>
          <p:cNvGraphicFramePr/>
          <p:nvPr/>
        </p:nvGraphicFramePr>
        <p:xfrm>
          <a:off x="4724400" y="15240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0"/>
            <a:ext cx="8153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Success rates of students in select transfer level courses </a:t>
            </a:r>
          </a:p>
          <a:p>
            <a:pPr algn="ctr"/>
            <a:r>
              <a:rPr lang="en-US" sz="1400" i="1" dirty="0" smtClean="0"/>
              <a:t>(Summer 2000 –  Spring 2009)</a:t>
            </a:r>
            <a:endParaRPr lang="en-US" sz="1400" i="1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0" y="14478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533400" y="990600"/>
            <a:ext cx="228600" cy="2286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48200" y="990600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0" y="9906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Placed into </a:t>
            </a:r>
            <a:r>
              <a:rPr lang="en-US" sz="1200" b="1" dirty="0" smtClean="0">
                <a:solidFill>
                  <a:schemeClr val="accent5">
                    <a:lumMod val="50000"/>
                  </a:schemeClr>
                </a:solidFill>
              </a:rPr>
              <a:t>Reading 826 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&amp; Did Not Pass the Course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38862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315 </a:t>
            </a:r>
            <a:endParaRPr lang="en-US" sz="1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66294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88 </a:t>
            </a:r>
            <a:endParaRPr lang="en-US" sz="1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0" y="3944779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281</a:t>
            </a:r>
            <a:endParaRPr lang="en-US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172200" y="66294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184</a:t>
            </a:r>
            <a:endParaRPr lang="en-US" sz="1000" b="1" dirty="0"/>
          </a:p>
        </p:txBody>
      </p:sp>
      <p:graphicFrame>
        <p:nvGraphicFramePr>
          <p:cNvPr id="22" name="Chart 21"/>
          <p:cNvGraphicFramePr/>
          <p:nvPr/>
        </p:nvGraphicFramePr>
        <p:xfrm>
          <a:off x="0" y="41148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/>
          <p:cNvGraphicFramePr/>
          <p:nvPr/>
        </p:nvGraphicFramePr>
        <p:xfrm>
          <a:off x="4724400" y="41148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876800" y="9144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Placed into Transfer Level Reading or Completed the Basic Skills Reading Sequence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76600" y="2450068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+ 22.2%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76600" y="4736068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+ 14.8%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48600" y="2438400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+ 27.0%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48600" y="4812268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+ 25.8%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308080"/>
            <a:ext cx="6934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Now for the kicker!</a:t>
            </a:r>
          </a:p>
          <a:p>
            <a:pPr algn="ctr"/>
            <a:endParaRPr lang="en-US" sz="5400" dirty="0" smtClean="0"/>
          </a:p>
          <a:p>
            <a:pPr algn="ctr"/>
            <a:r>
              <a:rPr lang="en-US" sz="5400" dirty="0" smtClean="0"/>
              <a:t>Just when you thought you had it all figured out…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57200" y="3581400"/>
          <a:ext cx="3657600" cy="3030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762000" y="2410599"/>
            <a:ext cx="228600" cy="228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2791599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90600" y="23622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</a:rPr>
              <a:t>Placed into </a:t>
            </a:r>
            <a:r>
              <a:rPr lang="en-US" sz="1200" b="1" dirty="0" smtClean="0">
                <a:solidFill>
                  <a:srgbClr val="800000"/>
                </a:solidFill>
              </a:rPr>
              <a:t>Pre-Algebra</a:t>
            </a:r>
            <a:r>
              <a:rPr lang="en-US" sz="1200" dirty="0" smtClean="0">
                <a:solidFill>
                  <a:srgbClr val="800000"/>
                </a:solidFill>
              </a:rPr>
              <a:t> &amp; Did Not Pass the Course</a:t>
            </a:r>
            <a:endParaRPr lang="en-US" sz="1200" dirty="0">
              <a:solidFill>
                <a:srgbClr val="8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2710934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Placed into Transfer Level math or Completed the BS Algebra Sequence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6611779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</a:t>
            </a:r>
            <a:r>
              <a:rPr lang="en-US" sz="1000" b="1" dirty="0" smtClean="0"/>
              <a:t>115</a:t>
            </a:r>
            <a:endParaRPr lang="en-US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33800" y="4648200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5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.1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2362200"/>
            <a:ext cx="228600" cy="2286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029200" y="2787134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257800" y="23622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Placed into </a:t>
            </a:r>
            <a:r>
              <a:rPr lang="en-US" sz="1200" b="1" dirty="0" smtClean="0">
                <a:solidFill>
                  <a:schemeClr val="accent5">
                    <a:lumMod val="50000"/>
                  </a:schemeClr>
                </a:solidFill>
              </a:rPr>
              <a:t>Reading 826 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&amp; Did Not Pass the Course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57800" y="2710934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Placed into Transfer Level Reading or Completed the Basic Skills Reading Sequence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0800" y="65532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N = </a:t>
            </a:r>
            <a:r>
              <a:rPr lang="en-US" sz="1000" b="1" dirty="0" smtClean="0"/>
              <a:t>121</a:t>
            </a:r>
            <a:endParaRPr lang="en-US" sz="1000" b="1" dirty="0"/>
          </a:p>
        </p:txBody>
      </p:sp>
      <p:graphicFrame>
        <p:nvGraphicFramePr>
          <p:cNvPr id="26" name="Chart 25"/>
          <p:cNvGraphicFramePr/>
          <p:nvPr/>
        </p:nvGraphicFramePr>
        <p:xfrm>
          <a:off x="4953000" y="3657600"/>
          <a:ext cx="3505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77200" y="4736068"/>
            <a:ext cx="990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+ 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19.8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%</a:t>
            </a:r>
            <a:endParaRPr lang="en-US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Question to consider: what are the most valuable skills being developed in our remedial programs? </a:t>
            </a:r>
            <a:endParaRPr lang="en-US" sz="4000" dirty="0"/>
          </a:p>
        </p:txBody>
      </p:sp>
      <p:sp>
        <p:nvSpPr>
          <p:cNvPr id="29" name="TextBox 28"/>
          <p:cNvSpPr txBox="1"/>
          <p:nvPr/>
        </p:nvSpPr>
        <p:spPr>
          <a:xfrm>
            <a:off x="457200" y="76200"/>
            <a:ext cx="8153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Success rates of students </a:t>
            </a:r>
            <a:r>
              <a:rPr lang="en-US" sz="2400" dirty="0" smtClean="0"/>
              <a:t>taking Yoga</a:t>
            </a:r>
            <a:endParaRPr lang="en-US" sz="2400" dirty="0" smtClean="0"/>
          </a:p>
          <a:p>
            <a:pPr algn="ctr"/>
            <a:r>
              <a:rPr lang="en-US" sz="1400" i="1" dirty="0" smtClean="0"/>
              <a:t>(Summer 2000 –  Spring 2009)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308080"/>
            <a:ext cx="6934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At this risk of overloading you with information…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57200"/>
            <a:ext cx="8534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We’ve just looked at student achievement as defined by success rates 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635276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Recall the evidence we collected that indicated a Mastery Effect in basic skill sequence completion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7391400" y="1143000"/>
            <a:ext cx="1752600" cy="1066800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0" y="1143000"/>
            <a:ext cx="1524000" cy="1066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24000" y="1143000"/>
            <a:ext cx="2895600" cy="1066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19600" y="1143000"/>
            <a:ext cx="2971800" cy="1066800"/>
          </a:xfrm>
          <a:prstGeom prst="rect">
            <a:avLst/>
          </a:prstGeom>
          <a:solidFill>
            <a:schemeClr val="accent1">
              <a:lumMod val="75000"/>
              <a:alpha val="1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648200" y="1393209"/>
            <a:ext cx="25146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INTERMEDIATE ALGEBRA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Sequence Completion Rates by Initial Course Placement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0000" y="1371600"/>
            <a:ext cx="1447800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TRANSFER LEVEL MATH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6200" y="3886200"/>
            <a:ext cx="167640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</a:rPr>
              <a:t>Received an “A” in Pre-Algebra*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30112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Initial </a:t>
            </a:r>
            <a:r>
              <a:rPr lang="en-US" b="1" u="sng" dirty="0" smtClean="0"/>
              <a:t>Placement</a:t>
            </a:r>
            <a:endParaRPr lang="en-US" b="1" u="sng" dirty="0"/>
          </a:p>
        </p:txBody>
      </p:sp>
      <p:sp>
        <p:nvSpPr>
          <p:cNvPr id="60" name="TextBox 59"/>
          <p:cNvSpPr txBox="1"/>
          <p:nvPr/>
        </p:nvSpPr>
        <p:spPr>
          <a:xfrm>
            <a:off x="3200400" y="3276600"/>
            <a:ext cx="990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3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13.8%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1.7%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48200" y="3276600"/>
            <a:ext cx="990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4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15.3%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2.5%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172200" y="3276600"/>
            <a:ext cx="990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5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17.8%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2.5%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304800" y="4646612"/>
            <a:ext cx="6781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04800" y="5789612"/>
            <a:ext cx="6781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52400" y="1371600"/>
            <a:ext cx="1066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PRE ALGEBRA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1295400" y="1524000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1676400" y="1371600"/>
            <a:ext cx="25146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ELEMENTARY ALGEBRA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4267200" y="1524000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ight Arrow 54"/>
          <p:cNvSpPr/>
          <p:nvPr/>
        </p:nvSpPr>
        <p:spPr>
          <a:xfrm>
            <a:off x="7239000" y="1524000"/>
            <a:ext cx="381000" cy="30480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239000" y="3733800"/>
            <a:ext cx="1828800" cy="183127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</a:rPr>
              <a:t>Mastery is key! </a:t>
            </a:r>
            <a:r>
              <a:rPr lang="en-US" sz="1400" dirty="0" smtClean="0">
                <a:solidFill>
                  <a:schemeClr val="bg1"/>
                </a:solidFill>
              </a:rPr>
              <a:t>Preliminary findings suggest that students receiving an A grade in Pre-Algebra are 8 or 9 times more likely to complete the algebra sequence.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752600" y="3276600"/>
            <a:ext cx="990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2 years</a:t>
            </a:r>
          </a:p>
          <a:p>
            <a:pPr algn="ctr"/>
            <a:endParaRPr lang="en-US" sz="10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8.8%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0.8%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47800" y="2709446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Percent of Students Successfully Completing the Algebra Sequence within 2 to 5 Years</a:t>
            </a:r>
            <a:endParaRPr lang="en-US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0" y="762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Cañada Curriculum  Sequence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200" y="4800600"/>
            <a:ext cx="1676400" cy="762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</a:rPr>
              <a:t>Did not Receive an “A” in Pre-Algebra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28800" y="6019800"/>
            <a:ext cx="64008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Important  Finding</a:t>
            </a:r>
            <a:r>
              <a:rPr lang="en-US" sz="1600" dirty="0" smtClean="0">
                <a:solidFill>
                  <a:schemeClr val="bg1"/>
                </a:solidFill>
              </a:rPr>
              <a:t>: For students receiving an A in Pre-Algebra there is no disproportional impact  by ethnicity in algebra sequence completion.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662940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/>
              <a:t>* Math 811 is a self-paced course. Cohort is restricted students receiving an A grade and completing the course in one semester (3.0 units).</a:t>
            </a:r>
            <a:endParaRPr lang="en-US" sz="9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8600" y="304800"/>
            <a:ext cx="8763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What are the two measures most widely used by CCCs to assess progress?</a:t>
            </a:r>
            <a:endParaRPr lang="en-US" sz="5400" dirty="0"/>
          </a:p>
        </p:txBody>
      </p:sp>
      <p:sp>
        <p:nvSpPr>
          <p:cNvPr id="15" name="TextBox 14"/>
          <p:cNvSpPr txBox="1"/>
          <p:nvPr/>
        </p:nvSpPr>
        <p:spPr>
          <a:xfrm>
            <a:off x="1676400" y="3960674"/>
            <a:ext cx="548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5400" dirty="0" smtClean="0"/>
              <a:t> </a:t>
            </a:r>
            <a:r>
              <a:rPr lang="en-US" sz="5400" dirty="0" smtClean="0">
                <a:solidFill>
                  <a:schemeClr val="accent3">
                    <a:lumMod val="50000"/>
                  </a:schemeClr>
                </a:solidFill>
              </a:rPr>
              <a:t>Success Rate</a:t>
            </a:r>
          </a:p>
          <a:p>
            <a:pPr>
              <a:buFont typeface="Arial" pitchFamily="34" charset="0"/>
              <a:buChar char="•"/>
            </a:pPr>
            <a:r>
              <a:rPr lang="en-US" sz="5400" dirty="0" smtClean="0"/>
              <a:t> </a:t>
            </a:r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</a:rPr>
              <a:t>Retention Rate</a:t>
            </a:r>
            <a:endParaRPr lang="en-US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" name="Picture 17" descr="twentyyearsucc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76400" y="2895600"/>
            <a:ext cx="678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Consider the multitude of changes over this period:</a:t>
            </a:r>
          </a:p>
          <a:p>
            <a:endParaRPr lang="en-US" sz="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faculty/staff  turnover</a:t>
            </a:r>
          </a:p>
          <a:p>
            <a:pPr>
              <a:buFontTx/>
              <a:buChar char="-"/>
            </a:pP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program successes/failures</a:t>
            </a:r>
          </a:p>
          <a:p>
            <a:pPr>
              <a:buFontTx/>
              <a:buChar char="-"/>
            </a:pP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changing student demographics </a:t>
            </a:r>
          </a:p>
          <a:p>
            <a:pPr>
              <a:buFontTx/>
              <a:buChar char="-"/>
            </a:pP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budget contractions/expansion</a:t>
            </a:r>
          </a:p>
          <a:p>
            <a:pPr>
              <a:buFontTx/>
              <a:buChar char="-"/>
            </a:pP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leadership turnover</a:t>
            </a:r>
          </a:p>
          <a:p>
            <a:pPr>
              <a:buFontTx/>
              <a:buChar char="-"/>
            </a:pPr>
            <a:endParaRPr lang="en-US" sz="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yet these performance metrics remained relatively stable.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TRIBUTION GRAPH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85850"/>
            <a:ext cx="7696200" cy="5772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Looking solely at success rates can mask important features of student performance.  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17526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Fall 2009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17526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Fall 2008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3897868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Success Rate: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74% 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57150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Success Rate: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73% 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29400"/>
            <a:ext cx="419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Success Rate = (A,B,C)/(A,B,C,D,F)</a:t>
            </a:r>
            <a:endParaRPr lang="en-US" sz="1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362200"/>
            <a:ext cx="4267200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How similar are the learning environments of these two classrooms?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0400" y="5075872"/>
            <a:ext cx="2286000" cy="147732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Research tells us that the English sequence completion rate for this group is likely to be much higher.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00600" y="5715000"/>
            <a:ext cx="2209800" cy="457200"/>
          </a:xfrm>
          <a:prstGeom prst="ellipse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04800" y="1307068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Evidence from a course on Writing Development </a:t>
            </a:r>
            <a:r>
              <a:rPr lang="en-US" sz="1400" dirty="0" smtClean="0"/>
              <a:t>(ENGL 836)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TRIBUTION GRAPHS_RETEN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42950"/>
            <a:ext cx="8153400" cy="6115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Likewise, two courses with identical retention rates can be very different classrooms and foreshadow different futures for students. 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6629400" y="40386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Retention Rate: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75% 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5010090"/>
            <a:ext cx="2209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Retention Rate: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75% 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4267200"/>
            <a:ext cx="38100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There are ten fewer students in the classroom during the period between the two midterms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14478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</a:rPr>
              <a:t>Fall 2008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14478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Spring 2009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9400"/>
            <a:ext cx="419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Retention Rate = (A,B,C,D,F) / (A,B,C,D,F,W)</a:t>
            </a:r>
            <a:endParaRPr lang="en-US" sz="1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2561272"/>
            <a:ext cx="2438400" cy="147732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Research tells us that those withdrawing from this class are more likely to pass a retake of the course.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705600" y="4038600"/>
            <a:ext cx="2209800" cy="457200"/>
          </a:xfrm>
          <a:prstGeom prst="ellipse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200" y="1078468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Evidence from a course on Intermediate Algebra </a:t>
            </a:r>
            <a:r>
              <a:rPr lang="en-US" sz="1400" dirty="0" smtClean="0"/>
              <a:t>(MATH 110)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1143000"/>
            <a:ext cx="6324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Okay, that’s a lot to digest</a:t>
            </a:r>
          </a:p>
          <a:p>
            <a:pPr algn="ctr"/>
            <a:endParaRPr lang="en-US" sz="6600" dirty="0" smtClean="0"/>
          </a:p>
          <a:p>
            <a:pPr algn="ctr"/>
            <a:r>
              <a:rPr lang="en-US" sz="6600" dirty="0" smtClean="0"/>
              <a:t>Lets Discuss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6F50220FD1D74985B4BB9A19FFAA97" ma:contentTypeVersion="8" ma:contentTypeDescription="Create a new document." ma:contentTypeScope="" ma:versionID="cd652f17da9cb300b1375cecb1e32b50">
  <xsd:schema xmlns:xsd="http://www.w3.org/2001/XMLSchema" xmlns:xs="http://www.w3.org/2001/XMLSchema" xmlns:p="http://schemas.microsoft.com/office/2006/metadata/properties" xmlns:ns2="e49199b4-cad4-48ec-bb55-81cd7ae6622d" targetNamespace="http://schemas.microsoft.com/office/2006/metadata/properties" ma:root="true" ma:fieldsID="f8858fb9978af6d47f72d2d029679842" ns2:_="">
    <xsd:import namespace="e49199b4-cad4-48ec-bb55-81cd7ae662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9199b4-cad4-48ec-bb55-81cd7ae66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36EA6C-B921-4146-BC06-5A91ED3620AA}"/>
</file>

<file path=customXml/itemProps2.xml><?xml version="1.0" encoding="utf-8"?>
<ds:datastoreItem xmlns:ds="http://schemas.openxmlformats.org/officeDocument/2006/customXml" ds:itemID="{F200D082-E75A-4420-972C-C76501450258}"/>
</file>

<file path=customXml/itemProps3.xml><?xml version="1.0" encoding="utf-8"?>
<ds:datastoreItem xmlns:ds="http://schemas.openxmlformats.org/officeDocument/2006/customXml" ds:itemID="{9CEB7EAF-6862-4F84-816E-05783CAFE7AC}"/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1643</Words>
  <Application>Microsoft Office PowerPoint</Application>
  <PresentationFormat>On-screen Show (4:3)</PresentationFormat>
  <Paragraphs>473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SMCCCD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a</cp:lastModifiedBy>
  <cp:revision>187</cp:revision>
  <dcterms:created xsi:type="dcterms:W3CDTF">2009-12-03T15:53:28Z</dcterms:created>
  <dcterms:modified xsi:type="dcterms:W3CDTF">2010-05-25T20:59:01Z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0x010100E36F50220FD1D74985B4BB9A19FFAA97</vt:lpwstr>
  </property>
  <property fmtid="{D5CDD505-2E9C-101B-9397-08002B2CF9AE}" pid="3" name="TemplateUrl">
    <vt:lpwstr/>
  </property>
  <property fmtid="{D5CDD505-2E9C-101B-9397-08002B2CF9AE}" pid="4" name="Order">
    <vt:r8>26600</vt:r8>
  </property>
  <property fmtid="{D5CDD505-2E9C-101B-9397-08002B2CF9AE}" pid="5" name="ComplianceAssetId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