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s/slide1.xml" ContentType="application/vnd.openxmlformats-officedocument.presentationml.slide+xml"/>
  <Override PartName="/ppt/slides/slide9.xml" ContentType="application/vnd.openxmlformats-officedocument.presentationml.slide+xml"/>
  <Override PartName="/ppt/slides/slide8.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13.xml" ContentType="application/vnd.openxmlformats-officedocument.presentationml.slide+xml"/>
  <Override PartName="/ppt/slideMasters/slideMaster1.xml" ContentType="application/vnd.openxmlformats-officedocument.presentationml.slideMaster+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notesMasters/notesMaster1.xml" ContentType="application/vnd.openxmlformats-officedocument.presentationml.notesMaster+xml"/>
  <Override PartName="/ppt/theme/themeOverride7.xml" ContentType="application/vnd.openxmlformats-officedocument.themeOverride+xml"/>
  <Override PartName="/ppt/theme/themeOverride2.xml" ContentType="application/vnd.openxmlformats-officedocument.themeOverride+xml"/>
  <Override PartName="/ppt/charts/chart3.xml" ContentType="application/vnd.openxmlformats-officedocument.drawingml.chart+xml"/>
  <Override PartName="/ppt/theme/themeOverride3.xml" ContentType="application/vnd.openxmlformats-officedocument.themeOverride+xml"/>
  <Override PartName="/ppt/charts/chart2.xml" ContentType="application/vnd.openxmlformats-officedocument.drawingml.chart+xml"/>
  <Override PartName="/ppt/theme/themeOverride1.xml" ContentType="application/vnd.openxmlformats-officedocument.themeOverride+xml"/>
  <Override PartName="/ppt/theme/theme1.xml" ContentType="application/vnd.openxmlformats-officedocument.theme+xml"/>
  <Override PartName="/ppt/theme/theme2.xml" ContentType="application/vnd.openxmlformats-officedocument.theme+xml"/>
  <Override PartName="/ppt/charts/chart1.xml" ContentType="application/vnd.openxmlformats-officedocument.drawingml.chart+xml"/>
  <Override PartName="/ppt/charts/chart4.xml" ContentType="application/vnd.openxmlformats-officedocument.drawingml.chart+xml"/>
  <Override PartName="/ppt/charts/chart7.xml" ContentType="application/vnd.openxmlformats-officedocument.drawingml.chart+xml"/>
  <Override PartName="/ppt/theme/themeOverride6.xml" ContentType="application/vnd.openxmlformats-officedocument.themeOverride+xml"/>
  <Override PartName="/ppt/charts/chart5.xml" ContentType="application/vnd.openxmlformats-officedocument.drawingml.chart+xml"/>
  <Override PartName="/ppt/theme/themeOverride4.xml" ContentType="application/vnd.openxmlformats-officedocument.themeOverride+xml"/>
  <Override PartName="/ppt/theme/themeOverride5.xml" ContentType="application/vnd.openxmlformats-officedocument.themeOverride+xml"/>
  <Override PartName="/ppt/charts/chart6.xml" ContentType="application/vnd.openxmlformats-officedocument.drawingml.chart+xml"/>
  <Override PartName="/ppt/viewProps.xml" ContentType="application/vnd.openxmlformats-officedocument.presentationml.viewProps+xml"/>
  <Override PartName="/ppt/tableStyles.xml" ContentType="application/vnd.openxmlformats-officedocument.presentationml.tableStyles+xml"/>
  <Override PartName="/ppt/presProps.xml" ContentType="application/vnd.openxmlformats-officedocument.presentationml.presProp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95" r:id="rId2"/>
    <p:sldId id="299" r:id="rId3"/>
    <p:sldId id="286" r:id="rId4"/>
    <p:sldId id="287" r:id="rId5"/>
    <p:sldId id="300" r:id="rId6"/>
    <p:sldId id="301" r:id="rId7"/>
    <p:sldId id="302" r:id="rId8"/>
    <p:sldId id="303" r:id="rId9"/>
    <p:sldId id="304" r:id="rId10"/>
    <p:sldId id="305" r:id="rId11"/>
    <p:sldId id="307" r:id="rId12"/>
    <p:sldId id="308" r:id="rId13"/>
    <p:sldId id="309" r:id="rId14"/>
  </p:sldIdLst>
  <p:sldSz cx="9144000" cy="6858000" type="screen4x3"/>
  <p:notesSz cx="7019925" cy="93059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E3917"/>
    <a:srgbClr val="642F04"/>
    <a:srgbClr val="FFCC00"/>
    <a:srgbClr val="C1BD85"/>
    <a:srgbClr val="E4E1CE"/>
    <a:srgbClr val="FFFF89"/>
    <a:srgbClr val="293315"/>
    <a:srgbClr val="F3F9F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330" autoAdjust="0"/>
    <p:restoredTop sz="94660"/>
  </p:normalViewPr>
  <p:slideViewPr>
    <p:cSldViewPr>
      <p:cViewPr varScale="1">
        <p:scale>
          <a:sx n="75" d="100"/>
          <a:sy n="75" d="100"/>
        </p:scale>
        <p:origin x="-834"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customXml" Target="../customXml/item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ustomXml" Target="../customXml/item3.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3.xml"/></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Worksheet4.xlsx"/><Relationship Id="rId1" Type="http://schemas.openxmlformats.org/officeDocument/2006/relationships/themeOverride" Target="../theme/themeOverride4.xml"/></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Worksheet5.xlsx"/><Relationship Id="rId1" Type="http://schemas.openxmlformats.org/officeDocument/2006/relationships/themeOverride" Target="../theme/themeOverride5.xml"/></Relationships>
</file>

<file path=ppt/charts/_rels/chart6.xml.rels><?xml version="1.0" encoding="UTF-8" standalone="yes"?>
<Relationships xmlns="http://schemas.openxmlformats.org/package/2006/relationships"><Relationship Id="rId2" Type="http://schemas.openxmlformats.org/officeDocument/2006/relationships/package" Target="../embeddings/Microsoft_Excel_Worksheet6.xlsx"/><Relationship Id="rId1" Type="http://schemas.openxmlformats.org/officeDocument/2006/relationships/themeOverride" Target="../theme/themeOverride6.xml"/></Relationships>
</file>

<file path=ppt/charts/_rels/chart7.xml.rels><?xml version="1.0" encoding="UTF-8" standalone="yes"?>
<Relationships xmlns="http://schemas.openxmlformats.org/package/2006/relationships"><Relationship Id="rId2" Type="http://schemas.openxmlformats.org/officeDocument/2006/relationships/package" Target="../embeddings/Microsoft_Excel_Worksheet7.xlsx"/><Relationship Id="rId1" Type="http://schemas.openxmlformats.org/officeDocument/2006/relationships/themeOverride" Target="../theme/themeOverride7.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Sheet1!$A$2</c:f>
              <c:strCache>
                <c:ptCount val="1"/>
                <c:pt idx="0">
                  <c:v>Canada</c:v>
                </c:pt>
              </c:strCache>
            </c:strRef>
          </c:tx>
          <c:spPr>
            <a:solidFill>
              <a:srgbClr val="C1BD85"/>
            </a:solidFill>
            <a:ln w="3175">
              <a:solidFill>
                <a:sysClr val="windowText" lastClr="000000"/>
              </a:solidFill>
            </a:ln>
          </c:spPr>
          <c:invertIfNegative val="0"/>
          <c:dLbls>
            <c:numFmt formatCode="0.0%" sourceLinked="0"/>
            <c:spPr>
              <a:solidFill>
                <a:sysClr val="window" lastClr="FFFFFF"/>
              </a:solidFill>
            </c:spPr>
            <c:txPr>
              <a:bodyPr/>
              <a:lstStyle/>
              <a:p>
                <a:pPr>
                  <a:defRPr sz="1600" b="1">
                    <a:solidFill>
                      <a:schemeClr val="tx1"/>
                    </a:solidFill>
                  </a:defRPr>
                </a:pPr>
                <a:endParaRPr lang="en-US"/>
              </a:p>
            </c:txPr>
            <c:dLblPos val="outEnd"/>
            <c:showLegendKey val="0"/>
            <c:showVal val="1"/>
            <c:showCatName val="0"/>
            <c:showSerName val="0"/>
            <c:showPercent val="0"/>
            <c:showBubbleSize val="0"/>
            <c:showLeaderLines val="0"/>
          </c:dLbls>
          <c:cat>
            <c:strRef>
              <c:f>Sheet1!$B$1:$E$1</c:f>
              <c:strCache>
                <c:ptCount val="4"/>
                <c:pt idx="0">
                  <c:v>2002/03-2007/08</c:v>
                </c:pt>
                <c:pt idx="1">
                  <c:v>2003/04-2008/09</c:v>
                </c:pt>
                <c:pt idx="2">
                  <c:v>2004/05-2009/10</c:v>
                </c:pt>
                <c:pt idx="3">
                  <c:v>2005/06-2009/11</c:v>
                </c:pt>
              </c:strCache>
            </c:strRef>
          </c:cat>
          <c:val>
            <c:numRef>
              <c:f>Sheet1!$B$2:$E$2</c:f>
              <c:numCache>
                <c:formatCode>0.0%</c:formatCode>
                <c:ptCount val="4"/>
                <c:pt idx="0">
                  <c:v>0.503</c:v>
                </c:pt>
                <c:pt idx="1">
                  <c:v>0.48499999999999999</c:v>
                </c:pt>
                <c:pt idx="2">
                  <c:v>0.45800000000000002</c:v>
                </c:pt>
                <c:pt idx="3">
                  <c:v>0.54800000000000004</c:v>
                </c:pt>
              </c:numCache>
            </c:numRef>
          </c:val>
        </c:ser>
        <c:dLbls>
          <c:showLegendKey val="0"/>
          <c:showVal val="0"/>
          <c:showCatName val="0"/>
          <c:showSerName val="0"/>
          <c:showPercent val="0"/>
          <c:showBubbleSize val="0"/>
        </c:dLbls>
        <c:gapWidth val="150"/>
        <c:overlap val="52"/>
        <c:axId val="194383872"/>
        <c:axId val="194385408"/>
      </c:barChart>
      <c:catAx>
        <c:axId val="194383872"/>
        <c:scaling>
          <c:orientation val="minMax"/>
        </c:scaling>
        <c:delete val="0"/>
        <c:axPos val="b"/>
        <c:majorTickMark val="out"/>
        <c:minorTickMark val="none"/>
        <c:tickLblPos val="nextTo"/>
        <c:txPr>
          <a:bodyPr/>
          <a:lstStyle/>
          <a:p>
            <a:pPr>
              <a:defRPr sz="1400"/>
            </a:pPr>
            <a:endParaRPr lang="en-US"/>
          </a:p>
        </c:txPr>
        <c:crossAx val="194385408"/>
        <c:crosses val="autoZero"/>
        <c:auto val="1"/>
        <c:lblAlgn val="ctr"/>
        <c:lblOffset val="100"/>
        <c:noMultiLvlLbl val="0"/>
      </c:catAx>
      <c:valAx>
        <c:axId val="194385408"/>
        <c:scaling>
          <c:orientation val="minMax"/>
          <c:min val="0"/>
        </c:scaling>
        <c:delete val="0"/>
        <c:axPos val="l"/>
        <c:majorGridlines>
          <c:spPr>
            <a:ln w="3175">
              <a:solidFill>
                <a:sysClr val="window" lastClr="FFFFFF">
                  <a:lumMod val="75000"/>
                </a:sysClr>
              </a:solidFill>
              <a:prstDash val="lgDash"/>
            </a:ln>
          </c:spPr>
        </c:majorGridlines>
        <c:numFmt formatCode="0%" sourceLinked="0"/>
        <c:majorTickMark val="out"/>
        <c:minorTickMark val="none"/>
        <c:tickLblPos val="nextTo"/>
        <c:crossAx val="194383872"/>
        <c:crosses val="autoZero"/>
        <c:crossBetween val="between"/>
      </c:valAx>
    </c:plotArea>
    <c:plotVisOnly val="1"/>
    <c:dispBlanksAs val="gap"/>
    <c:showDLblsOverMax val="0"/>
  </c:chart>
  <c:txPr>
    <a:bodyPr/>
    <a:lstStyle/>
    <a:p>
      <a:pPr>
        <a:defRPr sz="1800"/>
      </a:pPr>
      <a:endParaRPr lang="en-US"/>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Sheet1!$A$2</c:f>
              <c:strCache>
                <c:ptCount val="1"/>
                <c:pt idx="0">
                  <c:v>Canada</c:v>
                </c:pt>
              </c:strCache>
            </c:strRef>
          </c:tx>
          <c:spPr>
            <a:solidFill>
              <a:srgbClr val="C1BD85"/>
            </a:solidFill>
            <a:ln w="3175">
              <a:solidFill>
                <a:sysClr val="windowText" lastClr="000000"/>
              </a:solidFill>
            </a:ln>
          </c:spPr>
          <c:invertIfNegative val="0"/>
          <c:dLbls>
            <c:numFmt formatCode="0.0%" sourceLinked="0"/>
            <c:spPr>
              <a:noFill/>
            </c:spPr>
            <c:txPr>
              <a:bodyPr/>
              <a:lstStyle/>
              <a:p>
                <a:pPr>
                  <a:defRPr sz="1600" b="1">
                    <a:solidFill>
                      <a:schemeClr val="tx1"/>
                    </a:solidFill>
                  </a:defRPr>
                </a:pPr>
                <a:endParaRPr lang="en-US"/>
              </a:p>
            </c:txPr>
            <c:dLblPos val="outEnd"/>
            <c:showLegendKey val="0"/>
            <c:showVal val="1"/>
            <c:showCatName val="0"/>
            <c:showSerName val="0"/>
            <c:showPercent val="0"/>
            <c:showBubbleSize val="0"/>
            <c:showLeaderLines val="0"/>
          </c:dLbls>
          <c:cat>
            <c:strRef>
              <c:f>Sheet1!$B$1:$E$1</c:f>
              <c:strCache>
                <c:ptCount val="4"/>
                <c:pt idx="0">
                  <c:v> 2002/03  to 2007/08 </c:v>
                </c:pt>
                <c:pt idx="1">
                  <c:v>2003/04 to 2008/09</c:v>
                </c:pt>
                <c:pt idx="2">
                  <c:v>2004/05 to 2009/10</c:v>
                </c:pt>
                <c:pt idx="3">
                  <c:v>2005/06 to 2010/11</c:v>
                </c:pt>
              </c:strCache>
            </c:strRef>
          </c:cat>
          <c:val>
            <c:numRef>
              <c:f>Sheet1!$B$2:$E$2</c:f>
              <c:numCache>
                <c:formatCode>0.0%</c:formatCode>
                <c:ptCount val="4"/>
                <c:pt idx="0">
                  <c:v>0.71399999999999997</c:v>
                </c:pt>
                <c:pt idx="1">
                  <c:v>0.73499999999999999</c:v>
                </c:pt>
                <c:pt idx="2">
                  <c:v>0.73099999999999998</c:v>
                </c:pt>
                <c:pt idx="3">
                  <c:v>0.73399999999999999</c:v>
                </c:pt>
              </c:numCache>
            </c:numRef>
          </c:val>
        </c:ser>
        <c:dLbls>
          <c:showLegendKey val="0"/>
          <c:showVal val="0"/>
          <c:showCatName val="0"/>
          <c:showSerName val="0"/>
          <c:showPercent val="0"/>
          <c:showBubbleSize val="0"/>
        </c:dLbls>
        <c:gapWidth val="150"/>
        <c:axId val="195220992"/>
        <c:axId val="195222528"/>
      </c:barChart>
      <c:catAx>
        <c:axId val="195220992"/>
        <c:scaling>
          <c:orientation val="minMax"/>
        </c:scaling>
        <c:delete val="0"/>
        <c:axPos val="b"/>
        <c:majorTickMark val="out"/>
        <c:minorTickMark val="none"/>
        <c:tickLblPos val="nextTo"/>
        <c:txPr>
          <a:bodyPr/>
          <a:lstStyle/>
          <a:p>
            <a:pPr>
              <a:defRPr sz="1400"/>
            </a:pPr>
            <a:endParaRPr lang="en-US"/>
          </a:p>
        </c:txPr>
        <c:crossAx val="195222528"/>
        <c:crosses val="autoZero"/>
        <c:auto val="1"/>
        <c:lblAlgn val="ctr"/>
        <c:lblOffset val="100"/>
        <c:noMultiLvlLbl val="0"/>
      </c:catAx>
      <c:valAx>
        <c:axId val="195222528"/>
        <c:scaling>
          <c:orientation val="minMax"/>
          <c:max val="0.9"/>
          <c:min val="0.30000000000000004"/>
        </c:scaling>
        <c:delete val="0"/>
        <c:axPos val="l"/>
        <c:majorGridlines>
          <c:spPr>
            <a:ln w="3175">
              <a:solidFill>
                <a:sysClr val="window" lastClr="FFFFFF">
                  <a:lumMod val="65000"/>
                </a:sysClr>
              </a:solidFill>
              <a:prstDash val="lgDash"/>
            </a:ln>
          </c:spPr>
        </c:majorGridlines>
        <c:numFmt formatCode="0%" sourceLinked="0"/>
        <c:majorTickMark val="out"/>
        <c:minorTickMark val="none"/>
        <c:tickLblPos val="nextTo"/>
        <c:crossAx val="195220992"/>
        <c:crosses val="autoZero"/>
        <c:crossBetween val="between"/>
      </c:valAx>
    </c:plotArea>
    <c:plotVisOnly val="1"/>
    <c:dispBlanksAs val="gap"/>
    <c:showDLblsOverMax val="0"/>
  </c:chart>
  <c:txPr>
    <a:bodyPr/>
    <a:lstStyle/>
    <a:p>
      <a:pPr>
        <a:defRPr sz="1800"/>
      </a:pPr>
      <a:endParaRPr lang="en-US"/>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Sheet1!$A$2</c:f>
              <c:strCache>
                <c:ptCount val="1"/>
                <c:pt idx="0">
                  <c:v>Canada</c:v>
                </c:pt>
              </c:strCache>
            </c:strRef>
          </c:tx>
          <c:spPr>
            <a:solidFill>
              <a:srgbClr val="C1BD85"/>
            </a:solidFill>
            <a:ln w="3175">
              <a:solidFill>
                <a:sysClr val="windowText" lastClr="000000"/>
              </a:solidFill>
            </a:ln>
          </c:spPr>
          <c:invertIfNegative val="0"/>
          <c:dLbls>
            <c:numFmt formatCode="0.0%" sourceLinked="0"/>
            <c:spPr>
              <a:noFill/>
            </c:spPr>
            <c:txPr>
              <a:bodyPr/>
              <a:lstStyle/>
              <a:p>
                <a:pPr>
                  <a:defRPr sz="1600" b="1">
                    <a:solidFill>
                      <a:schemeClr val="tx1"/>
                    </a:solidFill>
                  </a:defRPr>
                </a:pPr>
                <a:endParaRPr lang="en-US"/>
              </a:p>
            </c:txPr>
            <c:dLblPos val="outEnd"/>
            <c:showLegendKey val="0"/>
            <c:showVal val="1"/>
            <c:showCatName val="0"/>
            <c:showSerName val="0"/>
            <c:showPercent val="0"/>
            <c:showBubbleSize val="0"/>
            <c:showLeaderLines val="0"/>
          </c:dLbls>
          <c:cat>
            <c:strRef>
              <c:f>Sheet1!$B$1:$E$1</c:f>
              <c:strCache>
                <c:ptCount val="4"/>
                <c:pt idx="0">
                  <c:v> 2005 to 2006 </c:v>
                </c:pt>
                <c:pt idx="1">
                  <c:v>2006 to 2007 </c:v>
                </c:pt>
                <c:pt idx="2">
                  <c:v>2008 to 2009 </c:v>
                </c:pt>
                <c:pt idx="3">
                  <c:v>2009 to 2010</c:v>
                </c:pt>
              </c:strCache>
            </c:strRef>
          </c:cat>
          <c:val>
            <c:numRef>
              <c:f>Sheet1!$B$2:$E$2</c:f>
              <c:numCache>
                <c:formatCode>0.0%</c:formatCode>
                <c:ptCount val="4"/>
                <c:pt idx="0">
                  <c:v>0.67300000000000004</c:v>
                </c:pt>
                <c:pt idx="1">
                  <c:v>0.68899999999999995</c:v>
                </c:pt>
                <c:pt idx="2">
                  <c:v>0.63600000000000001</c:v>
                </c:pt>
                <c:pt idx="3">
                  <c:v>0.68400000000000005</c:v>
                </c:pt>
              </c:numCache>
            </c:numRef>
          </c:val>
        </c:ser>
        <c:dLbls>
          <c:showLegendKey val="0"/>
          <c:showVal val="0"/>
          <c:showCatName val="0"/>
          <c:showSerName val="0"/>
          <c:showPercent val="0"/>
          <c:showBubbleSize val="0"/>
        </c:dLbls>
        <c:gapWidth val="150"/>
        <c:axId val="195758336"/>
        <c:axId val="195760128"/>
      </c:barChart>
      <c:catAx>
        <c:axId val="195758336"/>
        <c:scaling>
          <c:orientation val="minMax"/>
        </c:scaling>
        <c:delete val="0"/>
        <c:axPos val="b"/>
        <c:majorTickMark val="out"/>
        <c:minorTickMark val="none"/>
        <c:tickLblPos val="nextTo"/>
        <c:txPr>
          <a:bodyPr/>
          <a:lstStyle/>
          <a:p>
            <a:pPr>
              <a:defRPr sz="1400"/>
            </a:pPr>
            <a:endParaRPr lang="en-US"/>
          </a:p>
        </c:txPr>
        <c:crossAx val="195760128"/>
        <c:crosses val="autoZero"/>
        <c:auto val="1"/>
        <c:lblAlgn val="ctr"/>
        <c:lblOffset val="100"/>
        <c:noMultiLvlLbl val="0"/>
      </c:catAx>
      <c:valAx>
        <c:axId val="195760128"/>
        <c:scaling>
          <c:orientation val="minMax"/>
          <c:max val="0.8"/>
          <c:min val="0.2"/>
        </c:scaling>
        <c:delete val="0"/>
        <c:axPos val="l"/>
        <c:majorGridlines>
          <c:spPr>
            <a:ln w="3175">
              <a:solidFill>
                <a:sysClr val="window" lastClr="FFFFFF">
                  <a:lumMod val="65000"/>
                </a:sysClr>
              </a:solidFill>
              <a:prstDash val="lgDash"/>
            </a:ln>
          </c:spPr>
        </c:majorGridlines>
        <c:numFmt formatCode="0%" sourceLinked="0"/>
        <c:majorTickMark val="out"/>
        <c:minorTickMark val="none"/>
        <c:tickLblPos val="nextTo"/>
        <c:crossAx val="195758336"/>
        <c:crosses val="autoZero"/>
        <c:crossBetween val="between"/>
      </c:valAx>
    </c:plotArea>
    <c:plotVisOnly val="1"/>
    <c:dispBlanksAs val="gap"/>
    <c:showDLblsOverMax val="0"/>
  </c:chart>
  <c:txPr>
    <a:bodyPr/>
    <a:lstStyle/>
    <a:p>
      <a:pPr>
        <a:defRPr sz="1800"/>
      </a:pPr>
      <a:endParaRPr lang="en-US"/>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Sheet1!$A$2</c:f>
              <c:strCache>
                <c:ptCount val="1"/>
                <c:pt idx="0">
                  <c:v>Canada</c:v>
                </c:pt>
              </c:strCache>
            </c:strRef>
          </c:tx>
          <c:spPr>
            <a:solidFill>
              <a:srgbClr val="C1BD85"/>
            </a:solidFill>
            <a:ln w="3175">
              <a:solidFill>
                <a:sysClr val="windowText" lastClr="000000"/>
              </a:solidFill>
            </a:ln>
          </c:spPr>
          <c:invertIfNegative val="0"/>
          <c:dLbls>
            <c:numFmt formatCode="0.0%" sourceLinked="0"/>
            <c:spPr>
              <a:noFill/>
            </c:spPr>
            <c:txPr>
              <a:bodyPr/>
              <a:lstStyle/>
              <a:p>
                <a:pPr>
                  <a:defRPr sz="1600" b="1">
                    <a:solidFill>
                      <a:schemeClr val="tx1"/>
                    </a:solidFill>
                  </a:defRPr>
                </a:pPr>
                <a:endParaRPr lang="en-US"/>
              </a:p>
            </c:txPr>
            <c:dLblPos val="outEnd"/>
            <c:showLegendKey val="0"/>
            <c:showVal val="1"/>
            <c:showCatName val="0"/>
            <c:showSerName val="0"/>
            <c:showPercent val="0"/>
            <c:showBubbleSize val="0"/>
            <c:showLeaderLines val="0"/>
          </c:dLbls>
          <c:cat>
            <c:strRef>
              <c:f>Sheet1!$B$1:$E$1</c:f>
              <c:strCache>
                <c:ptCount val="4"/>
                <c:pt idx="0">
                  <c:v>2007 to 2008</c:v>
                </c:pt>
                <c:pt idx="1">
                  <c:v>2008 to 2009</c:v>
                </c:pt>
                <c:pt idx="2">
                  <c:v>2009 to 2010</c:v>
                </c:pt>
                <c:pt idx="3">
                  <c:v>2010 to 2011</c:v>
                </c:pt>
              </c:strCache>
            </c:strRef>
          </c:cat>
          <c:val>
            <c:numRef>
              <c:f>Sheet1!$B$2:$E$2</c:f>
              <c:numCache>
                <c:formatCode>0.0%</c:formatCode>
                <c:ptCount val="4"/>
                <c:pt idx="0">
                  <c:v>0.78100000000000003</c:v>
                </c:pt>
                <c:pt idx="1">
                  <c:v>0.77300000000000002</c:v>
                </c:pt>
                <c:pt idx="2">
                  <c:v>0.77</c:v>
                </c:pt>
                <c:pt idx="3">
                  <c:v>0.76900000000000002</c:v>
                </c:pt>
              </c:numCache>
            </c:numRef>
          </c:val>
        </c:ser>
        <c:dLbls>
          <c:showLegendKey val="0"/>
          <c:showVal val="0"/>
          <c:showCatName val="0"/>
          <c:showSerName val="0"/>
          <c:showPercent val="0"/>
          <c:showBubbleSize val="0"/>
        </c:dLbls>
        <c:gapWidth val="150"/>
        <c:axId val="195976576"/>
        <c:axId val="196535424"/>
      </c:barChart>
      <c:catAx>
        <c:axId val="195976576"/>
        <c:scaling>
          <c:orientation val="minMax"/>
        </c:scaling>
        <c:delete val="0"/>
        <c:axPos val="b"/>
        <c:majorTickMark val="out"/>
        <c:minorTickMark val="none"/>
        <c:tickLblPos val="nextTo"/>
        <c:txPr>
          <a:bodyPr/>
          <a:lstStyle/>
          <a:p>
            <a:pPr>
              <a:defRPr sz="1400"/>
            </a:pPr>
            <a:endParaRPr lang="en-US"/>
          </a:p>
        </c:txPr>
        <c:crossAx val="196535424"/>
        <c:crosses val="autoZero"/>
        <c:auto val="1"/>
        <c:lblAlgn val="ctr"/>
        <c:lblOffset val="100"/>
        <c:noMultiLvlLbl val="0"/>
      </c:catAx>
      <c:valAx>
        <c:axId val="196535424"/>
        <c:scaling>
          <c:orientation val="minMax"/>
          <c:max val="0.9"/>
          <c:min val="0.30000000000000004"/>
        </c:scaling>
        <c:delete val="0"/>
        <c:axPos val="l"/>
        <c:majorGridlines>
          <c:spPr>
            <a:ln w="3175">
              <a:solidFill>
                <a:sysClr val="window" lastClr="FFFFFF">
                  <a:lumMod val="65000"/>
                </a:sysClr>
              </a:solidFill>
              <a:prstDash val="lgDash"/>
            </a:ln>
          </c:spPr>
        </c:majorGridlines>
        <c:numFmt formatCode="0%" sourceLinked="0"/>
        <c:majorTickMark val="out"/>
        <c:minorTickMark val="none"/>
        <c:tickLblPos val="nextTo"/>
        <c:crossAx val="195976576"/>
        <c:crosses val="autoZero"/>
        <c:crossBetween val="between"/>
      </c:valAx>
    </c:plotArea>
    <c:plotVisOnly val="1"/>
    <c:dispBlanksAs val="gap"/>
    <c:showDLblsOverMax val="0"/>
  </c:chart>
  <c:txPr>
    <a:bodyPr/>
    <a:lstStyle/>
    <a:p>
      <a:pPr>
        <a:defRPr sz="1800"/>
      </a:pPr>
      <a:endParaRPr lang="en-US"/>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Sheet1!$A$2</c:f>
              <c:strCache>
                <c:ptCount val="1"/>
                <c:pt idx="0">
                  <c:v>Canada</c:v>
                </c:pt>
              </c:strCache>
            </c:strRef>
          </c:tx>
          <c:spPr>
            <a:solidFill>
              <a:srgbClr val="C1BD85"/>
            </a:solidFill>
            <a:ln w="3175">
              <a:solidFill>
                <a:sysClr val="windowText" lastClr="000000"/>
              </a:solidFill>
            </a:ln>
          </c:spPr>
          <c:invertIfNegative val="0"/>
          <c:dLbls>
            <c:numFmt formatCode="0.0%" sourceLinked="0"/>
            <c:spPr>
              <a:noFill/>
            </c:spPr>
            <c:txPr>
              <a:bodyPr/>
              <a:lstStyle/>
              <a:p>
                <a:pPr>
                  <a:defRPr sz="1600" b="1">
                    <a:solidFill>
                      <a:schemeClr val="tx1"/>
                    </a:solidFill>
                  </a:defRPr>
                </a:pPr>
                <a:endParaRPr lang="en-US"/>
              </a:p>
            </c:txPr>
            <c:dLblPos val="outEnd"/>
            <c:showLegendKey val="0"/>
            <c:showVal val="1"/>
            <c:showCatName val="0"/>
            <c:showSerName val="0"/>
            <c:showPercent val="0"/>
            <c:showBubbleSize val="0"/>
            <c:showLeaderLines val="0"/>
          </c:dLbls>
          <c:cat>
            <c:strRef>
              <c:f>Sheet1!$B$1:$E$1</c:f>
              <c:strCache>
                <c:ptCount val="4"/>
                <c:pt idx="0">
                  <c:v>2007 to 2008</c:v>
                </c:pt>
                <c:pt idx="1">
                  <c:v>2008 to 2009</c:v>
                </c:pt>
                <c:pt idx="2">
                  <c:v>2009 to 2010</c:v>
                </c:pt>
                <c:pt idx="3">
                  <c:v>2010 to 2011</c:v>
                </c:pt>
              </c:strCache>
            </c:strRef>
          </c:cat>
          <c:val>
            <c:numRef>
              <c:f>Sheet1!$B$2:$E$2</c:f>
              <c:numCache>
                <c:formatCode>0.0%</c:formatCode>
                <c:ptCount val="4"/>
                <c:pt idx="0">
                  <c:v>0.59199999999999997</c:v>
                </c:pt>
                <c:pt idx="1">
                  <c:v>0.56100000000000005</c:v>
                </c:pt>
                <c:pt idx="2">
                  <c:v>0.56200000000000006</c:v>
                </c:pt>
                <c:pt idx="3">
                  <c:v>0.52300000000000002</c:v>
                </c:pt>
              </c:numCache>
            </c:numRef>
          </c:val>
        </c:ser>
        <c:dLbls>
          <c:showLegendKey val="0"/>
          <c:showVal val="0"/>
          <c:showCatName val="0"/>
          <c:showSerName val="0"/>
          <c:showPercent val="0"/>
          <c:showBubbleSize val="0"/>
        </c:dLbls>
        <c:gapWidth val="150"/>
        <c:axId val="228649216"/>
        <c:axId val="242025216"/>
      </c:barChart>
      <c:catAx>
        <c:axId val="228649216"/>
        <c:scaling>
          <c:orientation val="minMax"/>
        </c:scaling>
        <c:delete val="0"/>
        <c:axPos val="b"/>
        <c:majorTickMark val="out"/>
        <c:minorTickMark val="none"/>
        <c:tickLblPos val="nextTo"/>
        <c:txPr>
          <a:bodyPr/>
          <a:lstStyle/>
          <a:p>
            <a:pPr>
              <a:defRPr sz="1400"/>
            </a:pPr>
            <a:endParaRPr lang="en-US"/>
          </a:p>
        </c:txPr>
        <c:crossAx val="242025216"/>
        <c:crosses val="autoZero"/>
        <c:auto val="1"/>
        <c:lblAlgn val="ctr"/>
        <c:lblOffset val="100"/>
        <c:noMultiLvlLbl val="0"/>
      </c:catAx>
      <c:valAx>
        <c:axId val="242025216"/>
        <c:scaling>
          <c:orientation val="minMax"/>
          <c:max val="0.8"/>
          <c:min val="0.2"/>
        </c:scaling>
        <c:delete val="0"/>
        <c:axPos val="l"/>
        <c:majorGridlines>
          <c:spPr>
            <a:ln w="3175">
              <a:solidFill>
                <a:sysClr val="window" lastClr="FFFFFF">
                  <a:lumMod val="65000"/>
                </a:sysClr>
              </a:solidFill>
              <a:prstDash val="lgDash"/>
            </a:ln>
          </c:spPr>
        </c:majorGridlines>
        <c:numFmt formatCode="0%" sourceLinked="0"/>
        <c:majorTickMark val="out"/>
        <c:minorTickMark val="none"/>
        <c:tickLblPos val="nextTo"/>
        <c:crossAx val="228649216"/>
        <c:crosses val="autoZero"/>
        <c:crossBetween val="between"/>
      </c:valAx>
    </c:plotArea>
    <c:plotVisOnly val="1"/>
    <c:dispBlanksAs val="gap"/>
    <c:showDLblsOverMax val="0"/>
  </c:chart>
  <c:txPr>
    <a:bodyPr/>
    <a:lstStyle/>
    <a:p>
      <a:pPr>
        <a:defRPr sz="1800"/>
      </a:pPr>
      <a:endParaRPr lang="en-US"/>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Sheet1!$A$2</c:f>
              <c:strCache>
                <c:ptCount val="1"/>
                <c:pt idx="0">
                  <c:v>Canada</c:v>
                </c:pt>
              </c:strCache>
            </c:strRef>
          </c:tx>
          <c:spPr>
            <a:solidFill>
              <a:srgbClr val="C1BD85"/>
            </a:solidFill>
            <a:ln w="3175">
              <a:solidFill>
                <a:sysClr val="windowText" lastClr="000000"/>
              </a:solidFill>
            </a:ln>
          </c:spPr>
          <c:invertIfNegative val="0"/>
          <c:dLbls>
            <c:numFmt formatCode="0.0%" sourceLinked="0"/>
            <c:spPr>
              <a:noFill/>
            </c:spPr>
            <c:txPr>
              <a:bodyPr/>
              <a:lstStyle/>
              <a:p>
                <a:pPr>
                  <a:defRPr sz="1600" b="1">
                    <a:solidFill>
                      <a:schemeClr val="tx1"/>
                    </a:solidFill>
                  </a:defRPr>
                </a:pPr>
                <a:endParaRPr lang="en-US"/>
              </a:p>
            </c:txPr>
            <c:dLblPos val="outEnd"/>
            <c:showLegendKey val="0"/>
            <c:showVal val="1"/>
            <c:showCatName val="0"/>
            <c:showSerName val="0"/>
            <c:showPercent val="0"/>
            <c:showBubbleSize val="0"/>
            <c:showLeaderLines val="0"/>
          </c:dLbls>
          <c:cat>
            <c:strRef>
              <c:f>Sheet1!$B$1:$E$1</c:f>
              <c:strCache>
                <c:ptCount val="4"/>
                <c:pt idx="0">
                  <c:v> 2005/06  to 2007/08</c:v>
                </c:pt>
                <c:pt idx="1">
                  <c:v>2006/07 to 2008/09</c:v>
                </c:pt>
                <c:pt idx="2">
                  <c:v>2007/08 to 2009/10</c:v>
                </c:pt>
                <c:pt idx="3">
                  <c:v>2008/09 to 2010/11</c:v>
                </c:pt>
              </c:strCache>
            </c:strRef>
          </c:cat>
          <c:val>
            <c:numRef>
              <c:f>Sheet1!$B$2:$E$2</c:f>
              <c:numCache>
                <c:formatCode>0.0%</c:formatCode>
                <c:ptCount val="4"/>
                <c:pt idx="0">
                  <c:v>0.44500000000000001</c:v>
                </c:pt>
                <c:pt idx="1">
                  <c:v>0.50600000000000001</c:v>
                </c:pt>
                <c:pt idx="2">
                  <c:v>0.46800000000000003</c:v>
                </c:pt>
                <c:pt idx="3">
                  <c:v>0.43099999999999999</c:v>
                </c:pt>
              </c:numCache>
            </c:numRef>
          </c:val>
        </c:ser>
        <c:dLbls>
          <c:showLegendKey val="0"/>
          <c:showVal val="0"/>
          <c:showCatName val="0"/>
          <c:showSerName val="0"/>
          <c:showPercent val="0"/>
          <c:showBubbleSize val="0"/>
        </c:dLbls>
        <c:gapWidth val="150"/>
        <c:axId val="242396544"/>
        <c:axId val="242742400"/>
      </c:barChart>
      <c:catAx>
        <c:axId val="242396544"/>
        <c:scaling>
          <c:orientation val="minMax"/>
        </c:scaling>
        <c:delete val="0"/>
        <c:axPos val="b"/>
        <c:majorTickMark val="out"/>
        <c:minorTickMark val="none"/>
        <c:tickLblPos val="nextTo"/>
        <c:txPr>
          <a:bodyPr/>
          <a:lstStyle/>
          <a:p>
            <a:pPr>
              <a:defRPr sz="1400"/>
            </a:pPr>
            <a:endParaRPr lang="en-US"/>
          </a:p>
        </c:txPr>
        <c:crossAx val="242742400"/>
        <c:crosses val="autoZero"/>
        <c:auto val="1"/>
        <c:lblAlgn val="ctr"/>
        <c:lblOffset val="100"/>
        <c:noMultiLvlLbl val="0"/>
      </c:catAx>
      <c:valAx>
        <c:axId val="242742400"/>
        <c:scaling>
          <c:orientation val="minMax"/>
          <c:max val="0.70000000000000007"/>
          <c:min val="0.1"/>
        </c:scaling>
        <c:delete val="0"/>
        <c:axPos val="l"/>
        <c:majorGridlines>
          <c:spPr>
            <a:ln w="3175">
              <a:solidFill>
                <a:sysClr val="window" lastClr="FFFFFF">
                  <a:lumMod val="65000"/>
                </a:sysClr>
              </a:solidFill>
              <a:prstDash val="lgDash"/>
            </a:ln>
          </c:spPr>
        </c:majorGridlines>
        <c:numFmt formatCode="0%" sourceLinked="0"/>
        <c:majorTickMark val="out"/>
        <c:minorTickMark val="none"/>
        <c:tickLblPos val="nextTo"/>
        <c:crossAx val="242396544"/>
        <c:crosses val="autoZero"/>
        <c:crossBetween val="between"/>
      </c:valAx>
    </c:plotArea>
    <c:plotVisOnly val="1"/>
    <c:dispBlanksAs val="gap"/>
    <c:showDLblsOverMax val="0"/>
  </c:chart>
  <c:txPr>
    <a:bodyPr/>
    <a:lstStyle/>
    <a:p>
      <a:pPr>
        <a:defRPr sz="1800"/>
      </a:pPr>
      <a:endParaRPr lang="en-US"/>
    </a:p>
  </c:tx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Sheet1!$A$2</c:f>
              <c:strCache>
                <c:ptCount val="1"/>
                <c:pt idx="0">
                  <c:v>Canada</c:v>
                </c:pt>
              </c:strCache>
            </c:strRef>
          </c:tx>
          <c:spPr>
            <a:solidFill>
              <a:srgbClr val="C1BD85"/>
            </a:solidFill>
            <a:ln w="3175">
              <a:solidFill>
                <a:sysClr val="windowText" lastClr="000000"/>
              </a:solidFill>
            </a:ln>
          </c:spPr>
          <c:invertIfNegative val="0"/>
          <c:dLbls>
            <c:numFmt formatCode="0.0%" sourceLinked="0"/>
            <c:spPr>
              <a:noFill/>
            </c:spPr>
            <c:txPr>
              <a:bodyPr/>
              <a:lstStyle/>
              <a:p>
                <a:pPr>
                  <a:defRPr sz="1600" b="1">
                    <a:solidFill>
                      <a:schemeClr val="tx1"/>
                    </a:solidFill>
                  </a:defRPr>
                </a:pPr>
                <a:endParaRPr lang="en-US"/>
              </a:p>
            </c:txPr>
            <c:dLblPos val="outEnd"/>
            <c:showLegendKey val="0"/>
            <c:showVal val="1"/>
            <c:showCatName val="0"/>
            <c:showSerName val="0"/>
            <c:showPercent val="0"/>
            <c:showBubbleSize val="0"/>
            <c:showLeaderLines val="0"/>
          </c:dLbls>
          <c:cat>
            <c:strRef>
              <c:f>Sheet1!$B$1:$E$1</c:f>
              <c:strCache>
                <c:ptCount val="4"/>
                <c:pt idx="0">
                  <c:v> 2005/06  to 2007/08</c:v>
                </c:pt>
                <c:pt idx="1">
                  <c:v>2006/07 to 2008/09</c:v>
                </c:pt>
                <c:pt idx="2">
                  <c:v>2007/08 to 2009/10</c:v>
                </c:pt>
                <c:pt idx="3">
                  <c:v>2008/09 to 2010/11</c:v>
                </c:pt>
              </c:strCache>
            </c:strRef>
          </c:cat>
          <c:val>
            <c:numRef>
              <c:f>Sheet1!$B$2:$E$2</c:f>
              <c:numCache>
                <c:formatCode>0.0%</c:formatCode>
                <c:ptCount val="4"/>
                <c:pt idx="0">
                  <c:v>0.53900000000000003</c:v>
                </c:pt>
                <c:pt idx="1">
                  <c:v>0.57899999999999996</c:v>
                </c:pt>
                <c:pt idx="2">
                  <c:v>0.60199999999999998</c:v>
                </c:pt>
                <c:pt idx="3">
                  <c:v>0.60399999999999998</c:v>
                </c:pt>
              </c:numCache>
            </c:numRef>
          </c:val>
        </c:ser>
        <c:dLbls>
          <c:showLegendKey val="0"/>
          <c:showVal val="0"/>
          <c:showCatName val="0"/>
          <c:showSerName val="0"/>
          <c:showPercent val="0"/>
          <c:showBubbleSize val="0"/>
        </c:dLbls>
        <c:gapWidth val="150"/>
        <c:axId val="244047232"/>
        <c:axId val="244049024"/>
      </c:barChart>
      <c:catAx>
        <c:axId val="244047232"/>
        <c:scaling>
          <c:orientation val="minMax"/>
        </c:scaling>
        <c:delete val="0"/>
        <c:axPos val="b"/>
        <c:majorTickMark val="out"/>
        <c:minorTickMark val="none"/>
        <c:tickLblPos val="nextTo"/>
        <c:txPr>
          <a:bodyPr/>
          <a:lstStyle/>
          <a:p>
            <a:pPr>
              <a:defRPr sz="1400"/>
            </a:pPr>
            <a:endParaRPr lang="en-US"/>
          </a:p>
        </c:txPr>
        <c:crossAx val="244049024"/>
        <c:crosses val="autoZero"/>
        <c:auto val="1"/>
        <c:lblAlgn val="ctr"/>
        <c:lblOffset val="100"/>
        <c:noMultiLvlLbl val="0"/>
      </c:catAx>
      <c:valAx>
        <c:axId val="244049024"/>
        <c:scaling>
          <c:orientation val="minMax"/>
          <c:max val="0.70000000000000007"/>
          <c:min val="0.1"/>
        </c:scaling>
        <c:delete val="0"/>
        <c:axPos val="l"/>
        <c:majorGridlines>
          <c:spPr>
            <a:ln w="3175">
              <a:solidFill>
                <a:sysClr val="window" lastClr="FFFFFF">
                  <a:lumMod val="65000"/>
                </a:sysClr>
              </a:solidFill>
              <a:prstDash val="lgDash"/>
            </a:ln>
          </c:spPr>
        </c:majorGridlines>
        <c:numFmt formatCode="0%" sourceLinked="0"/>
        <c:majorTickMark val="out"/>
        <c:minorTickMark val="none"/>
        <c:tickLblPos val="nextTo"/>
        <c:crossAx val="244047232"/>
        <c:crosses val="autoZero"/>
        <c:crossBetween val="between"/>
      </c:valAx>
    </c:plotArea>
    <c:plotVisOnly val="1"/>
    <c:dispBlanksAs val="gap"/>
    <c:showDLblsOverMax val="0"/>
  </c:chart>
  <c:txPr>
    <a:bodyPr/>
    <a:lstStyle/>
    <a:p>
      <a:pPr>
        <a:defRPr sz="1800"/>
      </a:pPr>
      <a:endParaRPr lang="en-US"/>
    </a:p>
  </c:txPr>
  <c:externalData r:id="rId2">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1968" cy="465296"/>
          </a:xfrm>
          <a:prstGeom prst="rect">
            <a:avLst/>
          </a:prstGeom>
        </p:spPr>
        <p:txBody>
          <a:bodyPr vert="horz" lIns="93278" tIns="46639" rIns="93278" bIns="46639" rtlCol="0"/>
          <a:lstStyle>
            <a:lvl1pPr algn="l">
              <a:defRPr sz="1300"/>
            </a:lvl1pPr>
          </a:lstStyle>
          <a:p>
            <a:endParaRPr lang="en-US"/>
          </a:p>
        </p:txBody>
      </p:sp>
      <p:sp>
        <p:nvSpPr>
          <p:cNvPr id="3" name="Date Placeholder 2"/>
          <p:cNvSpPr>
            <a:spLocks noGrp="1"/>
          </p:cNvSpPr>
          <p:nvPr>
            <p:ph type="dt" idx="1"/>
          </p:nvPr>
        </p:nvSpPr>
        <p:spPr>
          <a:xfrm>
            <a:off x="3976333" y="0"/>
            <a:ext cx="3041968" cy="465296"/>
          </a:xfrm>
          <a:prstGeom prst="rect">
            <a:avLst/>
          </a:prstGeom>
        </p:spPr>
        <p:txBody>
          <a:bodyPr vert="horz" lIns="93278" tIns="46639" rIns="93278" bIns="46639" rtlCol="0"/>
          <a:lstStyle>
            <a:lvl1pPr algn="r">
              <a:defRPr sz="1300"/>
            </a:lvl1pPr>
          </a:lstStyle>
          <a:p>
            <a:fld id="{0A21CAA2-A31B-4FFE-AEB6-576ECDC3F9A8}" type="datetimeFigureOut">
              <a:rPr lang="en-US" smtClean="0"/>
              <a:pPr/>
              <a:t>8/9/2012</a:t>
            </a:fld>
            <a:endParaRPr lang="en-US"/>
          </a:p>
        </p:txBody>
      </p:sp>
      <p:sp>
        <p:nvSpPr>
          <p:cNvPr id="4" name="Slide Image Placeholder 3"/>
          <p:cNvSpPr>
            <a:spLocks noGrp="1" noRot="1" noChangeAspect="1"/>
          </p:cNvSpPr>
          <p:nvPr>
            <p:ph type="sldImg" idx="2"/>
          </p:nvPr>
        </p:nvSpPr>
        <p:spPr>
          <a:xfrm>
            <a:off x="1184275" y="698500"/>
            <a:ext cx="4651375" cy="3489325"/>
          </a:xfrm>
          <a:prstGeom prst="rect">
            <a:avLst/>
          </a:prstGeom>
          <a:noFill/>
          <a:ln w="12700">
            <a:solidFill>
              <a:prstClr val="black"/>
            </a:solidFill>
          </a:ln>
        </p:spPr>
        <p:txBody>
          <a:bodyPr vert="horz" lIns="93278" tIns="46639" rIns="93278" bIns="46639" rtlCol="0" anchor="ctr"/>
          <a:lstStyle/>
          <a:p>
            <a:endParaRPr lang="en-US"/>
          </a:p>
        </p:txBody>
      </p:sp>
      <p:sp>
        <p:nvSpPr>
          <p:cNvPr id="5" name="Notes Placeholder 4"/>
          <p:cNvSpPr>
            <a:spLocks noGrp="1"/>
          </p:cNvSpPr>
          <p:nvPr>
            <p:ph type="body" sz="quarter" idx="3"/>
          </p:nvPr>
        </p:nvSpPr>
        <p:spPr>
          <a:xfrm>
            <a:off x="701993" y="4420315"/>
            <a:ext cx="5615940" cy="4187666"/>
          </a:xfrm>
          <a:prstGeom prst="rect">
            <a:avLst/>
          </a:prstGeom>
        </p:spPr>
        <p:txBody>
          <a:bodyPr vert="horz" lIns="93278" tIns="46639" rIns="93278" bIns="4663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39014"/>
            <a:ext cx="3041968" cy="465296"/>
          </a:xfrm>
          <a:prstGeom prst="rect">
            <a:avLst/>
          </a:prstGeom>
        </p:spPr>
        <p:txBody>
          <a:bodyPr vert="horz" lIns="93278" tIns="46639" rIns="93278" bIns="46639" rtlCol="0" anchor="b"/>
          <a:lstStyle>
            <a:lvl1pPr algn="l">
              <a:defRPr sz="1300"/>
            </a:lvl1pPr>
          </a:lstStyle>
          <a:p>
            <a:endParaRPr lang="en-US"/>
          </a:p>
        </p:txBody>
      </p:sp>
      <p:sp>
        <p:nvSpPr>
          <p:cNvPr id="7" name="Slide Number Placeholder 6"/>
          <p:cNvSpPr>
            <a:spLocks noGrp="1"/>
          </p:cNvSpPr>
          <p:nvPr>
            <p:ph type="sldNum" sz="quarter" idx="5"/>
          </p:nvPr>
        </p:nvSpPr>
        <p:spPr>
          <a:xfrm>
            <a:off x="3976333" y="8839014"/>
            <a:ext cx="3041968" cy="465296"/>
          </a:xfrm>
          <a:prstGeom prst="rect">
            <a:avLst/>
          </a:prstGeom>
        </p:spPr>
        <p:txBody>
          <a:bodyPr vert="horz" lIns="93278" tIns="46639" rIns="93278" bIns="46639" rtlCol="0" anchor="b"/>
          <a:lstStyle>
            <a:lvl1pPr algn="r">
              <a:defRPr sz="1300"/>
            </a:lvl1pPr>
          </a:lstStyle>
          <a:p>
            <a:fld id="{EC69F45E-8FF2-462F-B44D-7198E348BF9E}" type="slidenum">
              <a:rPr lang="en-US" smtClean="0"/>
              <a:pPr/>
              <a:t>‹#›</a:t>
            </a:fld>
            <a:endParaRPr lang="en-US"/>
          </a:p>
        </p:txBody>
      </p:sp>
    </p:spTree>
    <p:extLst>
      <p:ext uri="{BB962C8B-B14F-4D97-AF65-F5344CB8AC3E}">
        <p14:creationId xmlns:p14="http://schemas.microsoft.com/office/powerpoint/2010/main" val="19435976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A85129-FC5D-463B-9A7E-63425F33FBC1}" type="datetimeFigureOut">
              <a:rPr lang="en-US" smtClean="0"/>
              <a:pPr/>
              <a:t>8/9/2012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C47D35-BC0D-496A-A423-DB5ACD4F7558}"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A85129-FC5D-463B-9A7E-63425F33FBC1}" type="datetimeFigureOut">
              <a:rPr lang="en-US" smtClean="0"/>
              <a:pPr/>
              <a:t>8/9/2012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C47D35-BC0D-496A-A423-DB5ACD4F7558}"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A85129-FC5D-463B-9A7E-63425F33FBC1}" type="datetimeFigureOut">
              <a:rPr lang="en-US" smtClean="0"/>
              <a:pPr/>
              <a:t>8/9/2012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C47D35-BC0D-496A-A423-DB5ACD4F7558}"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A85129-FC5D-463B-9A7E-63425F33FBC1}" type="datetimeFigureOut">
              <a:rPr lang="en-US" smtClean="0"/>
              <a:pPr/>
              <a:t>8/9/2012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C47D35-BC0D-496A-A423-DB5ACD4F7558}"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A85129-FC5D-463B-9A7E-63425F33FBC1}" type="datetimeFigureOut">
              <a:rPr lang="en-US" smtClean="0"/>
              <a:pPr/>
              <a:t>8/9/2012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CC47D35-BC0D-496A-A423-DB5ACD4F7558}"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A85129-FC5D-463B-9A7E-63425F33FBC1}" type="datetimeFigureOut">
              <a:rPr lang="en-US" smtClean="0"/>
              <a:pPr/>
              <a:t>8/9/2012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CC47D35-BC0D-496A-A423-DB5ACD4F7558}"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A85129-FC5D-463B-9A7E-63425F33FBC1}" type="datetimeFigureOut">
              <a:rPr lang="en-US" smtClean="0"/>
              <a:pPr/>
              <a:t>8/9/2012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CC47D35-BC0D-496A-A423-DB5ACD4F755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A85129-FC5D-463B-9A7E-63425F33FBC1}" type="datetimeFigureOut">
              <a:rPr lang="en-US" smtClean="0"/>
              <a:pPr/>
              <a:t>8/9/2012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C47D35-BC0D-496A-A423-DB5ACD4F7558}"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A85129-FC5D-463B-9A7E-63425F33FBC1}" type="datetimeFigureOut">
              <a:rPr lang="en-US" smtClean="0"/>
              <a:pPr/>
              <a:t>8/9/2012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C47D35-BC0D-496A-A423-DB5ACD4F7558}"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A85129-FC5D-463B-9A7E-63425F33FBC1}" type="datetimeFigureOut">
              <a:rPr lang="en-US" smtClean="0"/>
              <a:pPr/>
              <a:t>8/9/2012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C47D35-BC0D-496A-A423-DB5ACD4F755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A85129-FC5D-463B-9A7E-63425F33FBC1}" type="datetimeFigureOut">
              <a:rPr lang="en-US" smtClean="0"/>
              <a:pPr/>
              <a:t>8/9/2012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C47D35-BC0D-496A-A423-DB5ACD4F7558}"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A85129-FC5D-463B-9A7E-63425F33FBC1}" type="datetimeFigureOut">
              <a:rPr lang="en-US" smtClean="0"/>
              <a:pPr/>
              <a:t>8/9/2012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C47D35-BC0D-496A-A423-DB5ACD4F7558}"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chart" Target="../charts/chart1.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chart" Target="../charts/chart2.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chart" Target="../charts/chart3.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chart" Target="../charts/chart4.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chart" Target="../charts/chart5.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chart" Target="../charts/chart6.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chart" Target="../charts/chart7.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0"/>
            <a:ext cx="9144000" cy="2431435"/>
          </a:xfrm>
          <a:prstGeom prst="rect">
            <a:avLst/>
          </a:prstGeom>
          <a:noFill/>
        </p:spPr>
        <p:txBody>
          <a:bodyPr wrap="square" rtlCol="0">
            <a:spAutoFit/>
          </a:bodyPr>
          <a:lstStyle/>
          <a:p>
            <a:pPr algn="ctr"/>
            <a:r>
              <a:rPr lang="en-US" sz="3600" b="1" dirty="0" smtClean="0">
                <a:solidFill>
                  <a:schemeClr val="bg2">
                    <a:lumMod val="25000"/>
                  </a:schemeClr>
                </a:solidFill>
              </a:rPr>
              <a:t>Accountability Report for Community Colleges</a:t>
            </a:r>
          </a:p>
          <a:p>
            <a:pPr algn="ctr"/>
            <a:r>
              <a:rPr lang="en-US" sz="2800" dirty="0" smtClean="0">
                <a:solidFill>
                  <a:schemeClr val="bg2">
                    <a:lumMod val="25000"/>
                  </a:schemeClr>
                </a:solidFill>
              </a:rPr>
              <a:t>AKA</a:t>
            </a:r>
            <a:r>
              <a:rPr lang="en-US" sz="3600" dirty="0" smtClean="0">
                <a:solidFill>
                  <a:schemeClr val="bg2">
                    <a:lumMod val="25000"/>
                  </a:schemeClr>
                </a:solidFill>
              </a:rPr>
              <a:t> </a:t>
            </a:r>
          </a:p>
          <a:p>
            <a:pPr algn="ctr"/>
            <a:r>
              <a:rPr lang="en-US" sz="4000" b="1" dirty="0" smtClean="0">
                <a:solidFill>
                  <a:schemeClr val="bg2">
                    <a:lumMod val="25000"/>
                  </a:schemeClr>
                </a:solidFill>
              </a:rPr>
              <a:t>THE ARCC REPORT</a:t>
            </a:r>
          </a:p>
          <a:p>
            <a:pPr algn="ctr"/>
            <a:r>
              <a:rPr lang="en-US" sz="4000" i="1" dirty="0" smtClean="0">
                <a:solidFill>
                  <a:schemeClr val="bg2">
                    <a:lumMod val="25000"/>
                  </a:schemeClr>
                </a:solidFill>
              </a:rPr>
              <a:t>2012</a:t>
            </a:r>
            <a:endParaRPr lang="en-US" sz="4000" i="1" dirty="0">
              <a:solidFill>
                <a:schemeClr val="bg2">
                  <a:lumMod val="25000"/>
                </a:schemeClr>
              </a:solidFill>
            </a:endParaRPr>
          </a:p>
        </p:txBody>
      </p:sp>
      <p:sp>
        <p:nvSpPr>
          <p:cNvPr id="8" name="TextBox 7"/>
          <p:cNvSpPr txBox="1"/>
          <p:nvPr/>
        </p:nvSpPr>
        <p:spPr>
          <a:xfrm>
            <a:off x="990600" y="3810000"/>
            <a:ext cx="7315200" cy="2554545"/>
          </a:xfrm>
          <a:prstGeom prst="rect">
            <a:avLst/>
          </a:prstGeom>
          <a:noFill/>
        </p:spPr>
        <p:txBody>
          <a:bodyPr wrap="square" rtlCol="0">
            <a:spAutoFit/>
          </a:bodyPr>
          <a:lstStyle/>
          <a:p>
            <a:pPr marL="457200" indent="-457200">
              <a:buFont typeface="+mj-lt"/>
              <a:buAutoNum type="arabicPeriod"/>
            </a:pPr>
            <a:r>
              <a:rPr lang="en-US" sz="2400" dirty="0" smtClean="0"/>
              <a:t>Released annually by the Chancellor’s Office</a:t>
            </a:r>
          </a:p>
          <a:p>
            <a:pPr marL="457200" indent="-457200">
              <a:buFont typeface="+mj-lt"/>
              <a:buAutoNum type="arabicPeriod"/>
            </a:pPr>
            <a:endParaRPr lang="en-US" sz="1000" dirty="0" smtClean="0"/>
          </a:p>
          <a:p>
            <a:pPr marL="457200" indent="-457200">
              <a:buFont typeface="+mj-lt"/>
              <a:buAutoNum type="arabicPeriod"/>
            </a:pPr>
            <a:r>
              <a:rPr lang="en-US" sz="2400" dirty="0" smtClean="0"/>
              <a:t>Set of seven College Performance Indicators</a:t>
            </a:r>
          </a:p>
          <a:p>
            <a:pPr marL="457200" indent="-457200">
              <a:buFont typeface="+mj-lt"/>
              <a:buAutoNum type="arabicPeriod"/>
            </a:pPr>
            <a:endParaRPr lang="en-US" sz="1000" dirty="0" smtClean="0"/>
          </a:p>
          <a:p>
            <a:pPr marL="457200" indent="-457200">
              <a:buFont typeface="+mj-lt"/>
              <a:buAutoNum type="arabicPeriod"/>
            </a:pPr>
            <a:r>
              <a:rPr lang="en-US" sz="2400" dirty="0" smtClean="0"/>
              <a:t>Peer Group Benchmarks (CCCs)</a:t>
            </a:r>
          </a:p>
          <a:p>
            <a:pPr marL="457200" indent="-457200">
              <a:buFont typeface="+mj-lt"/>
              <a:buAutoNum type="arabicPeriod"/>
            </a:pPr>
            <a:endParaRPr lang="en-US" sz="1000" dirty="0" smtClean="0"/>
          </a:p>
          <a:p>
            <a:pPr marL="457200" indent="-457200">
              <a:buFont typeface="+mj-lt"/>
              <a:buAutoNum type="arabicPeriod"/>
            </a:pPr>
            <a:r>
              <a:rPr lang="en-US" sz="2400" dirty="0" smtClean="0"/>
              <a:t>The College must craft a brief self-assessment</a:t>
            </a:r>
          </a:p>
          <a:p>
            <a:pPr marL="457200" indent="-457200">
              <a:buFont typeface="+mj-lt"/>
              <a:buAutoNum type="arabicPeriod"/>
            </a:pPr>
            <a:endParaRPr lang="en-US" sz="1000" dirty="0" smtClean="0"/>
          </a:p>
          <a:p>
            <a:pPr marL="457200" indent="-457200">
              <a:buFont typeface="+mj-lt"/>
              <a:buAutoNum type="arabicPeriod"/>
            </a:pPr>
            <a:r>
              <a:rPr lang="en-US" sz="2400" dirty="0" smtClean="0"/>
              <a:t>Report is shared with Board of Trustees &amp; the Public</a:t>
            </a:r>
            <a:endParaRPr lang="en-US" sz="2400"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600" y="838200"/>
            <a:ext cx="2065687" cy="2133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52400" y="68759"/>
            <a:ext cx="8686800" cy="769441"/>
          </a:xfrm>
          <a:prstGeom prst="rect">
            <a:avLst/>
          </a:prstGeom>
          <a:noFill/>
        </p:spPr>
        <p:txBody>
          <a:bodyPr wrap="square" rtlCol="0">
            <a:spAutoFit/>
          </a:bodyPr>
          <a:lstStyle/>
          <a:p>
            <a:pPr algn="ctr"/>
            <a:r>
              <a:rPr lang="en-US" sz="4400" dirty="0" smtClean="0"/>
              <a:t>ARCC’s Seven Indicators</a:t>
            </a:r>
            <a:endParaRPr lang="en-US" sz="4400" dirty="0"/>
          </a:p>
        </p:txBody>
      </p:sp>
      <p:sp>
        <p:nvSpPr>
          <p:cNvPr id="7" name="Rectangle 6"/>
          <p:cNvSpPr/>
          <p:nvPr/>
        </p:nvSpPr>
        <p:spPr>
          <a:xfrm>
            <a:off x="381000" y="1562993"/>
            <a:ext cx="7239000" cy="3847207"/>
          </a:xfrm>
          <a:prstGeom prst="rect">
            <a:avLst/>
          </a:prstGeom>
          <a:noFill/>
        </p:spPr>
        <p:txBody>
          <a:bodyPr wrap="square">
            <a:spAutoFit/>
          </a:bodyPr>
          <a:lstStyle/>
          <a:p>
            <a:pPr marL="514350" indent="-514350">
              <a:buFont typeface="+mj-lt"/>
              <a:buAutoNum type="arabicPeriod"/>
            </a:pPr>
            <a:r>
              <a:rPr lang="en-US" sz="2800" dirty="0" smtClean="0">
                <a:solidFill>
                  <a:schemeClr val="accent1">
                    <a:lumMod val="50000"/>
                  </a:schemeClr>
                </a:solidFill>
              </a:rPr>
              <a:t>Student Progress &amp; Achievement</a:t>
            </a:r>
          </a:p>
          <a:p>
            <a:pPr marL="514350" indent="-514350">
              <a:buFont typeface="+mj-lt"/>
              <a:buAutoNum type="arabicPeriod"/>
            </a:pPr>
            <a:endParaRPr lang="en-US" sz="800" dirty="0" smtClean="0">
              <a:solidFill>
                <a:schemeClr val="accent1">
                  <a:lumMod val="50000"/>
                </a:schemeClr>
              </a:solidFill>
            </a:endParaRPr>
          </a:p>
          <a:p>
            <a:pPr marL="514350" indent="-514350">
              <a:buFont typeface="+mj-lt"/>
              <a:buAutoNum type="arabicPeriod"/>
            </a:pPr>
            <a:r>
              <a:rPr lang="en-US" sz="2800" dirty="0" smtClean="0">
                <a:solidFill>
                  <a:schemeClr val="accent1">
                    <a:lumMod val="50000"/>
                  </a:schemeClr>
                </a:solidFill>
              </a:rPr>
              <a:t>Completed 30 or More Units </a:t>
            </a:r>
          </a:p>
          <a:p>
            <a:pPr marL="514350" indent="-514350">
              <a:buFont typeface="+mj-lt"/>
              <a:buAutoNum type="arabicPeriod"/>
            </a:pPr>
            <a:endParaRPr lang="en-US" sz="800" dirty="0" smtClean="0">
              <a:solidFill>
                <a:schemeClr val="accent1">
                  <a:lumMod val="50000"/>
                </a:schemeClr>
              </a:solidFill>
            </a:endParaRPr>
          </a:p>
          <a:p>
            <a:pPr marL="514350" indent="-514350">
              <a:buFont typeface="+mj-lt"/>
              <a:buAutoNum type="arabicPeriod"/>
            </a:pPr>
            <a:r>
              <a:rPr lang="en-US" sz="2800" dirty="0" smtClean="0">
                <a:solidFill>
                  <a:schemeClr val="accent1">
                    <a:lumMod val="50000"/>
                  </a:schemeClr>
                </a:solidFill>
              </a:rPr>
              <a:t>Fall to Fall Persistence </a:t>
            </a:r>
          </a:p>
          <a:p>
            <a:pPr marL="514350" indent="-514350">
              <a:buFont typeface="+mj-lt"/>
              <a:buAutoNum type="arabicPeriod"/>
            </a:pPr>
            <a:endParaRPr lang="en-US" sz="800" dirty="0" smtClean="0">
              <a:solidFill>
                <a:schemeClr val="accent1">
                  <a:lumMod val="50000"/>
                </a:schemeClr>
              </a:solidFill>
            </a:endParaRPr>
          </a:p>
          <a:p>
            <a:pPr marL="514350" indent="-514350">
              <a:buFont typeface="+mj-lt"/>
              <a:buAutoNum type="arabicPeriod"/>
            </a:pPr>
            <a:r>
              <a:rPr lang="en-US" sz="2800" dirty="0" smtClean="0">
                <a:solidFill>
                  <a:schemeClr val="accent1">
                    <a:lumMod val="50000"/>
                  </a:schemeClr>
                </a:solidFill>
              </a:rPr>
              <a:t>Vocational Course Completion</a:t>
            </a:r>
          </a:p>
          <a:p>
            <a:pPr marL="514350" indent="-514350">
              <a:buFont typeface="+mj-lt"/>
              <a:buAutoNum type="arabicPeriod"/>
            </a:pPr>
            <a:endParaRPr lang="en-US" sz="800" dirty="0" smtClean="0">
              <a:solidFill>
                <a:schemeClr val="accent1">
                  <a:lumMod val="50000"/>
                </a:schemeClr>
              </a:solidFill>
            </a:endParaRPr>
          </a:p>
          <a:p>
            <a:pPr marL="514350" indent="-514350">
              <a:buFont typeface="+mj-lt"/>
              <a:buAutoNum type="arabicPeriod"/>
            </a:pPr>
            <a:r>
              <a:rPr lang="en-US" sz="2800" dirty="0" smtClean="0">
                <a:solidFill>
                  <a:schemeClr val="accent1">
                    <a:lumMod val="50000"/>
                  </a:schemeClr>
                </a:solidFill>
              </a:rPr>
              <a:t>Basic Skills Course Completion</a:t>
            </a:r>
          </a:p>
          <a:p>
            <a:pPr marL="514350" indent="-514350">
              <a:buFont typeface="+mj-lt"/>
              <a:buAutoNum type="arabicPeriod"/>
            </a:pPr>
            <a:endParaRPr lang="en-US" sz="800" dirty="0" smtClean="0">
              <a:solidFill>
                <a:schemeClr val="accent1">
                  <a:lumMod val="50000"/>
                </a:schemeClr>
              </a:solidFill>
            </a:endParaRPr>
          </a:p>
          <a:p>
            <a:pPr marL="514350" indent="-514350">
              <a:buFont typeface="+mj-lt"/>
              <a:buAutoNum type="arabicPeriod"/>
            </a:pPr>
            <a:r>
              <a:rPr lang="en-US" sz="2800" dirty="0" smtClean="0">
                <a:solidFill>
                  <a:schemeClr val="accent1">
                    <a:lumMod val="50000"/>
                  </a:schemeClr>
                </a:solidFill>
              </a:rPr>
              <a:t>ESL Course Improvement </a:t>
            </a:r>
          </a:p>
          <a:p>
            <a:pPr marL="514350" indent="-514350">
              <a:buFont typeface="+mj-lt"/>
              <a:buAutoNum type="arabicPeriod"/>
            </a:pPr>
            <a:endParaRPr lang="en-US" sz="800" dirty="0" smtClean="0">
              <a:solidFill>
                <a:schemeClr val="accent1">
                  <a:lumMod val="50000"/>
                </a:schemeClr>
              </a:solidFill>
            </a:endParaRPr>
          </a:p>
          <a:p>
            <a:pPr marL="514350" indent="-514350">
              <a:buFont typeface="+mj-lt"/>
              <a:buAutoNum type="arabicPeriod"/>
            </a:pPr>
            <a:r>
              <a:rPr lang="en-US" sz="2800" dirty="0" smtClean="0">
                <a:solidFill>
                  <a:schemeClr val="accent1">
                    <a:lumMod val="50000"/>
                  </a:schemeClr>
                </a:solidFill>
              </a:rPr>
              <a:t>Basic Skills Improvement </a:t>
            </a:r>
            <a:endParaRPr lang="en-US" sz="2800" dirty="0">
              <a:solidFill>
                <a:schemeClr val="accent1">
                  <a:lumMod val="50000"/>
                </a:schemeClr>
              </a:solidFill>
            </a:endParaRPr>
          </a:p>
        </p:txBody>
      </p:sp>
      <p:sp>
        <p:nvSpPr>
          <p:cNvPr id="9" name="TextBox 8"/>
          <p:cNvSpPr txBox="1"/>
          <p:nvPr/>
        </p:nvSpPr>
        <p:spPr>
          <a:xfrm>
            <a:off x="-76200" y="5867400"/>
            <a:ext cx="9296400" cy="923330"/>
          </a:xfrm>
          <a:prstGeom prst="rect">
            <a:avLst/>
          </a:prstGeom>
          <a:noFill/>
        </p:spPr>
        <p:txBody>
          <a:bodyPr wrap="square" rtlCol="0">
            <a:spAutoFit/>
          </a:bodyPr>
          <a:lstStyle/>
          <a:p>
            <a:r>
              <a:rPr lang="en-US" b="1" dirty="0" smtClean="0">
                <a:solidFill>
                  <a:schemeClr val="bg2">
                    <a:lumMod val="25000"/>
                  </a:schemeClr>
                </a:solidFill>
              </a:rPr>
              <a:t>Note on Peer Groups</a:t>
            </a:r>
            <a:r>
              <a:rPr lang="en-US" dirty="0" smtClean="0">
                <a:solidFill>
                  <a:schemeClr val="bg2">
                    <a:lumMod val="25000"/>
                  </a:schemeClr>
                </a:solidFill>
              </a:rPr>
              <a:t>: Peer Groups are determine by examining a set of institutional and program specific characteristics across the California Community College System. Peer groups are indicator specific, and therefore the list of colleges in the peer group changes for each indicator. </a:t>
            </a:r>
            <a:endParaRPr lang="en-US" dirty="0">
              <a:solidFill>
                <a:schemeClr val="bg2">
                  <a:lumMod val="25000"/>
                </a:schemeClr>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Chart 9"/>
          <p:cNvGraphicFramePr/>
          <p:nvPr>
            <p:extLst>
              <p:ext uri="{D42A27DB-BD31-4B8C-83A1-F6EECF244321}">
                <p14:modId xmlns:p14="http://schemas.microsoft.com/office/powerpoint/2010/main" val="4166570193"/>
              </p:ext>
            </p:extLst>
          </p:nvPr>
        </p:nvGraphicFramePr>
        <p:xfrm>
          <a:off x="152400" y="1371600"/>
          <a:ext cx="8001000" cy="5334000"/>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p:cNvSpPr txBox="1"/>
          <p:nvPr/>
        </p:nvSpPr>
        <p:spPr>
          <a:xfrm>
            <a:off x="0" y="0"/>
            <a:ext cx="9144000" cy="523220"/>
          </a:xfrm>
          <a:prstGeom prst="rect">
            <a:avLst/>
          </a:prstGeom>
          <a:noFill/>
        </p:spPr>
        <p:txBody>
          <a:bodyPr wrap="square" rtlCol="0">
            <a:spAutoFit/>
          </a:bodyPr>
          <a:lstStyle/>
          <a:p>
            <a:pPr algn="ctr"/>
            <a:r>
              <a:rPr lang="en-US" sz="2800" dirty="0" smtClean="0"/>
              <a:t>ARCC Table 1.1:  Student Progress &amp; Achievement Rate</a:t>
            </a:r>
            <a:endParaRPr lang="en-US" sz="2800" dirty="0"/>
          </a:p>
        </p:txBody>
      </p:sp>
      <p:sp>
        <p:nvSpPr>
          <p:cNvPr id="22" name="TextBox 21"/>
          <p:cNvSpPr txBox="1"/>
          <p:nvPr/>
        </p:nvSpPr>
        <p:spPr>
          <a:xfrm>
            <a:off x="838200" y="533400"/>
            <a:ext cx="7391400" cy="830997"/>
          </a:xfrm>
          <a:prstGeom prst="rect">
            <a:avLst/>
          </a:prstGeom>
          <a:noFill/>
        </p:spPr>
        <p:txBody>
          <a:bodyPr wrap="square" rtlCol="0">
            <a:spAutoFit/>
          </a:bodyPr>
          <a:lstStyle/>
          <a:p>
            <a:r>
              <a:rPr lang="en-US" sz="1200" dirty="0" smtClean="0">
                <a:solidFill>
                  <a:schemeClr val="bg1">
                    <a:lumMod val="50000"/>
                  </a:schemeClr>
                </a:solidFill>
              </a:rPr>
              <a:t>Percentage of first-time students who showed intent to complete and who achieved any of the following outcomes within six years: Transferred to a four-year college; or earned an AA/AS; or earned a Certificate (18 units or more); or achieved "Transfer Directed“ or Transfer Prepared status</a:t>
            </a:r>
          </a:p>
          <a:p>
            <a:endParaRPr lang="en-US" sz="1200" dirty="0">
              <a:solidFill>
                <a:schemeClr val="bg1">
                  <a:lumMod val="50000"/>
                </a:schemeClr>
              </a:solidFill>
            </a:endParaRPr>
          </a:p>
        </p:txBody>
      </p:sp>
      <p:sp>
        <p:nvSpPr>
          <p:cNvPr id="23" name="TextBox 22"/>
          <p:cNvSpPr txBox="1"/>
          <p:nvPr/>
        </p:nvSpPr>
        <p:spPr>
          <a:xfrm>
            <a:off x="0" y="6629400"/>
            <a:ext cx="9144000" cy="230832"/>
          </a:xfrm>
          <a:prstGeom prst="rect">
            <a:avLst/>
          </a:prstGeom>
          <a:noFill/>
        </p:spPr>
        <p:txBody>
          <a:bodyPr wrap="square" rtlCol="0">
            <a:spAutoFit/>
          </a:bodyPr>
          <a:lstStyle/>
          <a:p>
            <a:r>
              <a:rPr lang="en-US" sz="900" i="1" dirty="0" smtClean="0">
                <a:solidFill>
                  <a:schemeClr val="tx1">
                    <a:lumMod val="50000"/>
                    <a:lumOff val="50000"/>
                  </a:schemeClr>
                </a:solidFill>
              </a:rPr>
              <a:t>Peer Group for Indicator: Canada; Compton; L.A. City; L.A. Trade-Tech; Merced; Mission; Rio Hondo; Santa Ana; Southwest L.A.</a:t>
            </a:r>
            <a:endParaRPr lang="en-US" sz="900" i="1" dirty="0">
              <a:solidFill>
                <a:schemeClr val="tx1">
                  <a:lumMod val="50000"/>
                  <a:lumOff val="50000"/>
                </a:schemeClr>
              </a:solidFill>
            </a:endParaRPr>
          </a:p>
        </p:txBody>
      </p:sp>
      <p:cxnSp>
        <p:nvCxnSpPr>
          <p:cNvPr id="5" name="Straight Connector 4"/>
          <p:cNvCxnSpPr/>
          <p:nvPr/>
        </p:nvCxnSpPr>
        <p:spPr>
          <a:xfrm>
            <a:off x="6553200" y="1981200"/>
            <a:ext cx="1066800" cy="0"/>
          </a:xfrm>
          <a:prstGeom prst="line">
            <a:avLst/>
          </a:prstGeom>
          <a:ln w="28575">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6553200" y="4343400"/>
            <a:ext cx="1066800" cy="0"/>
          </a:xfrm>
          <a:prstGeom prst="line">
            <a:avLst/>
          </a:prstGeom>
          <a:ln w="28575">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5334000" y="1905000"/>
            <a:ext cx="0" cy="2362200"/>
          </a:xfrm>
          <a:prstGeom prst="line">
            <a:avLst/>
          </a:prstGeom>
          <a:ln>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4800600" y="1905000"/>
            <a:ext cx="1066800" cy="0"/>
          </a:xfrm>
          <a:prstGeom prst="line">
            <a:avLst/>
          </a:prstGeom>
          <a:ln w="28575">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7086600" y="1981200"/>
            <a:ext cx="0" cy="2362200"/>
          </a:xfrm>
          <a:prstGeom prst="line">
            <a:avLst/>
          </a:prstGeom>
          <a:ln>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4800600" y="4267200"/>
            <a:ext cx="1066800" cy="0"/>
          </a:xfrm>
          <a:prstGeom prst="line">
            <a:avLst/>
          </a:prstGeom>
          <a:ln w="28575">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7848600" y="1053644"/>
            <a:ext cx="152400" cy="0"/>
          </a:xfrm>
          <a:prstGeom prst="line">
            <a:avLst/>
          </a:prstGeom>
          <a:ln w="28575">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a:off x="7924800" y="1053644"/>
            <a:ext cx="0" cy="145197"/>
          </a:xfrm>
          <a:prstGeom prst="line">
            <a:avLst/>
          </a:prstGeom>
          <a:ln>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7848600" y="1206044"/>
            <a:ext cx="152400" cy="0"/>
          </a:xfrm>
          <a:prstGeom prst="line">
            <a:avLst/>
          </a:prstGeom>
          <a:ln w="28575">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7924800" y="1003756"/>
            <a:ext cx="1219200" cy="215444"/>
          </a:xfrm>
          <a:prstGeom prst="rect">
            <a:avLst/>
          </a:prstGeom>
          <a:noFill/>
        </p:spPr>
        <p:txBody>
          <a:bodyPr wrap="square" rtlCol="0">
            <a:spAutoFit/>
          </a:bodyPr>
          <a:lstStyle/>
          <a:p>
            <a:r>
              <a:rPr lang="en-US" sz="800" dirty="0" smtClean="0">
                <a:solidFill>
                  <a:schemeClr val="tx1">
                    <a:lumMod val="50000"/>
                    <a:lumOff val="50000"/>
                  </a:schemeClr>
                </a:solidFill>
              </a:rPr>
              <a:t>-  Peer Group Range</a:t>
            </a:r>
            <a:endParaRPr lang="en-US" sz="800" dirty="0">
              <a:solidFill>
                <a:schemeClr val="tx1">
                  <a:lumMod val="50000"/>
                  <a:lumOff val="50000"/>
                </a:schemeClr>
              </a:solidFill>
            </a:endParaRPr>
          </a:p>
        </p:txBody>
      </p:sp>
      <p:sp>
        <p:nvSpPr>
          <p:cNvPr id="18" name="Rectangle 17"/>
          <p:cNvSpPr/>
          <p:nvPr/>
        </p:nvSpPr>
        <p:spPr>
          <a:xfrm>
            <a:off x="7772400" y="990600"/>
            <a:ext cx="1143000" cy="457200"/>
          </a:xfrm>
          <a:prstGeom prst="rect">
            <a:avLst/>
          </a:prstGeom>
          <a:noFill/>
          <a:ln w="3175">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7" name="Straight Connector 46"/>
          <p:cNvCxnSpPr/>
          <p:nvPr/>
        </p:nvCxnSpPr>
        <p:spPr>
          <a:xfrm>
            <a:off x="3505200" y="2133600"/>
            <a:ext cx="0" cy="2133600"/>
          </a:xfrm>
          <a:prstGeom prst="line">
            <a:avLst/>
          </a:prstGeom>
          <a:ln>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a:off x="2971800" y="2133600"/>
            <a:ext cx="1066800" cy="0"/>
          </a:xfrm>
          <a:prstGeom prst="line">
            <a:avLst/>
          </a:prstGeom>
          <a:ln w="28575">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a:off x="2971800" y="4267200"/>
            <a:ext cx="1066800" cy="0"/>
          </a:xfrm>
          <a:prstGeom prst="line">
            <a:avLst/>
          </a:prstGeom>
          <a:ln w="28575">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a:off x="1752600" y="2209800"/>
            <a:ext cx="0" cy="2133600"/>
          </a:xfrm>
          <a:prstGeom prst="line">
            <a:avLst/>
          </a:prstGeom>
          <a:ln>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a:off x="1219200" y="2209800"/>
            <a:ext cx="1066800" cy="0"/>
          </a:xfrm>
          <a:prstGeom prst="line">
            <a:avLst/>
          </a:prstGeom>
          <a:ln w="28575">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a:off x="1219200" y="4343400"/>
            <a:ext cx="1066800" cy="0"/>
          </a:xfrm>
          <a:prstGeom prst="line">
            <a:avLst/>
          </a:prstGeom>
          <a:ln w="28575">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a:off x="6553200" y="2133600"/>
            <a:ext cx="1066800" cy="0"/>
          </a:xfrm>
          <a:prstGeom prst="line">
            <a:avLst/>
          </a:prstGeom>
          <a:ln w="571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a:off x="7848600" y="1358444"/>
            <a:ext cx="152400" cy="0"/>
          </a:xfrm>
          <a:prstGeom prst="line">
            <a:avLst/>
          </a:prstGeom>
          <a:ln w="285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5" name="TextBox 54"/>
          <p:cNvSpPr txBox="1"/>
          <p:nvPr/>
        </p:nvSpPr>
        <p:spPr>
          <a:xfrm>
            <a:off x="8001000" y="1232356"/>
            <a:ext cx="1219200" cy="215444"/>
          </a:xfrm>
          <a:prstGeom prst="rect">
            <a:avLst/>
          </a:prstGeom>
          <a:noFill/>
        </p:spPr>
        <p:txBody>
          <a:bodyPr wrap="square" rtlCol="0">
            <a:spAutoFit/>
          </a:bodyPr>
          <a:lstStyle/>
          <a:p>
            <a:r>
              <a:rPr lang="en-US" sz="800" dirty="0" smtClean="0">
                <a:solidFill>
                  <a:schemeClr val="tx1">
                    <a:lumMod val="50000"/>
                    <a:lumOff val="50000"/>
                  </a:schemeClr>
                </a:solidFill>
              </a:rPr>
              <a:t>-  State average</a:t>
            </a:r>
            <a:endParaRPr lang="en-US" sz="800" dirty="0">
              <a:solidFill>
                <a:schemeClr val="tx1">
                  <a:lumMod val="50000"/>
                  <a:lumOff val="50000"/>
                </a:schemeClr>
              </a:solidFill>
            </a:endParaRPr>
          </a:p>
        </p:txBody>
      </p:sp>
      <p:cxnSp>
        <p:nvCxnSpPr>
          <p:cNvPr id="56" name="Straight Connector 55"/>
          <p:cNvCxnSpPr/>
          <p:nvPr/>
        </p:nvCxnSpPr>
        <p:spPr>
          <a:xfrm>
            <a:off x="4800600" y="2209800"/>
            <a:ext cx="1066800" cy="0"/>
          </a:xfrm>
          <a:prstGeom prst="line">
            <a:avLst/>
          </a:prstGeom>
          <a:ln w="571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2971800" y="2209800"/>
            <a:ext cx="1066800" cy="0"/>
          </a:xfrm>
          <a:prstGeom prst="line">
            <a:avLst/>
          </a:prstGeom>
          <a:ln w="571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a:off x="1219200" y="2209800"/>
            <a:ext cx="1066800" cy="0"/>
          </a:xfrm>
          <a:prstGeom prst="line">
            <a:avLst/>
          </a:prstGeom>
          <a:ln w="571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61" name="TextBox 60"/>
              <p:cNvSpPr txBox="1"/>
              <p:nvPr/>
            </p:nvSpPr>
            <p:spPr>
              <a:xfrm>
                <a:off x="1524000" y="3672007"/>
                <a:ext cx="5867400" cy="1661993"/>
              </a:xfrm>
              <a:prstGeom prst="rect">
                <a:avLst/>
              </a:prstGeom>
              <a:solidFill>
                <a:schemeClr val="bg1">
                  <a:lumMod val="95000"/>
                </a:schemeClr>
              </a:solidFill>
              <a:ln>
                <a:solidFill>
                  <a:schemeClr val="tx1"/>
                </a:solidFill>
              </a:ln>
            </p:spPr>
            <p:txBody>
              <a:bodyPr wrap="square" rtlCol="0">
                <a:spAutoFit/>
              </a:bodyPr>
              <a:lstStyle/>
              <a:p>
                <a:pPr algn="ctr"/>
                <a:r>
                  <a:rPr lang="en-US" sz="2400" b="1" u="sng" dirty="0" smtClean="0"/>
                  <a:t>Quick Summary</a:t>
                </a:r>
              </a:p>
              <a:p>
                <a:endParaRPr lang="en-US" sz="800" dirty="0" smtClean="0"/>
              </a:p>
              <a:p>
                <a:r>
                  <a:rPr lang="en-US" b="1" dirty="0" smtClean="0">
                    <a:solidFill>
                      <a:srgbClr val="2E3917"/>
                    </a:solidFill>
                  </a:rPr>
                  <a:t>Ca</a:t>
                </a:r>
                <a14:m>
                  <m:oMath xmlns:m="http://schemas.openxmlformats.org/officeDocument/2006/math">
                    <m:r>
                      <a:rPr lang="en-US" b="1" i="1" dirty="0" smtClean="0">
                        <a:solidFill>
                          <a:srgbClr val="2E3917"/>
                        </a:solidFill>
                        <a:latin typeface="Cambria Math"/>
                      </a:rPr>
                      <m:t>ñ</m:t>
                    </m:r>
                  </m:oMath>
                </a14:m>
                <a:r>
                  <a:rPr lang="en-US" b="1" dirty="0" smtClean="0">
                    <a:solidFill>
                      <a:srgbClr val="2E3917"/>
                    </a:solidFill>
                  </a:rPr>
                  <a:t>ada Trend</a:t>
                </a:r>
                <a:r>
                  <a:rPr lang="en-US" dirty="0" smtClean="0">
                    <a:solidFill>
                      <a:srgbClr val="2E3917"/>
                    </a:solidFill>
                  </a:rPr>
                  <a:t> –  significant rebound after 3 years of decline</a:t>
                </a:r>
              </a:p>
              <a:p>
                <a:endParaRPr lang="en-US" sz="800" dirty="0" smtClean="0"/>
              </a:p>
              <a:p>
                <a:r>
                  <a:rPr lang="en-US" b="1" dirty="0" smtClean="0">
                    <a:solidFill>
                      <a:schemeClr val="accent6">
                        <a:lumMod val="50000"/>
                      </a:schemeClr>
                    </a:solidFill>
                  </a:rPr>
                  <a:t>Peer Group Performance </a:t>
                </a:r>
                <a:r>
                  <a:rPr lang="en-US" dirty="0" smtClean="0">
                    <a:solidFill>
                      <a:schemeClr val="accent6">
                        <a:lumMod val="50000"/>
                      </a:schemeClr>
                    </a:solidFill>
                  </a:rPr>
                  <a:t>– at the top of the peer group</a:t>
                </a:r>
              </a:p>
              <a:p>
                <a:endParaRPr lang="en-US" sz="800" dirty="0" smtClean="0"/>
              </a:p>
              <a:p>
                <a:r>
                  <a:rPr lang="en-US" b="1" dirty="0" smtClean="0">
                    <a:solidFill>
                      <a:schemeClr val="accent1">
                        <a:lumMod val="50000"/>
                      </a:schemeClr>
                    </a:solidFill>
                  </a:rPr>
                  <a:t>Statewide Performance </a:t>
                </a:r>
                <a:r>
                  <a:rPr lang="en-US" dirty="0" smtClean="0">
                    <a:solidFill>
                      <a:schemeClr val="accent1">
                        <a:lumMod val="50000"/>
                      </a:schemeClr>
                    </a:solidFill>
                  </a:rPr>
                  <a:t>– surpassed the state average</a:t>
                </a:r>
                <a:endParaRPr lang="en-US" dirty="0">
                  <a:solidFill>
                    <a:schemeClr val="accent1">
                      <a:lumMod val="50000"/>
                    </a:schemeClr>
                  </a:solidFill>
                </a:endParaRPr>
              </a:p>
            </p:txBody>
          </p:sp>
        </mc:Choice>
        <mc:Fallback xmlns="">
          <p:sp>
            <p:nvSpPr>
              <p:cNvPr id="61" name="TextBox 60"/>
              <p:cNvSpPr txBox="1">
                <a:spLocks noRot="1" noChangeAspect="1" noMove="1" noResize="1" noEditPoints="1" noAdjustHandles="1" noChangeArrowheads="1" noChangeShapeType="1" noTextEdit="1"/>
              </p:cNvSpPr>
              <p:nvPr/>
            </p:nvSpPr>
            <p:spPr>
              <a:xfrm>
                <a:off x="1524000" y="3672007"/>
                <a:ext cx="5867400" cy="1661993"/>
              </a:xfrm>
              <a:prstGeom prst="rect">
                <a:avLst/>
              </a:prstGeom>
              <a:blipFill rotWithShape="1">
                <a:blip r:embed="rId3"/>
                <a:stretch>
                  <a:fillRect l="-725" t="-2545" b="-4364"/>
                </a:stretch>
              </a:blipFill>
              <a:ln>
                <a:solidFill>
                  <a:schemeClr val="tx1"/>
                </a:solidFill>
              </a:ln>
            </p:spPr>
            <p:txBody>
              <a:bodyPr/>
              <a:lstStyle/>
              <a:p>
                <a:r>
                  <a:rPr lang="en-US">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1000"/>
                                        <p:tgtEl>
                                          <p:spTgt spid="26"/>
                                        </p:tgtEl>
                                      </p:cBhvr>
                                    </p:animEffect>
                                    <p:anim calcmode="lin" valueType="num">
                                      <p:cBhvr>
                                        <p:cTn id="13" dur="1000" fill="hold"/>
                                        <p:tgtEl>
                                          <p:spTgt spid="26"/>
                                        </p:tgtEl>
                                        <p:attrNameLst>
                                          <p:attrName>ppt_x</p:attrName>
                                        </p:attrNameLst>
                                      </p:cBhvr>
                                      <p:tavLst>
                                        <p:tav tm="0">
                                          <p:val>
                                            <p:strVal val="#ppt_x"/>
                                          </p:val>
                                        </p:tav>
                                        <p:tav tm="100000">
                                          <p:val>
                                            <p:strVal val="#ppt_x"/>
                                          </p:val>
                                        </p:tav>
                                      </p:tavLst>
                                    </p:anim>
                                    <p:anim calcmode="lin" valueType="num">
                                      <p:cBhvr>
                                        <p:cTn id="14" dur="1000" fill="hold"/>
                                        <p:tgtEl>
                                          <p:spTgt spid="26"/>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fade">
                                      <p:cBhvr>
                                        <p:cTn id="22" dur="1000"/>
                                        <p:tgtEl>
                                          <p:spTgt spid="31"/>
                                        </p:tgtEl>
                                      </p:cBhvr>
                                    </p:animEffect>
                                    <p:anim calcmode="lin" valueType="num">
                                      <p:cBhvr>
                                        <p:cTn id="23" dur="1000" fill="hold"/>
                                        <p:tgtEl>
                                          <p:spTgt spid="31"/>
                                        </p:tgtEl>
                                        <p:attrNameLst>
                                          <p:attrName>ppt_x</p:attrName>
                                        </p:attrNameLst>
                                      </p:cBhvr>
                                      <p:tavLst>
                                        <p:tav tm="0">
                                          <p:val>
                                            <p:strVal val="#ppt_x"/>
                                          </p:val>
                                        </p:tav>
                                        <p:tav tm="100000">
                                          <p:val>
                                            <p:strVal val="#ppt_x"/>
                                          </p:val>
                                        </p:tav>
                                      </p:tavLst>
                                    </p:anim>
                                    <p:anim calcmode="lin" valueType="num">
                                      <p:cBhvr>
                                        <p:cTn id="24" dur="1000" fill="hold"/>
                                        <p:tgtEl>
                                          <p:spTgt spid="31"/>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33"/>
                                        </p:tgtEl>
                                        <p:attrNameLst>
                                          <p:attrName>style.visibility</p:attrName>
                                        </p:attrNameLst>
                                      </p:cBhvr>
                                      <p:to>
                                        <p:strVal val="visible"/>
                                      </p:to>
                                    </p:set>
                                    <p:animEffect transition="in" filter="fade">
                                      <p:cBhvr>
                                        <p:cTn id="27" dur="1000"/>
                                        <p:tgtEl>
                                          <p:spTgt spid="33"/>
                                        </p:tgtEl>
                                      </p:cBhvr>
                                    </p:animEffect>
                                    <p:anim calcmode="lin" valueType="num">
                                      <p:cBhvr>
                                        <p:cTn id="28" dur="1000" fill="hold"/>
                                        <p:tgtEl>
                                          <p:spTgt spid="33"/>
                                        </p:tgtEl>
                                        <p:attrNameLst>
                                          <p:attrName>ppt_x</p:attrName>
                                        </p:attrNameLst>
                                      </p:cBhvr>
                                      <p:tavLst>
                                        <p:tav tm="0">
                                          <p:val>
                                            <p:strVal val="#ppt_x"/>
                                          </p:val>
                                        </p:tav>
                                        <p:tav tm="100000">
                                          <p:val>
                                            <p:strVal val="#ppt_x"/>
                                          </p:val>
                                        </p:tav>
                                      </p:tavLst>
                                    </p:anim>
                                    <p:anim calcmode="lin" valueType="num">
                                      <p:cBhvr>
                                        <p:cTn id="29" dur="1000" fill="hold"/>
                                        <p:tgtEl>
                                          <p:spTgt spid="33"/>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43"/>
                                        </p:tgtEl>
                                        <p:attrNameLst>
                                          <p:attrName>style.visibility</p:attrName>
                                        </p:attrNameLst>
                                      </p:cBhvr>
                                      <p:to>
                                        <p:strVal val="visible"/>
                                      </p:to>
                                    </p:set>
                                    <p:animEffect transition="in" filter="fade">
                                      <p:cBhvr>
                                        <p:cTn id="32" dur="1000"/>
                                        <p:tgtEl>
                                          <p:spTgt spid="43"/>
                                        </p:tgtEl>
                                      </p:cBhvr>
                                    </p:animEffect>
                                    <p:anim calcmode="lin" valueType="num">
                                      <p:cBhvr>
                                        <p:cTn id="33" dur="1000" fill="hold"/>
                                        <p:tgtEl>
                                          <p:spTgt spid="43"/>
                                        </p:tgtEl>
                                        <p:attrNameLst>
                                          <p:attrName>ppt_x</p:attrName>
                                        </p:attrNameLst>
                                      </p:cBhvr>
                                      <p:tavLst>
                                        <p:tav tm="0">
                                          <p:val>
                                            <p:strVal val="#ppt_x"/>
                                          </p:val>
                                        </p:tav>
                                        <p:tav tm="100000">
                                          <p:val>
                                            <p:strVal val="#ppt_x"/>
                                          </p:val>
                                        </p:tav>
                                      </p:tavLst>
                                    </p:anim>
                                    <p:anim calcmode="lin" valueType="num">
                                      <p:cBhvr>
                                        <p:cTn id="34" dur="1000" fill="hold"/>
                                        <p:tgtEl>
                                          <p:spTgt spid="43"/>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47"/>
                                        </p:tgtEl>
                                        <p:attrNameLst>
                                          <p:attrName>style.visibility</p:attrName>
                                        </p:attrNameLst>
                                      </p:cBhvr>
                                      <p:to>
                                        <p:strVal val="visible"/>
                                      </p:to>
                                    </p:set>
                                    <p:animEffect transition="in" filter="fade">
                                      <p:cBhvr>
                                        <p:cTn id="37" dur="1000"/>
                                        <p:tgtEl>
                                          <p:spTgt spid="47"/>
                                        </p:tgtEl>
                                      </p:cBhvr>
                                    </p:animEffect>
                                    <p:anim calcmode="lin" valueType="num">
                                      <p:cBhvr>
                                        <p:cTn id="38" dur="1000" fill="hold"/>
                                        <p:tgtEl>
                                          <p:spTgt spid="47"/>
                                        </p:tgtEl>
                                        <p:attrNameLst>
                                          <p:attrName>ppt_x</p:attrName>
                                        </p:attrNameLst>
                                      </p:cBhvr>
                                      <p:tavLst>
                                        <p:tav tm="0">
                                          <p:val>
                                            <p:strVal val="#ppt_x"/>
                                          </p:val>
                                        </p:tav>
                                        <p:tav tm="100000">
                                          <p:val>
                                            <p:strVal val="#ppt_x"/>
                                          </p:val>
                                        </p:tav>
                                      </p:tavLst>
                                    </p:anim>
                                    <p:anim calcmode="lin" valueType="num">
                                      <p:cBhvr>
                                        <p:cTn id="39" dur="1000" fill="hold"/>
                                        <p:tgtEl>
                                          <p:spTgt spid="47"/>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48"/>
                                        </p:tgtEl>
                                        <p:attrNameLst>
                                          <p:attrName>style.visibility</p:attrName>
                                        </p:attrNameLst>
                                      </p:cBhvr>
                                      <p:to>
                                        <p:strVal val="visible"/>
                                      </p:to>
                                    </p:set>
                                    <p:animEffect transition="in" filter="fade">
                                      <p:cBhvr>
                                        <p:cTn id="42" dur="1000"/>
                                        <p:tgtEl>
                                          <p:spTgt spid="48"/>
                                        </p:tgtEl>
                                      </p:cBhvr>
                                    </p:animEffect>
                                    <p:anim calcmode="lin" valueType="num">
                                      <p:cBhvr>
                                        <p:cTn id="43" dur="1000" fill="hold"/>
                                        <p:tgtEl>
                                          <p:spTgt spid="48"/>
                                        </p:tgtEl>
                                        <p:attrNameLst>
                                          <p:attrName>ppt_x</p:attrName>
                                        </p:attrNameLst>
                                      </p:cBhvr>
                                      <p:tavLst>
                                        <p:tav tm="0">
                                          <p:val>
                                            <p:strVal val="#ppt_x"/>
                                          </p:val>
                                        </p:tav>
                                        <p:tav tm="100000">
                                          <p:val>
                                            <p:strVal val="#ppt_x"/>
                                          </p:val>
                                        </p:tav>
                                      </p:tavLst>
                                    </p:anim>
                                    <p:anim calcmode="lin" valueType="num">
                                      <p:cBhvr>
                                        <p:cTn id="44" dur="1000" fill="hold"/>
                                        <p:tgtEl>
                                          <p:spTgt spid="48"/>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49"/>
                                        </p:tgtEl>
                                        <p:attrNameLst>
                                          <p:attrName>style.visibility</p:attrName>
                                        </p:attrNameLst>
                                      </p:cBhvr>
                                      <p:to>
                                        <p:strVal val="visible"/>
                                      </p:to>
                                    </p:set>
                                    <p:animEffect transition="in" filter="fade">
                                      <p:cBhvr>
                                        <p:cTn id="47" dur="1000"/>
                                        <p:tgtEl>
                                          <p:spTgt spid="49"/>
                                        </p:tgtEl>
                                      </p:cBhvr>
                                    </p:animEffect>
                                    <p:anim calcmode="lin" valueType="num">
                                      <p:cBhvr>
                                        <p:cTn id="48" dur="1000" fill="hold"/>
                                        <p:tgtEl>
                                          <p:spTgt spid="49"/>
                                        </p:tgtEl>
                                        <p:attrNameLst>
                                          <p:attrName>ppt_x</p:attrName>
                                        </p:attrNameLst>
                                      </p:cBhvr>
                                      <p:tavLst>
                                        <p:tav tm="0">
                                          <p:val>
                                            <p:strVal val="#ppt_x"/>
                                          </p:val>
                                        </p:tav>
                                        <p:tav tm="100000">
                                          <p:val>
                                            <p:strVal val="#ppt_x"/>
                                          </p:val>
                                        </p:tav>
                                      </p:tavLst>
                                    </p:anim>
                                    <p:anim calcmode="lin" valueType="num">
                                      <p:cBhvr>
                                        <p:cTn id="49" dur="1000" fill="hold"/>
                                        <p:tgtEl>
                                          <p:spTgt spid="49"/>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0"/>
                                  </p:stCondLst>
                                  <p:childTnLst>
                                    <p:set>
                                      <p:cBhvr>
                                        <p:cTn id="51" dur="1" fill="hold">
                                          <p:stCondLst>
                                            <p:cond delay="0"/>
                                          </p:stCondLst>
                                        </p:cTn>
                                        <p:tgtEl>
                                          <p:spTgt spid="50"/>
                                        </p:tgtEl>
                                        <p:attrNameLst>
                                          <p:attrName>style.visibility</p:attrName>
                                        </p:attrNameLst>
                                      </p:cBhvr>
                                      <p:to>
                                        <p:strVal val="visible"/>
                                      </p:to>
                                    </p:set>
                                    <p:animEffect transition="in" filter="fade">
                                      <p:cBhvr>
                                        <p:cTn id="52" dur="1000"/>
                                        <p:tgtEl>
                                          <p:spTgt spid="50"/>
                                        </p:tgtEl>
                                      </p:cBhvr>
                                    </p:animEffect>
                                    <p:anim calcmode="lin" valueType="num">
                                      <p:cBhvr>
                                        <p:cTn id="53" dur="1000" fill="hold"/>
                                        <p:tgtEl>
                                          <p:spTgt spid="50"/>
                                        </p:tgtEl>
                                        <p:attrNameLst>
                                          <p:attrName>ppt_x</p:attrName>
                                        </p:attrNameLst>
                                      </p:cBhvr>
                                      <p:tavLst>
                                        <p:tav tm="0">
                                          <p:val>
                                            <p:strVal val="#ppt_x"/>
                                          </p:val>
                                        </p:tav>
                                        <p:tav tm="100000">
                                          <p:val>
                                            <p:strVal val="#ppt_x"/>
                                          </p:val>
                                        </p:tav>
                                      </p:tavLst>
                                    </p:anim>
                                    <p:anim calcmode="lin" valueType="num">
                                      <p:cBhvr>
                                        <p:cTn id="54" dur="1000" fill="hold"/>
                                        <p:tgtEl>
                                          <p:spTgt spid="50"/>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0"/>
                                  </p:stCondLst>
                                  <p:childTnLst>
                                    <p:set>
                                      <p:cBhvr>
                                        <p:cTn id="56" dur="1" fill="hold">
                                          <p:stCondLst>
                                            <p:cond delay="0"/>
                                          </p:stCondLst>
                                        </p:cTn>
                                        <p:tgtEl>
                                          <p:spTgt spid="51"/>
                                        </p:tgtEl>
                                        <p:attrNameLst>
                                          <p:attrName>style.visibility</p:attrName>
                                        </p:attrNameLst>
                                      </p:cBhvr>
                                      <p:to>
                                        <p:strVal val="visible"/>
                                      </p:to>
                                    </p:set>
                                    <p:animEffect transition="in" filter="fade">
                                      <p:cBhvr>
                                        <p:cTn id="57" dur="1000"/>
                                        <p:tgtEl>
                                          <p:spTgt spid="51"/>
                                        </p:tgtEl>
                                      </p:cBhvr>
                                    </p:animEffect>
                                    <p:anim calcmode="lin" valueType="num">
                                      <p:cBhvr>
                                        <p:cTn id="58" dur="1000" fill="hold"/>
                                        <p:tgtEl>
                                          <p:spTgt spid="51"/>
                                        </p:tgtEl>
                                        <p:attrNameLst>
                                          <p:attrName>ppt_x</p:attrName>
                                        </p:attrNameLst>
                                      </p:cBhvr>
                                      <p:tavLst>
                                        <p:tav tm="0">
                                          <p:val>
                                            <p:strVal val="#ppt_x"/>
                                          </p:val>
                                        </p:tav>
                                        <p:tav tm="100000">
                                          <p:val>
                                            <p:strVal val="#ppt_x"/>
                                          </p:val>
                                        </p:tav>
                                      </p:tavLst>
                                    </p:anim>
                                    <p:anim calcmode="lin" valueType="num">
                                      <p:cBhvr>
                                        <p:cTn id="59" dur="1000" fill="hold"/>
                                        <p:tgtEl>
                                          <p:spTgt spid="51"/>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0"/>
                                  </p:stCondLst>
                                  <p:childTnLst>
                                    <p:set>
                                      <p:cBhvr>
                                        <p:cTn id="61" dur="1" fill="hold">
                                          <p:stCondLst>
                                            <p:cond delay="0"/>
                                          </p:stCondLst>
                                        </p:cTn>
                                        <p:tgtEl>
                                          <p:spTgt spid="52"/>
                                        </p:tgtEl>
                                        <p:attrNameLst>
                                          <p:attrName>style.visibility</p:attrName>
                                        </p:attrNameLst>
                                      </p:cBhvr>
                                      <p:to>
                                        <p:strVal val="visible"/>
                                      </p:to>
                                    </p:set>
                                    <p:animEffect transition="in" filter="fade">
                                      <p:cBhvr>
                                        <p:cTn id="62" dur="1000"/>
                                        <p:tgtEl>
                                          <p:spTgt spid="52"/>
                                        </p:tgtEl>
                                      </p:cBhvr>
                                    </p:animEffect>
                                    <p:anim calcmode="lin" valueType="num">
                                      <p:cBhvr>
                                        <p:cTn id="63" dur="1000" fill="hold"/>
                                        <p:tgtEl>
                                          <p:spTgt spid="52"/>
                                        </p:tgtEl>
                                        <p:attrNameLst>
                                          <p:attrName>ppt_x</p:attrName>
                                        </p:attrNameLst>
                                      </p:cBhvr>
                                      <p:tavLst>
                                        <p:tav tm="0">
                                          <p:val>
                                            <p:strVal val="#ppt_x"/>
                                          </p:val>
                                        </p:tav>
                                        <p:tav tm="100000">
                                          <p:val>
                                            <p:strVal val="#ppt_x"/>
                                          </p:val>
                                        </p:tav>
                                      </p:tavLst>
                                    </p:anim>
                                    <p:anim calcmode="lin" valueType="num">
                                      <p:cBhvr>
                                        <p:cTn id="64" dur="1000" fill="hold"/>
                                        <p:tgtEl>
                                          <p:spTgt spid="52"/>
                                        </p:tgtEl>
                                        <p:attrNameLst>
                                          <p:attrName>ppt_y</p:attrName>
                                        </p:attrNameLst>
                                      </p:cBhvr>
                                      <p:tavLst>
                                        <p:tav tm="0">
                                          <p:val>
                                            <p:strVal val="#ppt_y+.1"/>
                                          </p:val>
                                        </p:tav>
                                        <p:tav tm="100000">
                                          <p:val>
                                            <p:strVal val="#ppt_y"/>
                                          </p:val>
                                        </p:tav>
                                      </p:tavLst>
                                    </p:anim>
                                  </p:childTnLst>
                                </p:cTn>
                              </p:par>
                              <p:par>
                                <p:cTn id="65" presetID="42" presetClass="entr" presetSubtype="0" fill="hold" nodeType="withEffect">
                                  <p:stCondLst>
                                    <p:cond delay="0"/>
                                  </p:stCondLst>
                                  <p:childTnLst>
                                    <p:set>
                                      <p:cBhvr>
                                        <p:cTn id="66" dur="1" fill="hold">
                                          <p:stCondLst>
                                            <p:cond delay="0"/>
                                          </p:stCondLst>
                                        </p:cTn>
                                        <p:tgtEl>
                                          <p:spTgt spid="44"/>
                                        </p:tgtEl>
                                        <p:attrNameLst>
                                          <p:attrName>style.visibility</p:attrName>
                                        </p:attrNameLst>
                                      </p:cBhvr>
                                      <p:to>
                                        <p:strVal val="visible"/>
                                      </p:to>
                                    </p:set>
                                    <p:animEffect transition="in" filter="fade">
                                      <p:cBhvr>
                                        <p:cTn id="67" dur="1000"/>
                                        <p:tgtEl>
                                          <p:spTgt spid="44"/>
                                        </p:tgtEl>
                                      </p:cBhvr>
                                    </p:animEffect>
                                    <p:anim calcmode="lin" valueType="num">
                                      <p:cBhvr>
                                        <p:cTn id="68" dur="1000" fill="hold"/>
                                        <p:tgtEl>
                                          <p:spTgt spid="44"/>
                                        </p:tgtEl>
                                        <p:attrNameLst>
                                          <p:attrName>ppt_x</p:attrName>
                                        </p:attrNameLst>
                                      </p:cBhvr>
                                      <p:tavLst>
                                        <p:tav tm="0">
                                          <p:val>
                                            <p:strVal val="#ppt_x"/>
                                          </p:val>
                                        </p:tav>
                                        <p:tav tm="100000">
                                          <p:val>
                                            <p:strVal val="#ppt_x"/>
                                          </p:val>
                                        </p:tav>
                                      </p:tavLst>
                                    </p:anim>
                                    <p:anim calcmode="lin" valueType="num">
                                      <p:cBhvr>
                                        <p:cTn id="69" dur="1000" fill="hold"/>
                                        <p:tgtEl>
                                          <p:spTgt spid="44"/>
                                        </p:tgtEl>
                                        <p:attrNameLst>
                                          <p:attrName>ppt_y</p:attrName>
                                        </p:attrNameLst>
                                      </p:cBhvr>
                                      <p:tavLst>
                                        <p:tav tm="0">
                                          <p:val>
                                            <p:strVal val="#ppt_y+.1"/>
                                          </p:val>
                                        </p:tav>
                                        <p:tav tm="100000">
                                          <p:val>
                                            <p:strVal val="#ppt_y"/>
                                          </p:val>
                                        </p:tav>
                                      </p:tavLst>
                                    </p:anim>
                                  </p:childTnLst>
                                </p:cTn>
                              </p:par>
                              <p:par>
                                <p:cTn id="70" presetID="42" presetClass="entr" presetSubtype="0" fill="hold" nodeType="withEffect">
                                  <p:stCondLst>
                                    <p:cond delay="0"/>
                                  </p:stCondLst>
                                  <p:childTnLst>
                                    <p:set>
                                      <p:cBhvr>
                                        <p:cTn id="71" dur="1" fill="hold">
                                          <p:stCondLst>
                                            <p:cond delay="0"/>
                                          </p:stCondLst>
                                        </p:cTn>
                                        <p:tgtEl>
                                          <p:spTgt spid="45"/>
                                        </p:tgtEl>
                                        <p:attrNameLst>
                                          <p:attrName>style.visibility</p:attrName>
                                        </p:attrNameLst>
                                      </p:cBhvr>
                                      <p:to>
                                        <p:strVal val="visible"/>
                                      </p:to>
                                    </p:set>
                                    <p:animEffect transition="in" filter="fade">
                                      <p:cBhvr>
                                        <p:cTn id="72" dur="1000"/>
                                        <p:tgtEl>
                                          <p:spTgt spid="45"/>
                                        </p:tgtEl>
                                      </p:cBhvr>
                                    </p:animEffect>
                                    <p:anim calcmode="lin" valueType="num">
                                      <p:cBhvr>
                                        <p:cTn id="73" dur="1000" fill="hold"/>
                                        <p:tgtEl>
                                          <p:spTgt spid="45"/>
                                        </p:tgtEl>
                                        <p:attrNameLst>
                                          <p:attrName>ppt_x</p:attrName>
                                        </p:attrNameLst>
                                      </p:cBhvr>
                                      <p:tavLst>
                                        <p:tav tm="0">
                                          <p:val>
                                            <p:strVal val="#ppt_x"/>
                                          </p:val>
                                        </p:tav>
                                        <p:tav tm="100000">
                                          <p:val>
                                            <p:strVal val="#ppt_x"/>
                                          </p:val>
                                        </p:tav>
                                      </p:tavLst>
                                    </p:anim>
                                    <p:anim calcmode="lin" valueType="num">
                                      <p:cBhvr>
                                        <p:cTn id="74" dur="1000" fill="hold"/>
                                        <p:tgtEl>
                                          <p:spTgt spid="45"/>
                                        </p:tgtEl>
                                        <p:attrNameLst>
                                          <p:attrName>ppt_y</p:attrName>
                                        </p:attrNameLst>
                                      </p:cBhvr>
                                      <p:tavLst>
                                        <p:tav tm="0">
                                          <p:val>
                                            <p:strVal val="#ppt_y+.1"/>
                                          </p:val>
                                        </p:tav>
                                        <p:tav tm="100000">
                                          <p:val>
                                            <p:strVal val="#ppt_y"/>
                                          </p:val>
                                        </p:tav>
                                      </p:tavLst>
                                    </p:anim>
                                  </p:childTnLst>
                                </p:cTn>
                              </p:par>
                              <p:par>
                                <p:cTn id="75" presetID="42" presetClass="entr" presetSubtype="0" fill="hold" nodeType="withEffect">
                                  <p:stCondLst>
                                    <p:cond delay="0"/>
                                  </p:stCondLst>
                                  <p:childTnLst>
                                    <p:set>
                                      <p:cBhvr>
                                        <p:cTn id="76" dur="1" fill="hold">
                                          <p:stCondLst>
                                            <p:cond delay="0"/>
                                          </p:stCondLst>
                                        </p:cTn>
                                        <p:tgtEl>
                                          <p:spTgt spid="46"/>
                                        </p:tgtEl>
                                        <p:attrNameLst>
                                          <p:attrName>style.visibility</p:attrName>
                                        </p:attrNameLst>
                                      </p:cBhvr>
                                      <p:to>
                                        <p:strVal val="visible"/>
                                      </p:to>
                                    </p:set>
                                    <p:animEffect transition="in" filter="fade">
                                      <p:cBhvr>
                                        <p:cTn id="77" dur="1000"/>
                                        <p:tgtEl>
                                          <p:spTgt spid="46"/>
                                        </p:tgtEl>
                                      </p:cBhvr>
                                    </p:animEffect>
                                    <p:anim calcmode="lin" valueType="num">
                                      <p:cBhvr>
                                        <p:cTn id="78" dur="1000" fill="hold"/>
                                        <p:tgtEl>
                                          <p:spTgt spid="46"/>
                                        </p:tgtEl>
                                        <p:attrNameLst>
                                          <p:attrName>ppt_x</p:attrName>
                                        </p:attrNameLst>
                                      </p:cBhvr>
                                      <p:tavLst>
                                        <p:tav tm="0">
                                          <p:val>
                                            <p:strVal val="#ppt_x"/>
                                          </p:val>
                                        </p:tav>
                                        <p:tav tm="100000">
                                          <p:val>
                                            <p:strVal val="#ppt_x"/>
                                          </p:val>
                                        </p:tav>
                                      </p:tavLst>
                                    </p:anim>
                                    <p:anim calcmode="lin" valueType="num">
                                      <p:cBhvr>
                                        <p:cTn id="79" dur="1000" fill="hold"/>
                                        <p:tgtEl>
                                          <p:spTgt spid="46"/>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17"/>
                                        </p:tgtEl>
                                        <p:attrNameLst>
                                          <p:attrName>style.visibility</p:attrName>
                                        </p:attrNameLst>
                                      </p:cBhvr>
                                      <p:to>
                                        <p:strVal val="visible"/>
                                      </p:to>
                                    </p:set>
                                    <p:animEffect transition="in" filter="fade">
                                      <p:cBhvr>
                                        <p:cTn id="82" dur="1000"/>
                                        <p:tgtEl>
                                          <p:spTgt spid="17"/>
                                        </p:tgtEl>
                                      </p:cBhvr>
                                    </p:animEffect>
                                    <p:anim calcmode="lin" valueType="num">
                                      <p:cBhvr>
                                        <p:cTn id="83" dur="1000" fill="hold"/>
                                        <p:tgtEl>
                                          <p:spTgt spid="17"/>
                                        </p:tgtEl>
                                        <p:attrNameLst>
                                          <p:attrName>ppt_x</p:attrName>
                                        </p:attrNameLst>
                                      </p:cBhvr>
                                      <p:tavLst>
                                        <p:tav tm="0">
                                          <p:val>
                                            <p:strVal val="#ppt_x"/>
                                          </p:val>
                                        </p:tav>
                                        <p:tav tm="100000">
                                          <p:val>
                                            <p:strVal val="#ppt_x"/>
                                          </p:val>
                                        </p:tav>
                                      </p:tavLst>
                                    </p:anim>
                                    <p:anim calcmode="lin" valueType="num">
                                      <p:cBhvr>
                                        <p:cTn id="84" dur="1000" fill="hold"/>
                                        <p:tgtEl>
                                          <p:spTgt spid="17"/>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18"/>
                                        </p:tgtEl>
                                        <p:attrNameLst>
                                          <p:attrName>style.visibility</p:attrName>
                                        </p:attrNameLst>
                                      </p:cBhvr>
                                      <p:to>
                                        <p:strVal val="visible"/>
                                      </p:to>
                                    </p:set>
                                    <p:animEffect transition="in" filter="fade">
                                      <p:cBhvr>
                                        <p:cTn id="87" dur="1000"/>
                                        <p:tgtEl>
                                          <p:spTgt spid="18"/>
                                        </p:tgtEl>
                                      </p:cBhvr>
                                    </p:animEffect>
                                    <p:anim calcmode="lin" valueType="num">
                                      <p:cBhvr>
                                        <p:cTn id="88" dur="1000" fill="hold"/>
                                        <p:tgtEl>
                                          <p:spTgt spid="18"/>
                                        </p:tgtEl>
                                        <p:attrNameLst>
                                          <p:attrName>ppt_x</p:attrName>
                                        </p:attrNameLst>
                                      </p:cBhvr>
                                      <p:tavLst>
                                        <p:tav tm="0">
                                          <p:val>
                                            <p:strVal val="#ppt_x"/>
                                          </p:val>
                                        </p:tav>
                                        <p:tav tm="100000">
                                          <p:val>
                                            <p:strVal val="#ppt_x"/>
                                          </p:val>
                                        </p:tav>
                                      </p:tavLst>
                                    </p:anim>
                                    <p:anim calcmode="lin" valueType="num">
                                      <p:cBhvr>
                                        <p:cTn id="89" dur="1000" fill="hold"/>
                                        <p:tgtEl>
                                          <p:spTgt spid="18"/>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23"/>
                                        </p:tgtEl>
                                        <p:attrNameLst>
                                          <p:attrName>style.visibility</p:attrName>
                                        </p:attrNameLst>
                                      </p:cBhvr>
                                      <p:to>
                                        <p:strVal val="visible"/>
                                      </p:to>
                                    </p:set>
                                    <p:animEffect transition="in" filter="fade">
                                      <p:cBhvr>
                                        <p:cTn id="92" dur="1000"/>
                                        <p:tgtEl>
                                          <p:spTgt spid="23"/>
                                        </p:tgtEl>
                                      </p:cBhvr>
                                    </p:animEffect>
                                    <p:anim calcmode="lin" valueType="num">
                                      <p:cBhvr>
                                        <p:cTn id="93" dur="1000" fill="hold"/>
                                        <p:tgtEl>
                                          <p:spTgt spid="23"/>
                                        </p:tgtEl>
                                        <p:attrNameLst>
                                          <p:attrName>ppt_x</p:attrName>
                                        </p:attrNameLst>
                                      </p:cBhvr>
                                      <p:tavLst>
                                        <p:tav tm="0">
                                          <p:val>
                                            <p:strVal val="#ppt_x"/>
                                          </p:val>
                                        </p:tav>
                                        <p:tav tm="100000">
                                          <p:val>
                                            <p:strVal val="#ppt_x"/>
                                          </p:val>
                                        </p:tav>
                                      </p:tavLst>
                                    </p:anim>
                                    <p:anim calcmode="lin" valueType="num">
                                      <p:cBhvr>
                                        <p:cTn id="94"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95" fill="hold">
                      <p:stCondLst>
                        <p:cond delay="indefinite"/>
                      </p:stCondLst>
                      <p:childTnLst>
                        <p:par>
                          <p:cTn id="96" fill="hold">
                            <p:stCondLst>
                              <p:cond delay="0"/>
                            </p:stCondLst>
                            <p:childTnLst>
                              <p:par>
                                <p:cTn id="97" presetID="42" presetClass="entr" presetSubtype="0" fill="hold" nodeType="clickEffect">
                                  <p:stCondLst>
                                    <p:cond delay="0"/>
                                  </p:stCondLst>
                                  <p:childTnLst>
                                    <p:set>
                                      <p:cBhvr>
                                        <p:cTn id="98" dur="1" fill="hold">
                                          <p:stCondLst>
                                            <p:cond delay="0"/>
                                          </p:stCondLst>
                                        </p:cTn>
                                        <p:tgtEl>
                                          <p:spTgt spid="53"/>
                                        </p:tgtEl>
                                        <p:attrNameLst>
                                          <p:attrName>style.visibility</p:attrName>
                                        </p:attrNameLst>
                                      </p:cBhvr>
                                      <p:to>
                                        <p:strVal val="visible"/>
                                      </p:to>
                                    </p:set>
                                    <p:animEffect transition="in" filter="fade">
                                      <p:cBhvr>
                                        <p:cTn id="99" dur="1000"/>
                                        <p:tgtEl>
                                          <p:spTgt spid="53"/>
                                        </p:tgtEl>
                                      </p:cBhvr>
                                    </p:animEffect>
                                    <p:anim calcmode="lin" valueType="num">
                                      <p:cBhvr>
                                        <p:cTn id="100" dur="1000" fill="hold"/>
                                        <p:tgtEl>
                                          <p:spTgt spid="53"/>
                                        </p:tgtEl>
                                        <p:attrNameLst>
                                          <p:attrName>ppt_x</p:attrName>
                                        </p:attrNameLst>
                                      </p:cBhvr>
                                      <p:tavLst>
                                        <p:tav tm="0">
                                          <p:val>
                                            <p:strVal val="#ppt_x"/>
                                          </p:val>
                                        </p:tav>
                                        <p:tav tm="100000">
                                          <p:val>
                                            <p:strVal val="#ppt_x"/>
                                          </p:val>
                                        </p:tav>
                                      </p:tavLst>
                                    </p:anim>
                                    <p:anim calcmode="lin" valueType="num">
                                      <p:cBhvr>
                                        <p:cTn id="101" dur="1000" fill="hold"/>
                                        <p:tgtEl>
                                          <p:spTgt spid="53"/>
                                        </p:tgtEl>
                                        <p:attrNameLst>
                                          <p:attrName>ppt_y</p:attrName>
                                        </p:attrNameLst>
                                      </p:cBhvr>
                                      <p:tavLst>
                                        <p:tav tm="0">
                                          <p:val>
                                            <p:strVal val="#ppt_y+.1"/>
                                          </p:val>
                                        </p:tav>
                                        <p:tav tm="100000">
                                          <p:val>
                                            <p:strVal val="#ppt_y"/>
                                          </p:val>
                                        </p:tav>
                                      </p:tavLst>
                                    </p:anim>
                                  </p:childTnLst>
                                </p:cTn>
                              </p:par>
                              <p:par>
                                <p:cTn id="102" presetID="42" presetClass="entr" presetSubtype="0" fill="hold" nodeType="withEffect">
                                  <p:stCondLst>
                                    <p:cond delay="0"/>
                                  </p:stCondLst>
                                  <p:childTnLst>
                                    <p:set>
                                      <p:cBhvr>
                                        <p:cTn id="103" dur="1" fill="hold">
                                          <p:stCondLst>
                                            <p:cond delay="0"/>
                                          </p:stCondLst>
                                        </p:cTn>
                                        <p:tgtEl>
                                          <p:spTgt spid="54"/>
                                        </p:tgtEl>
                                        <p:attrNameLst>
                                          <p:attrName>style.visibility</p:attrName>
                                        </p:attrNameLst>
                                      </p:cBhvr>
                                      <p:to>
                                        <p:strVal val="visible"/>
                                      </p:to>
                                    </p:set>
                                    <p:animEffect transition="in" filter="fade">
                                      <p:cBhvr>
                                        <p:cTn id="104" dur="1000"/>
                                        <p:tgtEl>
                                          <p:spTgt spid="54"/>
                                        </p:tgtEl>
                                      </p:cBhvr>
                                    </p:animEffect>
                                    <p:anim calcmode="lin" valueType="num">
                                      <p:cBhvr>
                                        <p:cTn id="105" dur="1000" fill="hold"/>
                                        <p:tgtEl>
                                          <p:spTgt spid="54"/>
                                        </p:tgtEl>
                                        <p:attrNameLst>
                                          <p:attrName>ppt_x</p:attrName>
                                        </p:attrNameLst>
                                      </p:cBhvr>
                                      <p:tavLst>
                                        <p:tav tm="0">
                                          <p:val>
                                            <p:strVal val="#ppt_x"/>
                                          </p:val>
                                        </p:tav>
                                        <p:tav tm="100000">
                                          <p:val>
                                            <p:strVal val="#ppt_x"/>
                                          </p:val>
                                        </p:tav>
                                      </p:tavLst>
                                    </p:anim>
                                    <p:anim calcmode="lin" valueType="num">
                                      <p:cBhvr>
                                        <p:cTn id="106" dur="1000" fill="hold"/>
                                        <p:tgtEl>
                                          <p:spTgt spid="54"/>
                                        </p:tgtEl>
                                        <p:attrNameLst>
                                          <p:attrName>ppt_y</p:attrName>
                                        </p:attrNameLst>
                                      </p:cBhvr>
                                      <p:tavLst>
                                        <p:tav tm="0">
                                          <p:val>
                                            <p:strVal val="#ppt_y+.1"/>
                                          </p:val>
                                        </p:tav>
                                        <p:tav tm="100000">
                                          <p:val>
                                            <p:strVal val="#ppt_y"/>
                                          </p:val>
                                        </p:tav>
                                      </p:tavLst>
                                    </p:anim>
                                  </p:childTnLst>
                                </p:cTn>
                              </p:par>
                              <p:par>
                                <p:cTn id="107" presetID="42" presetClass="entr" presetSubtype="0" fill="hold" grpId="0" nodeType="withEffect">
                                  <p:stCondLst>
                                    <p:cond delay="0"/>
                                  </p:stCondLst>
                                  <p:childTnLst>
                                    <p:set>
                                      <p:cBhvr>
                                        <p:cTn id="108" dur="1" fill="hold">
                                          <p:stCondLst>
                                            <p:cond delay="0"/>
                                          </p:stCondLst>
                                        </p:cTn>
                                        <p:tgtEl>
                                          <p:spTgt spid="55"/>
                                        </p:tgtEl>
                                        <p:attrNameLst>
                                          <p:attrName>style.visibility</p:attrName>
                                        </p:attrNameLst>
                                      </p:cBhvr>
                                      <p:to>
                                        <p:strVal val="visible"/>
                                      </p:to>
                                    </p:set>
                                    <p:animEffect transition="in" filter="fade">
                                      <p:cBhvr>
                                        <p:cTn id="109" dur="1000"/>
                                        <p:tgtEl>
                                          <p:spTgt spid="55"/>
                                        </p:tgtEl>
                                      </p:cBhvr>
                                    </p:animEffect>
                                    <p:anim calcmode="lin" valueType="num">
                                      <p:cBhvr>
                                        <p:cTn id="110" dur="1000" fill="hold"/>
                                        <p:tgtEl>
                                          <p:spTgt spid="55"/>
                                        </p:tgtEl>
                                        <p:attrNameLst>
                                          <p:attrName>ppt_x</p:attrName>
                                        </p:attrNameLst>
                                      </p:cBhvr>
                                      <p:tavLst>
                                        <p:tav tm="0">
                                          <p:val>
                                            <p:strVal val="#ppt_x"/>
                                          </p:val>
                                        </p:tav>
                                        <p:tav tm="100000">
                                          <p:val>
                                            <p:strVal val="#ppt_x"/>
                                          </p:val>
                                        </p:tav>
                                      </p:tavLst>
                                    </p:anim>
                                    <p:anim calcmode="lin" valueType="num">
                                      <p:cBhvr>
                                        <p:cTn id="111" dur="1000" fill="hold"/>
                                        <p:tgtEl>
                                          <p:spTgt spid="55"/>
                                        </p:tgtEl>
                                        <p:attrNameLst>
                                          <p:attrName>ppt_y</p:attrName>
                                        </p:attrNameLst>
                                      </p:cBhvr>
                                      <p:tavLst>
                                        <p:tav tm="0">
                                          <p:val>
                                            <p:strVal val="#ppt_y+.1"/>
                                          </p:val>
                                        </p:tav>
                                        <p:tav tm="100000">
                                          <p:val>
                                            <p:strVal val="#ppt_y"/>
                                          </p:val>
                                        </p:tav>
                                      </p:tavLst>
                                    </p:anim>
                                  </p:childTnLst>
                                </p:cTn>
                              </p:par>
                              <p:par>
                                <p:cTn id="112" presetID="42" presetClass="entr" presetSubtype="0" fill="hold" nodeType="withEffect">
                                  <p:stCondLst>
                                    <p:cond delay="0"/>
                                  </p:stCondLst>
                                  <p:childTnLst>
                                    <p:set>
                                      <p:cBhvr>
                                        <p:cTn id="113" dur="1" fill="hold">
                                          <p:stCondLst>
                                            <p:cond delay="0"/>
                                          </p:stCondLst>
                                        </p:cTn>
                                        <p:tgtEl>
                                          <p:spTgt spid="56"/>
                                        </p:tgtEl>
                                        <p:attrNameLst>
                                          <p:attrName>style.visibility</p:attrName>
                                        </p:attrNameLst>
                                      </p:cBhvr>
                                      <p:to>
                                        <p:strVal val="visible"/>
                                      </p:to>
                                    </p:set>
                                    <p:animEffect transition="in" filter="fade">
                                      <p:cBhvr>
                                        <p:cTn id="114" dur="1000"/>
                                        <p:tgtEl>
                                          <p:spTgt spid="56"/>
                                        </p:tgtEl>
                                      </p:cBhvr>
                                    </p:animEffect>
                                    <p:anim calcmode="lin" valueType="num">
                                      <p:cBhvr>
                                        <p:cTn id="115" dur="1000" fill="hold"/>
                                        <p:tgtEl>
                                          <p:spTgt spid="56"/>
                                        </p:tgtEl>
                                        <p:attrNameLst>
                                          <p:attrName>ppt_x</p:attrName>
                                        </p:attrNameLst>
                                      </p:cBhvr>
                                      <p:tavLst>
                                        <p:tav tm="0">
                                          <p:val>
                                            <p:strVal val="#ppt_x"/>
                                          </p:val>
                                        </p:tav>
                                        <p:tav tm="100000">
                                          <p:val>
                                            <p:strVal val="#ppt_x"/>
                                          </p:val>
                                        </p:tav>
                                      </p:tavLst>
                                    </p:anim>
                                    <p:anim calcmode="lin" valueType="num">
                                      <p:cBhvr>
                                        <p:cTn id="116" dur="1000" fill="hold"/>
                                        <p:tgtEl>
                                          <p:spTgt spid="56"/>
                                        </p:tgtEl>
                                        <p:attrNameLst>
                                          <p:attrName>ppt_y</p:attrName>
                                        </p:attrNameLst>
                                      </p:cBhvr>
                                      <p:tavLst>
                                        <p:tav tm="0">
                                          <p:val>
                                            <p:strVal val="#ppt_y+.1"/>
                                          </p:val>
                                        </p:tav>
                                        <p:tav tm="100000">
                                          <p:val>
                                            <p:strVal val="#ppt_y"/>
                                          </p:val>
                                        </p:tav>
                                      </p:tavLst>
                                    </p:anim>
                                  </p:childTnLst>
                                </p:cTn>
                              </p:par>
                              <p:par>
                                <p:cTn id="117" presetID="42" presetClass="entr" presetSubtype="0" fill="hold" nodeType="withEffect">
                                  <p:stCondLst>
                                    <p:cond delay="0"/>
                                  </p:stCondLst>
                                  <p:childTnLst>
                                    <p:set>
                                      <p:cBhvr>
                                        <p:cTn id="118" dur="1" fill="hold">
                                          <p:stCondLst>
                                            <p:cond delay="0"/>
                                          </p:stCondLst>
                                        </p:cTn>
                                        <p:tgtEl>
                                          <p:spTgt spid="57"/>
                                        </p:tgtEl>
                                        <p:attrNameLst>
                                          <p:attrName>style.visibility</p:attrName>
                                        </p:attrNameLst>
                                      </p:cBhvr>
                                      <p:to>
                                        <p:strVal val="visible"/>
                                      </p:to>
                                    </p:set>
                                    <p:animEffect transition="in" filter="fade">
                                      <p:cBhvr>
                                        <p:cTn id="119" dur="1000"/>
                                        <p:tgtEl>
                                          <p:spTgt spid="57"/>
                                        </p:tgtEl>
                                      </p:cBhvr>
                                    </p:animEffect>
                                    <p:anim calcmode="lin" valueType="num">
                                      <p:cBhvr>
                                        <p:cTn id="120" dur="1000" fill="hold"/>
                                        <p:tgtEl>
                                          <p:spTgt spid="57"/>
                                        </p:tgtEl>
                                        <p:attrNameLst>
                                          <p:attrName>ppt_x</p:attrName>
                                        </p:attrNameLst>
                                      </p:cBhvr>
                                      <p:tavLst>
                                        <p:tav tm="0">
                                          <p:val>
                                            <p:strVal val="#ppt_x"/>
                                          </p:val>
                                        </p:tav>
                                        <p:tav tm="100000">
                                          <p:val>
                                            <p:strVal val="#ppt_x"/>
                                          </p:val>
                                        </p:tav>
                                      </p:tavLst>
                                    </p:anim>
                                    <p:anim calcmode="lin" valueType="num">
                                      <p:cBhvr>
                                        <p:cTn id="121" dur="1000" fill="hold"/>
                                        <p:tgtEl>
                                          <p:spTgt spid="57"/>
                                        </p:tgtEl>
                                        <p:attrNameLst>
                                          <p:attrName>ppt_y</p:attrName>
                                        </p:attrNameLst>
                                      </p:cBhvr>
                                      <p:tavLst>
                                        <p:tav tm="0">
                                          <p:val>
                                            <p:strVal val="#ppt_y+.1"/>
                                          </p:val>
                                        </p:tav>
                                        <p:tav tm="100000">
                                          <p:val>
                                            <p:strVal val="#ppt_y"/>
                                          </p:val>
                                        </p:tav>
                                      </p:tavLst>
                                    </p:anim>
                                  </p:childTnLst>
                                </p:cTn>
                              </p:par>
                              <p:par>
                                <p:cTn id="122" presetID="42" presetClass="entr" presetSubtype="0" fill="hold" nodeType="withEffect">
                                  <p:stCondLst>
                                    <p:cond delay="0"/>
                                  </p:stCondLst>
                                  <p:childTnLst>
                                    <p:set>
                                      <p:cBhvr>
                                        <p:cTn id="123" dur="1" fill="hold">
                                          <p:stCondLst>
                                            <p:cond delay="0"/>
                                          </p:stCondLst>
                                        </p:cTn>
                                        <p:tgtEl>
                                          <p:spTgt spid="58"/>
                                        </p:tgtEl>
                                        <p:attrNameLst>
                                          <p:attrName>style.visibility</p:attrName>
                                        </p:attrNameLst>
                                      </p:cBhvr>
                                      <p:to>
                                        <p:strVal val="visible"/>
                                      </p:to>
                                    </p:set>
                                    <p:animEffect transition="in" filter="fade">
                                      <p:cBhvr>
                                        <p:cTn id="124" dur="1000"/>
                                        <p:tgtEl>
                                          <p:spTgt spid="58"/>
                                        </p:tgtEl>
                                      </p:cBhvr>
                                    </p:animEffect>
                                    <p:anim calcmode="lin" valueType="num">
                                      <p:cBhvr>
                                        <p:cTn id="125" dur="1000" fill="hold"/>
                                        <p:tgtEl>
                                          <p:spTgt spid="58"/>
                                        </p:tgtEl>
                                        <p:attrNameLst>
                                          <p:attrName>ppt_x</p:attrName>
                                        </p:attrNameLst>
                                      </p:cBhvr>
                                      <p:tavLst>
                                        <p:tav tm="0">
                                          <p:val>
                                            <p:strVal val="#ppt_x"/>
                                          </p:val>
                                        </p:tav>
                                        <p:tav tm="100000">
                                          <p:val>
                                            <p:strVal val="#ppt_x"/>
                                          </p:val>
                                        </p:tav>
                                      </p:tavLst>
                                    </p:anim>
                                    <p:anim calcmode="lin" valueType="num">
                                      <p:cBhvr>
                                        <p:cTn id="126" dur="1000" fill="hold"/>
                                        <p:tgtEl>
                                          <p:spTgt spid="58"/>
                                        </p:tgtEl>
                                        <p:attrNameLst>
                                          <p:attrName>ppt_y</p:attrName>
                                        </p:attrNameLst>
                                      </p:cBhvr>
                                      <p:tavLst>
                                        <p:tav tm="0">
                                          <p:val>
                                            <p:strVal val="#ppt_y+.1"/>
                                          </p:val>
                                        </p:tav>
                                        <p:tav tm="100000">
                                          <p:val>
                                            <p:strVal val="#ppt_y"/>
                                          </p:val>
                                        </p:tav>
                                      </p:tavLst>
                                    </p:anim>
                                  </p:childTnLst>
                                </p:cTn>
                              </p:par>
                            </p:childTnLst>
                          </p:cTn>
                        </p:par>
                      </p:childTnLst>
                    </p:cTn>
                  </p:par>
                  <p:par>
                    <p:cTn id="127" fill="hold">
                      <p:stCondLst>
                        <p:cond delay="indefinite"/>
                      </p:stCondLst>
                      <p:childTnLst>
                        <p:par>
                          <p:cTn id="128" fill="hold">
                            <p:stCondLst>
                              <p:cond delay="0"/>
                            </p:stCondLst>
                            <p:childTnLst>
                              <p:par>
                                <p:cTn id="129" presetID="42" presetClass="entr" presetSubtype="0" fill="hold" grpId="0" nodeType="clickEffect">
                                  <p:stCondLst>
                                    <p:cond delay="0"/>
                                  </p:stCondLst>
                                  <p:childTnLst>
                                    <p:set>
                                      <p:cBhvr>
                                        <p:cTn id="130" dur="1" fill="hold">
                                          <p:stCondLst>
                                            <p:cond delay="0"/>
                                          </p:stCondLst>
                                        </p:cTn>
                                        <p:tgtEl>
                                          <p:spTgt spid="61"/>
                                        </p:tgtEl>
                                        <p:attrNameLst>
                                          <p:attrName>style.visibility</p:attrName>
                                        </p:attrNameLst>
                                      </p:cBhvr>
                                      <p:to>
                                        <p:strVal val="visible"/>
                                      </p:to>
                                    </p:set>
                                    <p:animEffect transition="in" filter="fade">
                                      <p:cBhvr>
                                        <p:cTn id="131" dur="1000"/>
                                        <p:tgtEl>
                                          <p:spTgt spid="61"/>
                                        </p:tgtEl>
                                      </p:cBhvr>
                                    </p:animEffect>
                                    <p:anim calcmode="lin" valueType="num">
                                      <p:cBhvr>
                                        <p:cTn id="132" dur="1000" fill="hold"/>
                                        <p:tgtEl>
                                          <p:spTgt spid="61"/>
                                        </p:tgtEl>
                                        <p:attrNameLst>
                                          <p:attrName>ppt_x</p:attrName>
                                        </p:attrNameLst>
                                      </p:cBhvr>
                                      <p:tavLst>
                                        <p:tav tm="0">
                                          <p:val>
                                            <p:strVal val="#ppt_x"/>
                                          </p:val>
                                        </p:tav>
                                        <p:tav tm="100000">
                                          <p:val>
                                            <p:strVal val="#ppt_x"/>
                                          </p:val>
                                        </p:tav>
                                      </p:tavLst>
                                    </p:anim>
                                    <p:anim calcmode="lin" valueType="num">
                                      <p:cBhvr>
                                        <p:cTn id="133" dur="1000" fill="hold"/>
                                        <p:tgtEl>
                                          <p:spTgt spid="6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17" grpId="0"/>
      <p:bldP spid="18" grpId="0" animBg="1"/>
      <p:bldP spid="55" grpId="0"/>
      <p:bldP spid="61"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Chart 9"/>
          <p:cNvGraphicFramePr/>
          <p:nvPr>
            <p:extLst>
              <p:ext uri="{D42A27DB-BD31-4B8C-83A1-F6EECF244321}">
                <p14:modId xmlns:p14="http://schemas.microsoft.com/office/powerpoint/2010/main" val="1345406279"/>
              </p:ext>
            </p:extLst>
          </p:nvPr>
        </p:nvGraphicFramePr>
        <p:xfrm>
          <a:off x="152400" y="1371600"/>
          <a:ext cx="8001000" cy="5334000"/>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p:cNvSpPr txBox="1"/>
          <p:nvPr/>
        </p:nvSpPr>
        <p:spPr>
          <a:xfrm>
            <a:off x="0" y="0"/>
            <a:ext cx="9144000" cy="523220"/>
          </a:xfrm>
          <a:prstGeom prst="rect">
            <a:avLst/>
          </a:prstGeom>
          <a:noFill/>
        </p:spPr>
        <p:txBody>
          <a:bodyPr wrap="square" rtlCol="0">
            <a:spAutoFit/>
          </a:bodyPr>
          <a:lstStyle/>
          <a:p>
            <a:pPr algn="ctr"/>
            <a:r>
              <a:rPr lang="en-US" sz="2800" dirty="0" smtClean="0"/>
              <a:t>ARCC Table 1.1a:  Percent of Students Earning 30+ Units</a:t>
            </a:r>
            <a:endParaRPr lang="en-US" sz="2800" dirty="0"/>
          </a:p>
        </p:txBody>
      </p:sp>
      <p:sp>
        <p:nvSpPr>
          <p:cNvPr id="22" name="TextBox 21"/>
          <p:cNvSpPr txBox="1"/>
          <p:nvPr/>
        </p:nvSpPr>
        <p:spPr>
          <a:xfrm>
            <a:off x="838200" y="649069"/>
            <a:ext cx="7239000" cy="646331"/>
          </a:xfrm>
          <a:prstGeom prst="rect">
            <a:avLst/>
          </a:prstGeom>
          <a:noFill/>
        </p:spPr>
        <p:txBody>
          <a:bodyPr wrap="square" rtlCol="0">
            <a:spAutoFit/>
          </a:bodyPr>
          <a:lstStyle/>
          <a:p>
            <a:r>
              <a:rPr lang="en-US" sz="1200" dirty="0" smtClean="0">
                <a:solidFill>
                  <a:schemeClr val="bg1">
                    <a:lumMod val="50000"/>
                  </a:schemeClr>
                </a:solidFill>
              </a:rPr>
              <a:t>Percentage of first-time students who showed intent to complete and who earned at least 30 units while in the California Community College System.</a:t>
            </a:r>
          </a:p>
          <a:p>
            <a:endParaRPr lang="en-US" sz="1200" dirty="0">
              <a:solidFill>
                <a:schemeClr val="bg1">
                  <a:lumMod val="50000"/>
                </a:schemeClr>
              </a:solidFill>
            </a:endParaRPr>
          </a:p>
        </p:txBody>
      </p:sp>
      <p:sp>
        <p:nvSpPr>
          <p:cNvPr id="23" name="TextBox 22"/>
          <p:cNvSpPr txBox="1"/>
          <p:nvPr/>
        </p:nvSpPr>
        <p:spPr>
          <a:xfrm>
            <a:off x="0" y="6629400"/>
            <a:ext cx="5257800" cy="246221"/>
          </a:xfrm>
          <a:prstGeom prst="rect">
            <a:avLst/>
          </a:prstGeom>
          <a:noFill/>
        </p:spPr>
        <p:txBody>
          <a:bodyPr wrap="square" rtlCol="0">
            <a:spAutoFit/>
          </a:bodyPr>
          <a:lstStyle/>
          <a:p>
            <a:r>
              <a:rPr lang="en-US" sz="1000" i="1" dirty="0" smtClean="0">
                <a:solidFill>
                  <a:schemeClr val="tx1">
                    <a:lumMod val="50000"/>
                    <a:lumOff val="50000"/>
                  </a:schemeClr>
                </a:solidFill>
              </a:rPr>
              <a:t>Peer Group for Indicator: Canada; Foothill; Marin; San Mateo; West Valley.</a:t>
            </a:r>
            <a:endParaRPr lang="en-US" sz="1000" i="1" dirty="0">
              <a:solidFill>
                <a:schemeClr val="tx1">
                  <a:lumMod val="50000"/>
                  <a:lumOff val="50000"/>
                </a:schemeClr>
              </a:solidFill>
            </a:endParaRPr>
          </a:p>
        </p:txBody>
      </p:sp>
      <p:cxnSp>
        <p:nvCxnSpPr>
          <p:cNvPr id="24" name="Straight Connector 23"/>
          <p:cNvCxnSpPr/>
          <p:nvPr/>
        </p:nvCxnSpPr>
        <p:spPr>
          <a:xfrm>
            <a:off x="6629400" y="2209800"/>
            <a:ext cx="1066800" cy="0"/>
          </a:xfrm>
          <a:prstGeom prst="line">
            <a:avLst/>
          </a:prstGeom>
          <a:ln w="28575">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6553200" y="2895600"/>
            <a:ext cx="1066800" cy="0"/>
          </a:xfrm>
          <a:prstGeom prst="line">
            <a:avLst/>
          </a:prstGeom>
          <a:ln w="28575">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5334000" y="2514600"/>
            <a:ext cx="0" cy="685800"/>
          </a:xfrm>
          <a:prstGeom prst="line">
            <a:avLst/>
          </a:prstGeom>
          <a:ln>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4800600" y="2514600"/>
            <a:ext cx="1066800" cy="0"/>
          </a:xfrm>
          <a:prstGeom prst="line">
            <a:avLst/>
          </a:prstGeom>
          <a:ln w="28575">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7086600" y="2209800"/>
            <a:ext cx="0" cy="685800"/>
          </a:xfrm>
          <a:prstGeom prst="line">
            <a:avLst/>
          </a:prstGeom>
          <a:ln>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4800600" y="3200400"/>
            <a:ext cx="1066800" cy="0"/>
          </a:xfrm>
          <a:prstGeom prst="line">
            <a:avLst/>
          </a:prstGeom>
          <a:ln w="28575">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a:off x="3048000" y="2590800"/>
            <a:ext cx="1066800" cy="0"/>
          </a:xfrm>
          <a:prstGeom prst="line">
            <a:avLst/>
          </a:prstGeom>
          <a:ln w="28575">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a:off x="2971800" y="2971800"/>
            <a:ext cx="1066800" cy="0"/>
          </a:xfrm>
          <a:prstGeom prst="line">
            <a:avLst/>
          </a:prstGeom>
          <a:ln w="28575">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a:off x="3505200" y="2590800"/>
            <a:ext cx="0" cy="381000"/>
          </a:xfrm>
          <a:prstGeom prst="line">
            <a:avLst/>
          </a:prstGeom>
          <a:ln>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a:off x="1219200" y="2667000"/>
            <a:ext cx="1066800" cy="0"/>
          </a:xfrm>
          <a:prstGeom prst="line">
            <a:avLst/>
          </a:prstGeom>
          <a:ln w="28575">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a:off x="1143000" y="3048000"/>
            <a:ext cx="1066800" cy="0"/>
          </a:xfrm>
          <a:prstGeom prst="line">
            <a:avLst/>
          </a:prstGeom>
          <a:ln w="28575">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a:off x="1676400" y="2667000"/>
            <a:ext cx="0" cy="381000"/>
          </a:xfrm>
          <a:prstGeom prst="line">
            <a:avLst/>
          </a:prstGeom>
          <a:ln>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a:off x="6553200" y="2819400"/>
            <a:ext cx="1066800" cy="0"/>
          </a:xfrm>
          <a:prstGeom prst="line">
            <a:avLst/>
          </a:prstGeom>
          <a:ln w="571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a:off x="7848600" y="1053644"/>
            <a:ext cx="152400" cy="0"/>
          </a:xfrm>
          <a:prstGeom prst="line">
            <a:avLst/>
          </a:prstGeom>
          <a:ln w="28575">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a:off x="7924800" y="1053644"/>
            <a:ext cx="0" cy="145197"/>
          </a:xfrm>
          <a:prstGeom prst="line">
            <a:avLst/>
          </a:prstGeom>
          <a:ln>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a:off x="7848600" y="1206044"/>
            <a:ext cx="152400" cy="0"/>
          </a:xfrm>
          <a:prstGeom prst="line">
            <a:avLst/>
          </a:prstGeom>
          <a:ln w="28575">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sp>
        <p:nvSpPr>
          <p:cNvPr id="65" name="TextBox 64"/>
          <p:cNvSpPr txBox="1"/>
          <p:nvPr/>
        </p:nvSpPr>
        <p:spPr>
          <a:xfrm>
            <a:off x="7924800" y="1003756"/>
            <a:ext cx="1219200" cy="215444"/>
          </a:xfrm>
          <a:prstGeom prst="rect">
            <a:avLst/>
          </a:prstGeom>
          <a:noFill/>
        </p:spPr>
        <p:txBody>
          <a:bodyPr wrap="square" rtlCol="0">
            <a:spAutoFit/>
          </a:bodyPr>
          <a:lstStyle/>
          <a:p>
            <a:r>
              <a:rPr lang="en-US" sz="800" dirty="0" smtClean="0">
                <a:solidFill>
                  <a:schemeClr val="tx1">
                    <a:lumMod val="50000"/>
                    <a:lumOff val="50000"/>
                  </a:schemeClr>
                </a:solidFill>
              </a:rPr>
              <a:t>-  Peer Group Range</a:t>
            </a:r>
            <a:endParaRPr lang="en-US" sz="800" dirty="0">
              <a:solidFill>
                <a:schemeClr val="tx1">
                  <a:lumMod val="50000"/>
                  <a:lumOff val="50000"/>
                </a:schemeClr>
              </a:solidFill>
            </a:endParaRPr>
          </a:p>
        </p:txBody>
      </p:sp>
      <p:sp>
        <p:nvSpPr>
          <p:cNvPr id="66" name="Rectangle 65"/>
          <p:cNvSpPr/>
          <p:nvPr/>
        </p:nvSpPr>
        <p:spPr>
          <a:xfrm>
            <a:off x="7772400" y="990600"/>
            <a:ext cx="1143000" cy="457200"/>
          </a:xfrm>
          <a:prstGeom prst="rect">
            <a:avLst/>
          </a:prstGeom>
          <a:noFill/>
          <a:ln w="3175">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7" name="Straight Connector 66"/>
          <p:cNvCxnSpPr/>
          <p:nvPr/>
        </p:nvCxnSpPr>
        <p:spPr>
          <a:xfrm>
            <a:off x="7848600" y="1358444"/>
            <a:ext cx="152400" cy="0"/>
          </a:xfrm>
          <a:prstGeom prst="line">
            <a:avLst/>
          </a:prstGeom>
          <a:ln w="285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68" name="TextBox 67"/>
          <p:cNvSpPr txBox="1"/>
          <p:nvPr/>
        </p:nvSpPr>
        <p:spPr>
          <a:xfrm>
            <a:off x="8001000" y="1232356"/>
            <a:ext cx="1219200" cy="215444"/>
          </a:xfrm>
          <a:prstGeom prst="rect">
            <a:avLst/>
          </a:prstGeom>
          <a:noFill/>
        </p:spPr>
        <p:txBody>
          <a:bodyPr wrap="square" rtlCol="0">
            <a:spAutoFit/>
          </a:bodyPr>
          <a:lstStyle/>
          <a:p>
            <a:r>
              <a:rPr lang="en-US" sz="800" dirty="0" smtClean="0">
                <a:solidFill>
                  <a:schemeClr val="tx1">
                    <a:lumMod val="50000"/>
                    <a:lumOff val="50000"/>
                  </a:schemeClr>
                </a:solidFill>
              </a:rPr>
              <a:t>-  State average</a:t>
            </a:r>
            <a:endParaRPr lang="en-US" sz="800" dirty="0">
              <a:solidFill>
                <a:schemeClr val="tx1">
                  <a:lumMod val="50000"/>
                  <a:lumOff val="50000"/>
                </a:schemeClr>
              </a:solidFill>
            </a:endParaRPr>
          </a:p>
        </p:txBody>
      </p:sp>
      <p:cxnSp>
        <p:nvCxnSpPr>
          <p:cNvPr id="69" name="Straight Connector 68"/>
          <p:cNvCxnSpPr/>
          <p:nvPr/>
        </p:nvCxnSpPr>
        <p:spPr>
          <a:xfrm>
            <a:off x="4800600" y="2971800"/>
            <a:ext cx="1066800" cy="0"/>
          </a:xfrm>
          <a:prstGeom prst="line">
            <a:avLst/>
          </a:prstGeom>
          <a:ln w="571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a:off x="2971800" y="2971800"/>
            <a:ext cx="1066800" cy="0"/>
          </a:xfrm>
          <a:prstGeom prst="line">
            <a:avLst/>
          </a:prstGeom>
          <a:ln w="571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a:off x="1143000" y="3048000"/>
            <a:ext cx="1066800" cy="0"/>
          </a:xfrm>
          <a:prstGeom prst="line">
            <a:avLst/>
          </a:prstGeom>
          <a:ln w="571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72" name="TextBox 71"/>
              <p:cNvSpPr txBox="1"/>
              <p:nvPr/>
            </p:nvSpPr>
            <p:spPr>
              <a:xfrm>
                <a:off x="1219200" y="3900607"/>
                <a:ext cx="6248400" cy="1661993"/>
              </a:xfrm>
              <a:prstGeom prst="rect">
                <a:avLst/>
              </a:prstGeom>
              <a:solidFill>
                <a:schemeClr val="bg1">
                  <a:lumMod val="95000"/>
                </a:schemeClr>
              </a:solidFill>
              <a:ln>
                <a:solidFill>
                  <a:schemeClr val="tx1"/>
                </a:solidFill>
              </a:ln>
            </p:spPr>
            <p:txBody>
              <a:bodyPr wrap="square" rtlCol="0">
                <a:spAutoFit/>
              </a:bodyPr>
              <a:lstStyle/>
              <a:p>
                <a:pPr algn="ctr"/>
                <a:r>
                  <a:rPr lang="en-US" sz="2400" b="1" u="sng" dirty="0" smtClean="0"/>
                  <a:t>Quick Summary</a:t>
                </a:r>
              </a:p>
              <a:p>
                <a:endParaRPr lang="en-US" sz="800" dirty="0" smtClean="0"/>
              </a:p>
              <a:p>
                <a:r>
                  <a:rPr lang="en-US" b="1" dirty="0" smtClean="0">
                    <a:solidFill>
                      <a:srgbClr val="2E3917"/>
                    </a:solidFill>
                  </a:rPr>
                  <a:t>Ca</a:t>
                </a:r>
                <a14:m>
                  <m:oMath xmlns:m="http://schemas.openxmlformats.org/officeDocument/2006/math">
                    <m:r>
                      <a:rPr lang="en-US" b="1" i="1" dirty="0" smtClean="0">
                        <a:solidFill>
                          <a:srgbClr val="2E3917"/>
                        </a:solidFill>
                        <a:latin typeface="Cambria Math"/>
                      </a:rPr>
                      <m:t>ñ</m:t>
                    </m:r>
                  </m:oMath>
                </a14:m>
                <a:r>
                  <a:rPr lang="en-US" b="1" dirty="0" smtClean="0">
                    <a:solidFill>
                      <a:srgbClr val="2E3917"/>
                    </a:solidFill>
                  </a:rPr>
                  <a:t>ada Trend</a:t>
                </a:r>
                <a:r>
                  <a:rPr lang="en-US" dirty="0" smtClean="0">
                    <a:solidFill>
                      <a:srgbClr val="2E3917"/>
                    </a:solidFill>
                  </a:rPr>
                  <a:t> – relatively flat</a:t>
                </a:r>
              </a:p>
              <a:p>
                <a:endParaRPr lang="en-US" sz="800" dirty="0" smtClean="0"/>
              </a:p>
              <a:p>
                <a:r>
                  <a:rPr lang="en-US" b="1" dirty="0" smtClean="0">
                    <a:solidFill>
                      <a:schemeClr val="accent6">
                        <a:lumMod val="50000"/>
                      </a:schemeClr>
                    </a:solidFill>
                  </a:rPr>
                  <a:t>Peer Group Performance </a:t>
                </a:r>
                <a:r>
                  <a:rPr lang="en-US" dirty="0" smtClean="0">
                    <a:solidFill>
                      <a:schemeClr val="accent6">
                        <a:lumMod val="50000"/>
                      </a:schemeClr>
                    </a:solidFill>
                  </a:rPr>
                  <a:t>– near  the bottom of the peer group</a:t>
                </a:r>
              </a:p>
              <a:p>
                <a:endParaRPr lang="en-US" sz="800" dirty="0" smtClean="0"/>
              </a:p>
              <a:p>
                <a:r>
                  <a:rPr lang="en-US" b="1" dirty="0" smtClean="0">
                    <a:solidFill>
                      <a:schemeClr val="accent1">
                        <a:lumMod val="50000"/>
                      </a:schemeClr>
                    </a:solidFill>
                  </a:rPr>
                  <a:t>Statewide Performance </a:t>
                </a:r>
                <a:r>
                  <a:rPr lang="en-US" dirty="0" smtClean="0">
                    <a:solidFill>
                      <a:schemeClr val="accent1">
                        <a:lumMod val="50000"/>
                      </a:schemeClr>
                    </a:solidFill>
                  </a:rPr>
                  <a:t>– roughly equal to the state average</a:t>
                </a:r>
                <a:endParaRPr lang="en-US" dirty="0">
                  <a:solidFill>
                    <a:schemeClr val="accent1">
                      <a:lumMod val="50000"/>
                    </a:schemeClr>
                  </a:solidFill>
                </a:endParaRPr>
              </a:p>
            </p:txBody>
          </p:sp>
        </mc:Choice>
        <mc:Fallback xmlns="">
          <p:sp>
            <p:nvSpPr>
              <p:cNvPr id="72" name="TextBox 71"/>
              <p:cNvSpPr txBox="1">
                <a:spLocks noRot="1" noChangeAspect="1" noMove="1" noResize="1" noEditPoints="1" noAdjustHandles="1" noChangeArrowheads="1" noChangeShapeType="1" noTextEdit="1"/>
              </p:cNvSpPr>
              <p:nvPr/>
            </p:nvSpPr>
            <p:spPr>
              <a:xfrm>
                <a:off x="1219200" y="3900607"/>
                <a:ext cx="6248400" cy="1661993"/>
              </a:xfrm>
              <a:prstGeom prst="rect">
                <a:avLst/>
              </a:prstGeom>
              <a:blipFill rotWithShape="1">
                <a:blip r:embed="rId3"/>
                <a:stretch>
                  <a:fillRect l="-682" t="-2545" b="-4364"/>
                </a:stretch>
              </a:blipFill>
              <a:ln>
                <a:solidFill>
                  <a:schemeClr val="tx1"/>
                </a:solidFill>
              </a:ln>
            </p:spPr>
            <p:txBody>
              <a:bodyPr/>
              <a:lstStyle/>
              <a:p>
                <a:r>
                  <a:rPr lang="en-US">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1000"/>
                                        <p:tgtEl>
                                          <p:spTgt spid="24"/>
                                        </p:tgtEl>
                                      </p:cBhvr>
                                    </p:animEffect>
                                    <p:anim calcmode="lin" valueType="num">
                                      <p:cBhvr>
                                        <p:cTn id="8" dur="1000" fill="hold"/>
                                        <p:tgtEl>
                                          <p:spTgt spid="24"/>
                                        </p:tgtEl>
                                        <p:attrNameLst>
                                          <p:attrName>ppt_x</p:attrName>
                                        </p:attrNameLst>
                                      </p:cBhvr>
                                      <p:tavLst>
                                        <p:tav tm="0">
                                          <p:val>
                                            <p:strVal val="#ppt_x"/>
                                          </p:val>
                                        </p:tav>
                                        <p:tav tm="100000">
                                          <p:val>
                                            <p:strVal val="#ppt_x"/>
                                          </p:val>
                                        </p:tav>
                                      </p:tavLst>
                                    </p:anim>
                                    <p:anim calcmode="lin" valueType="num">
                                      <p:cBhvr>
                                        <p:cTn id="9" dur="1000" fill="hold"/>
                                        <p:tgtEl>
                                          <p:spTgt spid="2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62"/>
                                        </p:tgtEl>
                                        <p:attrNameLst>
                                          <p:attrName>style.visibility</p:attrName>
                                        </p:attrNameLst>
                                      </p:cBhvr>
                                      <p:to>
                                        <p:strVal val="visible"/>
                                      </p:to>
                                    </p:set>
                                    <p:animEffect transition="in" filter="fade">
                                      <p:cBhvr>
                                        <p:cTn id="12" dur="1000"/>
                                        <p:tgtEl>
                                          <p:spTgt spid="62"/>
                                        </p:tgtEl>
                                      </p:cBhvr>
                                    </p:animEffect>
                                    <p:anim calcmode="lin" valueType="num">
                                      <p:cBhvr>
                                        <p:cTn id="13" dur="1000" fill="hold"/>
                                        <p:tgtEl>
                                          <p:spTgt spid="62"/>
                                        </p:tgtEl>
                                        <p:attrNameLst>
                                          <p:attrName>ppt_x</p:attrName>
                                        </p:attrNameLst>
                                      </p:cBhvr>
                                      <p:tavLst>
                                        <p:tav tm="0">
                                          <p:val>
                                            <p:strVal val="#ppt_x"/>
                                          </p:val>
                                        </p:tav>
                                        <p:tav tm="100000">
                                          <p:val>
                                            <p:strVal val="#ppt_x"/>
                                          </p:val>
                                        </p:tav>
                                      </p:tavLst>
                                    </p:anim>
                                    <p:anim calcmode="lin" valueType="num">
                                      <p:cBhvr>
                                        <p:cTn id="14" dur="1000" fill="hold"/>
                                        <p:tgtEl>
                                          <p:spTgt spid="62"/>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63"/>
                                        </p:tgtEl>
                                        <p:attrNameLst>
                                          <p:attrName>style.visibility</p:attrName>
                                        </p:attrNameLst>
                                      </p:cBhvr>
                                      <p:to>
                                        <p:strVal val="visible"/>
                                      </p:to>
                                    </p:set>
                                    <p:animEffect transition="in" filter="fade">
                                      <p:cBhvr>
                                        <p:cTn id="17" dur="1000"/>
                                        <p:tgtEl>
                                          <p:spTgt spid="63"/>
                                        </p:tgtEl>
                                      </p:cBhvr>
                                    </p:animEffect>
                                    <p:anim calcmode="lin" valueType="num">
                                      <p:cBhvr>
                                        <p:cTn id="18" dur="1000" fill="hold"/>
                                        <p:tgtEl>
                                          <p:spTgt spid="63"/>
                                        </p:tgtEl>
                                        <p:attrNameLst>
                                          <p:attrName>ppt_x</p:attrName>
                                        </p:attrNameLst>
                                      </p:cBhvr>
                                      <p:tavLst>
                                        <p:tav tm="0">
                                          <p:val>
                                            <p:strVal val="#ppt_x"/>
                                          </p:val>
                                        </p:tav>
                                        <p:tav tm="100000">
                                          <p:val>
                                            <p:strVal val="#ppt_x"/>
                                          </p:val>
                                        </p:tav>
                                      </p:tavLst>
                                    </p:anim>
                                    <p:anim calcmode="lin" valueType="num">
                                      <p:cBhvr>
                                        <p:cTn id="19" dur="1000" fill="hold"/>
                                        <p:tgtEl>
                                          <p:spTgt spid="63"/>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64"/>
                                        </p:tgtEl>
                                        <p:attrNameLst>
                                          <p:attrName>style.visibility</p:attrName>
                                        </p:attrNameLst>
                                      </p:cBhvr>
                                      <p:to>
                                        <p:strVal val="visible"/>
                                      </p:to>
                                    </p:set>
                                    <p:animEffect transition="in" filter="fade">
                                      <p:cBhvr>
                                        <p:cTn id="22" dur="1000"/>
                                        <p:tgtEl>
                                          <p:spTgt spid="64"/>
                                        </p:tgtEl>
                                      </p:cBhvr>
                                    </p:animEffect>
                                    <p:anim calcmode="lin" valueType="num">
                                      <p:cBhvr>
                                        <p:cTn id="23" dur="1000" fill="hold"/>
                                        <p:tgtEl>
                                          <p:spTgt spid="64"/>
                                        </p:tgtEl>
                                        <p:attrNameLst>
                                          <p:attrName>ppt_x</p:attrName>
                                        </p:attrNameLst>
                                      </p:cBhvr>
                                      <p:tavLst>
                                        <p:tav tm="0">
                                          <p:val>
                                            <p:strVal val="#ppt_x"/>
                                          </p:val>
                                        </p:tav>
                                        <p:tav tm="100000">
                                          <p:val>
                                            <p:strVal val="#ppt_x"/>
                                          </p:val>
                                        </p:tav>
                                      </p:tavLst>
                                    </p:anim>
                                    <p:anim calcmode="lin" valueType="num">
                                      <p:cBhvr>
                                        <p:cTn id="24" dur="1000" fill="hold"/>
                                        <p:tgtEl>
                                          <p:spTgt spid="64"/>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65"/>
                                        </p:tgtEl>
                                        <p:attrNameLst>
                                          <p:attrName>style.visibility</p:attrName>
                                        </p:attrNameLst>
                                      </p:cBhvr>
                                      <p:to>
                                        <p:strVal val="visible"/>
                                      </p:to>
                                    </p:set>
                                    <p:animEffect transition="in" filter="fade">
                                      <p:cBhvr>
                                        <p:cTn id="27" dur="1000"/>
                                        <p:tgtEl>
                                          <p:spTgt spid="65"/>
                                        </p:tgtEl>
                                      </p:cBhvr>
                                    </p:animEffect>
                                    <p:anim calcmode="lin" valueType="num">
                                      <p:cBhvr>
                                        <p:cTn id="28" dur="1000" fill="hold"/>
                                        <p:tgtEl>
                                          <p:spTgt spid="65"/>
                                        </p:tgtEl>
                                        <p:attrNameLst>
                                          <p:attrName>ppt_x</p:attrName>
                                        </p:attrNameLst>
                                      </p:cBhvr>
                                      <p:tavLst>
                                        <p:tav tm="0">
                                          <p:val>
                                            <p:strVal val="#ppt_x"/>
                                          </p:val>
                                        </p:tav>
                                        <p:tav tm="100000">
                                          <p:val>
                                            <p:strVal val="#ppt_x"/>
                                          </p:val>
                                        </p:tav>
                                      </p:tavLst>
                                    </p:anim>
                                    <p:anim calcmode="lin" valueType="num">
                                      <p:cBhvr>
                                        <p:cTn id="29" dur="1000" fill="hold"/>
                                        <p:tgtEl>
                                          <p:spTgt spid="65"/>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66"/>
                                        </p:tgtEl>
                                        <p:attrNameLst>
                                          <p:attrName>style.visibility</p:attrName>
                                        </p:attrNameLst>
                                      </p:cBhvr>
                                      <p:to>
                                        <p:strVal val="visible"/>
                                      </p:to>
                                    </p:set>
                                    <p:animEffect transition="in" filter="fade">
                                      <p:cBhvr>
                                        <p:cTn id="32" dur="1000"/>
                                        <p:tgtEl>
                                          <p:spTgt spid="66"/>
                                        </p:tgtEl>
                                      </p:cBhvr>
                                    </p:animEffect>
                                    <p:anim calcmode="lin" valueType="num">
                                      <p:cBhvr>
                                        <p:cTn id="33" dur="1000" fill="hold"/>
                                        <p:tgtEl>
                                          <p:spTgt spid="66"/>
                                        </p:tgtEl>
                                        <p:attrNameLst>
                                          <p:attrName>ppt_x</p:attrName>
                                        </p:attrNameLst>
                                      </p:cBhvr>
                                      <p:tavLst>
                                        <p:tav tm="0">
                                          <p:val>
                                            <p:strVal val="#ppt_x"/>
                                          </p:val>
                                        </p:tav>
                                        <p:tav tm="100000">
                                          <p:val>
                                            <p:strVal val="#ppt_x"/>
                                          </p:val>
                                        </p:tav>
                                      </p:tavLst>
                                    </p:anim>
                                    <p:anim calcmode="lin" valueType="num">
                                      <p:cBhvr>
                                        <p:cTn id="34" dur="1000" fill="hold"/>
                                        <p:tgtEl>
                                          <p:spTgt spid="66"/>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fade">
                                      <p:cBhvr>
                                        <p:cTn id="37" dur="1000"/>
                                        <p:tgtEl>
                                          <p:spTgt spid="25"/>
                                        </p:tgtEl>
                                      </p:cBhvr>
                                    </p:animEffect>
                                    <p:anim calcmode="lin" valueType="num">
                                      <p:cBhvr>
                                        <p:cTn id="38" dur="1000" fill="hold"/>
                                        <p:tgtEl>
                                          <p:spTgt spid="25"/>
                                        </p:tgtEl>
                                        <p:attrNameLst>
                                          <p:attrName>ppt_x</p:attrName>
                                        </p:attrNameLst>
                                      </p:cBhvr>
                                      <p:tavLst>
                                        <p:tav tm="0">
                                          <p:val>
                                            <p:strVal val="#ppt_x"/>
                                          </p:val>
                                        </p:tav>
                                        <p:tav tm="100000">
                                          <p:val>
                                            <p:strVal val="#ppt_x"/>
                                          </p:val>
                                        </p:tav>
                                      </p:tavLst>
                                    </p:anim>
                                    <p:anim calcmode="lin" valueType="num">
                                      <p:cBhvr>
                                        <p:cTn id="39" dur="1000" fill="hold"/>
                                        <p:tgtEl>
                                          <p:spTgt spid="25"/>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26"/>
                                        </p:tgtEl>
                                        <p:attrNameLst>
                                          <p:attrName>style.visibility</p:attrName>
                                        </p:attrNameLst>
                                      </p:cBhvr>
                                      <p:to>
                                        <p:strVal val="visible"/>
                                      </p:to>
                                    </p:set>
                                    <p:animEffect transition="in" filter="fade">
                                      <p:cBhvr>
                                        <p:cTn id="42" dur="1000"/>
                                        <p:tgtEl>
                                          <p:spTgt spid="26"/>
                                        </p:tgtEl>
                                      </p:cBhvr>
                                    </p:animEffect>
                                    <p:anim calcmode="lin" valueType="num">
                                      <p:cBhvr>
                                        <p:cTn id="43" dur="1000" fill="hold"/>
                                        <p:tgtEl>
                                          <p:spTgt spid="26"/>
                                        </p:tgtEl>
                                        <p:attrNameLst>
                                          <p:attrName>ppt_x</p:attrName>
                                        </p:attrNameLst>
                                      </p:cBhvr>
                                      <p:tavLst>
                                        <p:tav tm="0">
                                          <p:val>
                                            <p:strVal val="#ppt_x"/>
                                          </p:val>
                                        </p:tav>
                                        <p:tav tm="100000">
                                          <p:val>
                                            <p:strVal val="#ppt_x"/>
                                          </p:val>
                                        </p:tav>
                                      </p:tavLst>
                                    </p:anim>
                                    <p:anim calcmode="lin" valueType="num">
                                      <p:cBhvr>
                                        <p:cTn id="44" dur="1000" fill="hold"/>
                                        <p:tgtEl>
                                          <p:spTgt spid="26"/>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27"/>
                                        </p:tgtEl>
                                        <p:attrNameLst>
                                          <p:attrName>style.visibility</p:attrName>
                                        </p:attrNameLst>
                                      </p:cBhvr>
                                      <p:to>
                                        <p:strVal val="visible"/>
                                      </p:to>
                                    </p:set>
                                    <p:animEffect transition="in" filter="fade">
                                      <p:cBhvr>
                                        <p:cTn id="47" dur="1000"/>
                                        <p:tgtEl>
                                          <p:spTgt spid="27"/>
                                        </p:tgtEl>
                                      </p:cBhvr>
                                    </p:animEffect>
                                    <p:anim calcmode="lin" valueType="num">
                                      <p:cBhvr>
                                        <p:cTn id="48" dur="1000" fill="hold"/>
                                        <p:tgtEl>
                                          <p:spTgt spid="27"/>
                                        </p:tgtEl>
                                        <p:attrNameLst>
                                          <p:attrName>ppt_x</p:attrName>
                                        </p:attrNameLst>
                                      </p:cBhvr>
                                      <p:tavLst>
                                        <p:tav tm="0">
                                          <p:val>
                                            <p:strVal val="#ppt_x"/>
                                          </p:val>
                                        </p:tav>
                                        <p:tav tm="100000">
                                          <p:val>
                                            <p:strVal val="#ppt_x"/>
                                          </p:val>
                                        </p:tav>
                                      </p:tavLst>
                                    </p:anim>
                                    <p:anim calcmode="lin" valueType="num">
                                      <p:cBhvr>
                                        <p:cTn id="49" dur="1000" fill="hold"/>
                                        <p:tgtEl>
                                          <p:spTgt spid="27"/>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0"/>
                                  </p:stCondLst>
                                  <p:childTnLst>
                                    <p:set>
                                      <p:cBhvr>
                                        <p:cTn id="51" dur="1" fill="hold">
                                          <p:stCondLst>
                                            <p:cond delay="0"/>
                                          </p:stCondLst>
                                        </p:cTn>
                                        <p:tgtEl>
                                          <p:spTgt spid="31"/>
                                        </p:tgtEl>
                                        <p:attrNameLst>
                                          <p:attrName>style.visibility</p:attrName>
                                        </p:attrNameLst>
                                      </p:cBhvr>
                                      <p:to>
                                        <p:strVal val="visible"/>
                                      </p:to>
                                    </p:set>
                                    <p:animEffect transition="in" filter="fade">
                                      <p:cBhvr>
                                        <p:cTn id="52" dur="1000"/>
                                        <p:tgtEl>
                                          <p:spTgt spid="31"/>
                                        </p:tgtEl>
                                      </p:cBhvr>
                                    </p:animEffect>
                                    <p:anim calcmode="lin" valueType="num">
                                      <p:cBhvr>
                                        <p:cTn id="53" dur="1000" fill="hold"/>
                                        <p:tgtEl>
                                          <p:spTgt spid="31"/>
                                        </p:tgtEl>
                                        <p:attrNameLst>
                                          <p:attrName>ppt_x</p:attrName>
                                        </p:attrNameLst>
                                      </p:cBhvr>
                                      <p:tavLst>
                                        <p:tav tm="0">
                                          <p:val>
                                            <p:strVal val="#ppt_x"/>
                                          </p:val>
                                        </p:tav>
                                        <p:tav tm="100000">
                                          <p:val>
                                            <p:strVal val="#ppt_x"/>
                                          </p:val>
                                        </p:tav>
                                      </p:tavLst>
                                    </p:anim>
                                    <p:anim calcmode="lin" valueType="num">
                                      <p:cBhvr>
                                        <p:cTn id="54" dur="1000" fill="hold"/>
                                        <p:tgtEl>
                                          <p:spTgt spid="31"/>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0"/>
                                  </p:stCondLst>
                                  <p:childTnLst>
                                    <p:set>
                                      <p:cBhvr>
                                        <p:cTn id="56" dur="1" fill="hold">
                                          <p:stCondLst>
                                            <p:cond delay="0"/>
                                          </p:stCondLst>
                                        </p:cTn>
                                        <p:tgtEl>
                                          <p:spTgt spid="33"/>
                                        </p:tgtEl>
                                        <p:attrNameLst>
                                          <p:attrName>style.visibility</p:attrName>
                                        </p:attrNameLst>
                                      </p:cBhvr>
                                      <p:to>
                                        <p:strVal val="visible"/>
                                      </p:to>
                                    </p:set>
                                    <p:animEffect transition="in" filter="fade">
                                      <p:cBhvr>
                                        <p:cTn id="57" dur="1000"/>
                                        <p:tgtEl>
                                          <p:spTgt spid="33"/>
                                        </p:tgtEl>
                                      </p:cBhvr>
                                    </p:animEffect>
                                    <p:anim calcmode="lin" valueType="num">
                                      <p:cBhvr>
                                        <p:cTn id="58" dur="1000" fill="hold"/>
                                        <p:tgtEl>
                                          <p:spTgt spid="33"/>
                                        </p:tgtEl>
                                        <p:attrNameLst>
                                          <p:attrName>ppt_x</p:attrName>
                                        </p:attrNameLst>
                                      </p:cBhvr>
                                      <p:tavLst>
                                        <p:tav tm="0">
                                          <p:val>
                                            <p:strVal val="#ppt_x"/>
                                          </p:val>
                                        </p:tav>
                                        <p:tav tm="100000">
                                          <p:val>
                                            <p:strVal val="#ppt_x"/>
                                          </p:val>
                                        </p:tav>
                                      </p:tavLst>
                                    </p:anim>
                                    <p:anim calcmode="lin" valueType="num">
                                      <p:cBhvr>
                                        <p:cTn id="59" dur="1000" fill="hold"/>
                                        <p:tgtEl>
                                          <p:spTgt spid="33"/>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0"/>
                                  </p:stCondLst>
                                  <p:childTnLst>
                                    <p:set>
                                      <p:cBhvr>
                                        <p:cTn id="61" dur="1" fill="hold">
                                          <p:stCondLst>
                                            <p:cond delay="0"/>
                                          </p:stCondLst>
                                        </p:cTn>
                                        <p:tgtEl>
                                          <p:spTgt spid="48"/>
                                        </p:tgtEl>
                                        <p:attrNameLst>
                                          <p:attrName>style.visibility</p:attrName>
                                        </p:attrNameLst>
                                      </p:cBhvr>
                                      <p:to>
                                        <p:strVal val="visible"/>
                                      </p:to>
                                    </p:set>
                                    <p:animEffect transition="in" filter="fade">
                                      <p:cBhvr>
                                        <p:cTn id="62" dur="1000"/>
                                        <p:tgtEl>
                                          <p:spTgt spid="48"/>
                                        </p:tgtEl>
                                      </p:cBhvr>
                                    </p:animEffect>
                                    <p:anim calcmode="lin" valueType="num">
                                      <p:cBhvr>
                                        <p:cTn id="63" dur="1000" fill="hold"/>
                                        <p:tgtEl>
                                          <p:spTgt spid="48"/>
                                        </p:tgtEl>
                                        <p:attrNameLst>
                                          <p:attrName>ppt_x</p:attrName>
                                        </p:attrNameLst>
                                      </p:cBhvr>
                                      <p:tavLst>
                                        <p:tav tm="0">
                                          <p:val>
                                            <p:strVal val="#ppt_x"/>
                                          </p:val>
                                        </p:tav>
                                        <p:tav tm="100000">
                                          <p:val>
                                            <p:strVal val="#ppt_x"/>
                                          </p:val>
                                        </p:tav>
                                      </p:tavLst>
                                    </p:anim>
                                    <p:anim calcmode="lin" valueType="num">
                                      <p:cBhvr>
                                        <p:cTn id="64" dur="1000" fill="hold"/>
                                        <p:tgtEl>
                                          <p:spTgt spid="48"/>
                                        </p:tgtEl>
                                        <p:attrNameLst>
                                          <p:attrName>ppt_y</p:attrName>
                                        </p:attrNameLst>
                                      </p:cBhvr>
                                      <p:tavLst>
                                        <p:tav tm="0">
                                          <p:val>
                                            <p:strVal val="#ppt_y+.1"/>
                                          </p:val>
                                        </p:tav>
                                        <p:tav tm="100000">
                                          <p:val>
                                            <p:strVal val="#ppt_y"/>
                                          </p:val>
                                        </p:tav>
                                      </p:tavLst>
                                    </p:anim>
                                  </p:childTnLst>
                                </p:cTn>
                              </p:par>
                              <p:par>
                                <p:cTn id="65" presetID="42" presetClass="entr" presetSubtype="0" fill="hold" nodeType="withEffect">
                                  <p:stCondLst>
                                    <p:cond delay="0"/>
                                  </p:stCondLst>
                                  <p:childTnLst>
                                    <p:set>
                                      <p:cBhvr>
                                        <p:cTn id="66" dur="1" fill="hold">
                                          <p:stCondLst>
                                            <p:cond delay="0"/>
                                          </p:stCondLst>
                                        </p:cTn>
                                        <p:tgtEl>
                                          <p:spTgt spid="49"/>
                                        </p:tgtEl>
                                        <p:attrNameLst>
                                          <p:attrName>style.visibility</p:attrName>
                                        </p:attrNameLst>
                                      </p:cBhvr>
                                      <p:to>
                                        <p:strVal val="visible"/>
                                      </p:to>
                                    </p:set>
                                    <p:animEffect transition="in" filter="fade">
                                      <p:cBhvr>
                                        <p:cTn id="67" dur="1000"/>
                                        <p:tgtEl>
                                          <p:spTgt spid="49"/>
                                        </p:tgtEl>
                                      </p:cBhvr>
                                    </p:animEffect>
                                    <p:anim calcmode="lin" valueType="num">
                                      <p:cBhvr>
                                        <p:cTn id="68" dur="1000" fill="hold"/>
                                        <p:tgtEl>
                                          <p:spTgt spid="49"/>
                                        </p:tgtEl>
                                        <p:attrNameLst>
                                          <p:attrName>ppt_x</p:attrName>
                                        </p:attrNameLst>
                                      </p:cBhvr>
                                      <p:tavLst>
                                        <p:tav tm="0">
                                          <p:val>
                                            <p:strVal val="#ppt_x"/>
                                          </p:val>
                                        </p:tav>
                                        <p:tav tm="100000">
                                          <p:val>
                                            <p:strVal val="#ppt_x"/>
                                          </p:val>
                                        </p:tav>
                                      </p:tavLst>
                                    </p:anim>
                                    <p:anim calcmode="lin" valueType="num">
                                      <p:cBhvr>
                                        <p:cTn id="69" dur="1000" fill="hold"/>
                                        <p:tgtEl>
                                          <p:spTgt spid="49"/>
                                        </p:tgtEl>
                                        <p:attrNameLst>
                                          <p:attrName>ppt_y</p:attrName>
                                        </p:attrNameLst>
                                      </p:cBhvr>
                                      <p:tavLst>
                                        <p:tav tm="0">
                                          <p:val>
                                            <p:strVal val="#ppt_y+.1"/>
                                          </p:val>
                                        </p:tav>
                                        <p:tav tm="100000">
                                          <p:val>
                                            <p:strVal val="#ppt_y"/>
                                          </p:val>
                                        </p:tav>
                                      </p:tavLst>
                                    </p:anim>
                                  </p:childTnLst>
                                </p:cTn>
                              </p:par>
                              <p:par>
                                <p:cTn id="70" presetID="42" presetClass="entr" presetSubtype="0" fill="hold" nodeType="withEffect">
                                  <p:stCondLst>
                                    <p:cond delay="0"/>
                                  </p:stCondLst>
                                  <p:childTnLst>
                                    <p:set>
                                      <p:cBhvr>
                                        <p:cTn id="71" dur="1" fill="hold">
                                          <p:stCondLst>
                                            <p:cond delay="0"/>
                                          </p:stCondLst>
                                        </p:cTn>
                                        <p:tgtEl>
                                          <p:spTgt spid="50"/>
                                        </p:tgtEl>
                                        <p:attrNameLst>
                                          <p:attrName>style.visibility</p:attrName>
                                        </p:attrNameLst>
                                      </p:cBhvr>
                                      <p:to>
                                        <p:strVal val="visible"/>
                                      </p:to>
                                    </p:set>
                                    <p:animEffect transition="in" filter="fade">
                                      <p:cBhvr>
                                        <p:cTn id="72" dur="1000"/>
                                        <p:tgtEl>
                                          <p:spTgt spid="50"/>
                                        </p:tgtEl>
                                      </p:cBhvr>
                                    </p:animEffect>
                                    <p:anim calcmode="lin" valueType="num">
                                      <p:cBhvr>
                                        <p:cTn id="73" dur="1000" fill="hold"/>
                                        <p:tgtEl>
                                          <p:spTgt spid="50"/>
                                        </p:tgtEl>
                                        <p:attrNameLst>
                                          <p:attrName>ppt_x</p:attrName>
                                        </p:attrNameLst>
                                      </p:cBhvr>
                                      <p:tavLst>
                                        <p:tav tm="0">
                                          <p:val>
                                            <p:strVal val="#ppt_x"/>
                                          </p:val>
                                        </p:tav>
                                        <p:tav tm="100000">
                                          <p:val>
                                            <p:strVal val="#ppt_x"/>
                                          </p:val>
                                        </p:tav>
                                      </p:tavLst>
                                    </p:anim>
                                    <p:anim calcmode="lin" valueType="num">
                                      <p:cBhvr>
                                        <p:cTn id="74" dur="1000" fill="hold"/>
                                        <p:tgtEl>
                                          <p:spTgt spid="50"/>
                                        </p:tgtEl>
                                        <p:attrNameLst>
                                          <p:attrName>ppt_y</p:attrName>
                                        </p:attrNameLst>
                                      </p:cBhvr>
                                      <p:tavLst>
                                        <p:tav tm="0">
                                          <p:val>
                                            <p:strVal val="#ppt_y+.1"/>
                                          </p:val>
                                        </p:tav>
                                        <p:tav tm="100000">
                                          <p:val>
                                            <p:strVal val="#ppt_y"/>
                                          </p:val>
                                        </p:tav>
                                      </p:tavLst>
                                    </p:anim>
                                  </p:childTnLst>
                                </p:cTn>
                              </p:par>
                              <p:par>
                                <p:cTn id="75" presetID="42" presetClass="entr" presetSubtype="0" fill="hold" nodeType="withEffect">
                                  <p:stCondLst>
                                    <p:cond delay="0"/>
                                  </p:stCondLst>
                                  <p:childTnLst>
                                    <p:set>
                                      <p:cBhvr>
                                        <p:cTn id="76" dur="1" fill="hold">
                                          <p:stCondLst>
                                            <p:cond delay="0"/>
                                          </p:stCondLst>
                                        </p:cTn>
                                        <p:tgtEl>
                                          <p:spTgt spid="51"/>
                                        </p:tgtEl>
                                        <p:attrNameLst>
                                          <p:attrName>style.visibility</p:attrName>
                                        </p:attrNameLst>
                                      </p:cBhvr>
                                      <p:to>
                                        <p:strVal val="visible"/>
                                      </p:to>
                                    </p:set>
                                    <p:animEffect transition="in" filter="fade">
                                      <p:cBhvr>
                                        <p:cTn id="77" dur="1000"/>
                                        <p:tgtEl>
                                          <p:spTgt spid="51"/>
                                        </p:tgtEl>
                                      </p:cBhvr>
                                    </p:animEffect>
                                    <p:anim calcmode="lin" valueType="num">
                                      <p:cBhvr>
                                        <p:cTn id="78" dur="1000" fill="hold"/>
                                        <p:tgtEl>
                                          <p:spTgt spid="51"/>
                                        </p:tgtEl>
                                        <p:attrNameLst>
                                          <p:attrName>ppt_x</p:attrName>
                                        </p:attrNameLst>
                                      </p:cBhvr>
                                      <p:tavLst>
                                        <p:tav tm="0">
                                          <p:val>
                                            <p:strVal val="#ppt_x"/>
                                          </p:val>
                                        </p:tav>
                                        <p:tav tm="100000">
                                          <p:val>
                                            <p:strVal val="#ppt_x"/>
                                          </p:val>
                                        </p:tav>
                                      </p:tavLst>
                                    </p:anim>
                                    <p:anim calcmode="lin" valueType="num">
                                      <p:cBhvr>
                                        <p:cTn id="79" dur="1000" fill="hold"/>
                                        <p:tgtEl>
                                          <p:spTgt spid="51"/>
                                        </p:tgtEl>
                                        <p:attrNameLst>
                                          <p:attrName>ppt_y</p:attrName>
                                        </p:attrNameLst>
                                      </p:cBhvr>
                                      <p:tavLst>
                                        <p:tav tm="0">
                                          <p:val>
                                            <p:strVal val="#ppt_y+.1"/>
                                          </p:val>
                                        </p:tav>
                                        <p:tav tm="100000">
                                          <p:val>
                                            <p:strVal val="#ppt_y"/>
                                          </p:val>
                                        </p:tav>
                                      </p:tavLst>
                                    </p:anim>
                                  </p:childTnLst>
                                </p:cTn>
                              </p:par>
                              <p:par>
                                <p:cTn id="80" presetID="42" presetClass="entr" presetSubtype="0" fill="hold" nodeType="withEffect">
                                  <p:stCondLst>
                                    <p:cond delay="0"/>
                                  </p:stCondLst>
                                  <p:childTnLst>
                                    <p:set>
                                      <p:cBhvr>
                                        <p:cTn id="81" dur="1" fill="hold">
                                          <p:stCondLst>
                                            <p:cond delay="0"/>
                                          </p:stCondLst>
                                        </p:cTn>
                                        <p:tgtEl>
                                          <p:spTgt spid="52"/>
                                        </p:tgtEl>
                                        <p:attrNameLst>
                                          <p:attrName>style.visibility</p:attrName>
                                        </p:attrNameLst>
                                      </p:cBhvr>
                                      <p:to>
                                        <p:strVal val="visible"/>
                                      </p:to>
                                    </p:set>
                                    <p:animEffect transition="in" filter="fade">
                                      <p:cBhvr>
                                        <p:cTn id="82" dur="1000"/>
                                        <p:tgtEl>
                                          <p:spTgt spid="52"/>
                                        </p:tgtEl>
                                      </p:cBhvr>
                                    </p:animEffect>
                                    <p:anim calcmode="lin" valueType="num">
                                      <p:cBhvr>
                                        <p:cTn id="83" dur="1000" fill="hold"/>
                                        <p:tgtEl>
                                          <p:spTgt spid="52"/>
                                        </p:tgtEl>
                                        <p:attrNameLst>
                                          <p:attrName>ppt_x</p:attrName>
                                        </p:attrNameLst>
                                      </p:cBhvr>
                                      <p:tavLst>
                                        <p:tav tm="0">
                                          <p:val>
                                            <p:strVal val="#ppt_x"/>
                                          </p:val>
                                        </p:tav>
                                        <p:tav tm="100000">
                                          <p:val>
                                            <p:strVal val="#ppt_x"/>
                                          </p:val>
                                        </p:tav>
                                      </p:tavLst>
                                    </p:anim>
                                    <p:anim calcmode="lin" valueType="num">
                                      <p:cBhvr>
                                        <p:cTn id="84" dur="1000" fill="hold"/>
                                        <p:tgtEl>
                                          <p:spTgt spid="52"/>
                                        </p:tgtEl>
                                        <p:attrNameLst>
                                          <p:attrName>ppt_y</p:attrName>
                                        </p:attrNameLst>
                                      </p:cBhvr>
                                      <p:tavLst>
                                        <p:tav tm="0">
                                          <p:val>
                                            <p:strVal val="#ppt_y+.1"/>
                                          </p:val>
                                        </p:tav>
                                        <p:tav tm="100000">
                                          <p:val>
                                            <p:strVal val="#ppt_y"/>
                                          </p:val>
                                        </p:tav>
                                      </p:tavLst>
                                    </p:anim>
                                  </p:childTnLst>
                                </p:cTn>
                              </p:par>
                              <p:par>
                                <p:cTn id="85" presetID="42" presetClass="entr" presetSubtype="0" fill="hold" nodeType="withEffect">
                                  <p:stCondLst>
                                    <p:cond delay="0"/>
                                  </p:stCondLst>
                                  <p:childTnLst>
                                    <p:set>
                                      <p:cBhvr>
                                        <p:cTn id="86" dur="1" fill="hold">
                                          <p:stCondLst>
                                            <p:cond delay="0"/>
                                          </p:stCondLst>
                                        </p:cTn>
                                        <p:tgtEl>
                                          <p:spTgt spid="53"/>
                                        </p:tgtEl>
                                        <p:attrNameLst>
                                          <p:attrName>style.visibility</p:attrName>
                                        </p:attrNameLst>
                                      </p:cBhvr>
                                      <p:to>
                                        <p:strVal val="visible"/>
                                      </p:to>
                                    </p:set>
                                    <p:animEffect transition="in" filter="fade">
                                      <p:cBhvr>
                                        <p:cTn id="87" dur="1000"/>
                                        <p:tgtEl>
                                          <p:spTgt spid="53"/>
                                        </p:tgtEl>
                                      </p:cBhvr>
                                    </p:animEffect>
                                    <p:anim calcmode="lin" valueType="num">
                                      <p:cBhvr>
                                        <p:cTn id="88" dur="1000" fill="hold"/>
                                        <p:tgtEl>
                                          <p:spTgt spid="53"/>
                                        </p:tgtEl>
                                        <p:attrNameLst>
                                          <p:attrName>ppt_x</p:attrName>
                                        </p:attrNameLst>
                                      </p:cBhvr>
                                      <p:tavLst>
                                        <p:tav tm="0">
                                          <p:val>
                                            <p:strVal val="#ppt_x"/>
                                          </p:val>
                                        </p:tav>
                                        <p:tav tm="100000">
                                          <p:val>
                                            <p:strVal val="#ppt_x"/>
                                          </p:val>
                                        </p:tav>
                                      </p:tavLst>
                                    </p:anim>
                                    <p:anim calcmode="lin" valueType="num">
                                      <p:cBhvr>
                                        <p:cTn id="89" dur="1000" fill="hold"/>
                                        <p:tgtEl>
                                          <p:spTgt spid="53"/>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23"/>
                                        </p:tgtEl>
                                        <p:attrNameLst>
                                          <p:attrName>style.visibility</p:attrName>
                                        </p:attrNameLst>
                                      </p:cBhvr>
                                      <p:to>
                                        <p:strVal val="visible"/>
                                      </p:to>
                                    </p:set>
                                    <p:animEffect transition="in" filter="fade">
                                      <p:cBhvr>
                                        <p:cTn id="92" dur="1000"/>
                                        <p:tgtEl>
                                          <p:spTgt spid="23"/>
                                        </p:tgtEl>
                                      </p:cBhvr>
                                    </p:animEffect>
                                    <p:anim calcmode="lin" valueType="num">
                                      <p:cBhvr>
                                        <p:cTn id="93" dur="1000" fill="hold"/>
                                        <p:tgtEl>
                                          <p:spTgt spid="23"/>
                                        </p:tgtEl>
                                        <p:attrNameLst>
                                          <p:attrName>ppt_x</p:attrName>
                                        </p:attrNameLst>
                                      </p:cBhvr>
                                      <p:tavLst>
                                        <p:tav tm="0">
                                          <p:val>
                                            <p:strVal val="#ppt_x"/>
                                          </p:val>
                                        </p:tav>
                                        <p:tav tm="100000">
                                          <p:val>
                                            <p:strVal val="#ppt_x"/>
                                          </p:val>
                                        </p:tav>
                                      </p:tavLst>
                                    </p:anim>
                                    <p:anim calcmode="lin" valueType="num">
                                      <p:cBhvr>
                                        <p:cTn id="94"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95" fill="hold">
                      <p:stCondLst>
                        <p:cond delay="indefinite"/>
                      </p:stCondLst>
                      <p:childTnLst>
                        <p:par>
                          <p:cTn id="96" fill="hold">
                            <p:stCondLst>
                              <p:cond delay="0"/>
                            </p:stCondLst>
                            <p:childTnLst>
                              <p:par>
                                <p:cTn id="97" presetID="42" presetClass="entr" presetSubtype="0" fill="hold" nodeType="clickEffect">
                                  <p:stCondLst>
                                    <p:cond delay="0"/>
                                  </p:stCondLst>
                                  <p:childTnLst>
                                    <p:set>
                                      <p:cBhvr>
                                        <p:cTn id="98" dur="1" fill="hold">
                                          <p:stCondLst>
                                            <p:cond delay="0"/>
                                          </p:stCondLst>
                                        </p:cTn>
                                        <p:tgtEl>
                                          <p:spTgt spid="54"/>
                                        </p:tgtEl>
                                        <p:attrNameLst>
                                          <p:attrName>style.visibility</p:attrName>
                                        </p:attrNameLst>
                                      </p:cBhvr>
                                      <p:to>
                                        <p:strVal val="visible"/>
                                      </p:to>
                                    </p:set>
                                    <p:animEffect transition="in" filter="fade">
                                      <p:cBhvr>
                                        <p:cTn id="99" dur="1000"/>
                                        <p:tgtEl>
                                          <p:spTgt spid="54"/>
                                        </p:tgtEl>
                                      </p:cBhvr>
                                    </p:animEffect>
                                    <p:anim calcmode="lin" valueType="num">
                                      <p:cBhvr>
                                        <p:cTn id="100" dur="1000" fill="hold"/>
                                        <p:tgtEl>
                                          <p:spTgt spid="54"/>
                                        </p:tgtEl>
                                        <p:attrNameLst>
                                          <p:attrName>ppt_x</p:attrName>
                                        </p:attrNameLst>
                                      </p:cBhvr>
                                      <p:tavLst>
                                        <p:tav tm="0">
                                          <p:val>
                                            <p:strVal val="#ppt_x"/>
                                          </p:val>
                                        </p:tav>
                                        <p:tav tm="100000">
                                          <p:val>
                                            <p:strVal val="#ppt_x"/>
                                          </p:val>
                                        </p:tav>
                                      </p:tavLst>
                                    </p:anim>
                                    <p:anim calcmode="lin" valueType="num">
                                      <p:cBhvr>
                                        <p:cTn id="101" dur="1000" fill="hold"/>
                                        <p:tgtEl>
                                          <p:spTgt spid="54"/>
                                        </p:tgtEl>
                                        <p:attrNameLst>
                                          <p:attrName>ppt_y</p:attrName>
                                        </p:attrNameLst>
                                      </p:cBhvr>
                                      <p:tavLst>
                                        <p:tav tm="0">
                                          <p:val>
                                            <p:strVal val="#ppt_y+.1"/>
                                          </p:val>
                                        </p:tav>
                                        <p:tav tm="100000">
                                          <p:val>
                                            <p:strVal val="#ppt_y"/>
                                          </p:val>
                                        </p:tav>
                                      </p:tavLst>
                                    </p:anim>
                                  </p:childTnLst>
                                </p:cTn>
                              </p:par>
                              <p:par>
                                <p:cTn id="102" presetID="42" presetClass="entr" presetSubtype="0" fill="hold" nodeType="withEffect">
                                  <p:stCondLst>
                                    <p:cond delay="0"/>
                                  </p:stCondLst>
                                  <p:childTnLst>
                                    <p:set>
                                      <p:cBhvr>
                                        <p:cTn id="103" dur="1" fill="hold">
                                          <p:stCondLst>
                                            <p:cond delay="0"/>
                                          </p:stCondLst>
                                        </p:cTn>
                                        <p:tgtEl>
                                          <p:spTgt spid="71"/>
                                        </p:tgtEl>
                                        <p:attrNameLst>
                                          <p:attrName>style.visibility</p:attrName>
                                        </p:attrNameLst>
                                      </p:cBhvr>
                                      <p:to>
                                        <p:strVal val="visible"/>
                                      </p:to>
                                    </p:set>
                                    <p:animEffect transition="in" filter="fade">
                                      <p:cBhvr>
                                        <p:cTn id="104" dur="1000"/>
                                        <p:tgtEl>
                                          <p:spTgt spid="71"/>
                                        </p:tgtEl>
                                      </p:cBhvr>
                                    </p:animEffect>
                                    <p:anim calcmode="lin" valueType="num">
                                      <p:cBhvr>
                                        <p:cTn id="105" dur="1000" fill="hold"/>
                                        <p:tgtEl>
                                          <p:spTgt spid="71"/>
                                        </p:tgtEl>
                                        <p:attrNameLst>
                                          <p:attrName>ppt_x</p:attrName>
                                        </p:attrNameLst>
                                      </p:cBhvr>
                                      <p:tavLst>
                                        <p:tav tm="0">
                                          <p:val>
                                            <p:strVal val="#ppt_x"/>
                                          </p:val>
                                        </p:tav>
                                        <p:tav tm="100000">
                                          <p:val>
                                            <p:strVal val="#ppt_x"/>
                                          </p:val>
                                        </p:tav>
                                      </p:tavLst>
                                    </p:anim>
                                    <p:anim calcmode="lin" valueType="num">
                                      <p:cBhvr>
                                        <p:cTn id="106" dur="1000" fill="hold"/>
                                        <p:tgtEl>
                                          <p:spTgt spid="71"/>
                                        </p:tgtEl>
                                        <p:attrNameLst>
                                          <p:attrName>ppt_y</p:attrName>
                                        </p:attrNameLst>
                                      </p:cBhvr>
                                      <p:tavLst>
                                        <p:tav tm="0">
                                          <p:val>
                                            <p:strVal val="#ppt_y+.1"/>
                                          </p:val>
                                        </p:tav>
                                        <p:tav tm="100000">
                                          <p:val>
                                            <p:strVal val="#ppt_y"/>
                                          </p:val>
                                        </p:tav>
                                      </p:tavLst>
                                    </p:anim>
                                  </p:childTnLst>
                                </p:cTn>
                              </p:par>
                              <p:par>
                                <p:cTn id="107" presetID="42" presetClass="entr" presetSubtype="0" fill="hold" nodeType="withEffect">
                                  <p:stCondLst>
                                    <p:cond delay="0"/>
                                  </p:stCondLst>
                                  <p:childTnLst>
                                    <p:set>
                                      <p:cBhvr>
                                        <p:cTn id="108" dur="1" fill="hold">
                                          <p:stCondLst>
                                            <p:cond delay="0"/>
                                          </p:stCondLst>
                                        </p:cTn>
                                        <p:tgtEl>
                                          <p:spTgt spid="67"/>
                                        </p:tgtEl>
                                        <p:attrNameLst>
                                          <p:attrName>style.visibility</p:attrName>
                                        </p:attrNameLst>
                                      </p:cBhvr>
                                      <p:to>
                                        <p:strVal val="visible"/>
                                      </p:to>
                                    </p:set>
                                    <p:animEffect transition="in" filter="fade">
                                      <p:cBhvr>
                                        <p:cTn id="109" dur="1000"/>
                                        <p:tgtEl>
                                          <p:spTgt spid="67"/>
                                        </p:tgtEl>
                                      </p:cBhvr>
                                    </p:animEffect>
                                    <p:anim calcmode="lin" valueType="num">
                                      <p:cBhvr>
                                        <p:cTn id="110" dur="1000" fill="hold"/>
                                        <p:tgtEl>
                                          <p:spTgt spid="67"/>
                                        </p:tgtEl>
                                        <p:attrNameLst>
                                          <p:attrName>ppt_x</p:attrName>
                                        </p:attrNameLst>
                                      </p:cBhvr>
                                      <p:tavLst>
                                        <p:tav tm="0">
                                          <p:val>
                                            <p:strVal val="#ppt_x"/>
                                          </p:val>
                                        </p:tav>
                                        <p:tav tm="100000">
                                          <p:val>
                                            <p:strVal val="#ppt_x"/>
                                          </p:val>
                                        </p:tav>
                                      </p:tavLst>
                                    </p:anim>
                                    <p:anim calcmode="lin" valueType="num">
                                      <p:cBhvr>
                                        <p:cTn id="111" dur="1000" fill="hold"/>
                                        <p:tgtEl>
                                          <p:spTgt spid="67"/>
                                        </p:tgtEl>
                                        <p:attrNameLst>
                                          <p:attrName>ppt_y</p:attrName>
                                        </p:attrNameLst>
                                      </p:cBhvr>
                                      <p:tavLst>
                                        <p:tav tm="0">
                                          <p:val>
                                            <p:strVal val="#ppt_y+.1"/>
                                          </p:val>
                                        </p:tav>
                                        <p:tav tm="100000">
                                          <p:val>
                                            <p:strVal val="#ppt_y"/>
                                          </p:val>
                                        </p:tav>
                                      </p:tavLst>
                                    </p:anim>
                                  </p:childTnLst>
                                </p:cTn>
                              </p:par>
                              <p:par>
                                <p:cTn id="112" presetID="42" presetClass="entr" presetSubtype="0" fill="hold" grpId="0" nodeType="withEffect">
                                  <p:stCondLst>
                                    <p:cond delay="0"/>
                                  </p:stCondLst>
                                  <p:childTnLst>
                                    <p:set>
                                      <p:cBhvr>
                                        <p:cTn id="113" dur="1" fill="hold">
                                          <p:stCondLst>
                                            <p:cond delay="0"/>
                                          </p:stCondLst>
                                        </p:cTn>
                                        <p:tgtEl>
                                          <p:spTgt spid="68"/>
                                        </p:tgtEl>
                                        <p:attrNameLst>
                                          <p:attrName>style.visibility</p:attrName>
                                        </p:attrNameLst>
                                      </p:cBhvr>
                                      <p:to>
                                        <p:strVal val="visible"/>
                                      </p:to>
                                    </p:set>
                                    <p:animEffect transition="in" filter="fade">
                                      <p:cBhvr>
                                        <p:cTn id="114" dur="1000"/>
                                        <p:tgtEl>
                                          <p:spTgt spid="68"/>
                                        </p:tgtEl>
                                      </p:cBhvr>
                                    </p:animEffect>
                                    <p:anim calcmode="lin" valueType="num">
                                      <p:cBhvr>
                                        <p:cTn id="115" dur="1000" fill="hold"/>
                                        <p:tgtEl>
                                          <p:spTgt spid="68"/>
                                        </p:tgtEl>
                                        <p:attrNameLst>
                                          <p:attrName>ppt_x</p:attrName>
                                        </p:attrNameLst>
                                      </p:cBhvr>
                                      <p:tavLst>
                                        <p:tav tm="0">
                                          <p:val>
                                            <p:strVal val="#ppt_x"/>
                                          </p:val>
                                        </p:tav>
                                        <p:tav tm="100000">
                                          <p:val>
                                            <p:strVal val="#ppt_x"/>
                                          </p:val>
                                        </p:tav>
                                      </p:tavLst>
                                    </p:anim>
                                    <p:anim calcmode="lin" valueType="num">
                                      <p:cBhvr>
                                        <p:cTn id="116" dur="1000" fill="hold"/>
                                        <p:tgtEl>
                                          <p:spTgt spid="68"/>
                                        </p:tgtEl>
                                        <p:attrNameLst>
                                          <p:attrName>ppt_y</p:attrName>
                                        </p:attrNameLst>
                                      </p:cBhvr>
                                      <p:tavLst>
                                        <p:tav tm="0">
                                          <p:val>
                                            <p:strVal val="#ppt_y+.1"/>
                                          </p:val>
                                        </p:tav>
                                        <p:tav tm="100000">
                                          <p:val>
                                            <p:strVal val="#ppt_y"/>
                                          </p:val>
                                        </p:tav>
                                      </p:tavLst>
                                    </p:anim>
                                  </p:childTnLst>
                                </p:cTn>
                              </p:par>
                              <p:par>
                                <p:cTn id="117" presetID="42" presetClass="entr" presetSubtype="0" fill="hold" nodeType="withEffect">
                                  <p:stCondLst>
                                    <p:cond delay="0"/>
                                  </p:stCondLst>
                                  <p:childTnLst>
                                    <p:set>
                                      <p:cBhvr>
                                        <p:cTn id="118" dur="1" fill="hold">
                                          <p:stCondLst>
                                            <p:cond delay="0"/>
                                          </p:stCondLst>
                                        </p:cTn>
                                        <p:tgtEl>
                                          <p:spTgt spid="69"/>
                                        </p:tgtEl>
                                        <p:attrNameLst>
                                          <p:attrName>style.visibility</p:attrName>
                                        </p:attrNameLst>
                                      </p:cBhvr>
                                      <p:to>
                                        <p:strVal val="visible"/>
                                      </p:to>
                                    </p:set>
                                    <p:animEffect transition="in" filter="fade">
                                      <p:cBhvr>
                                        <p:cTn id="119" dur="1000"/>
                                        <p:tgtEl>
                                          <p:spTgt spid="69"/>
                                        </p:tgtEl>
                                      </p:cBhvr>
                                    </p:animEffect>
                                    <p:anim calcmode="lin" valueType="num">
                                      <p:cBhvr>
                                        <p:cTn id="120" dur="1000" fill="hold"/>
                                        <p:tgtEl>
                                          <p:spTgt spid="69"/>
                                        </p:tgtEl>
                                        <p:attrNameLst>
                                          <p:attrName>ppt_x</p:attrName>
                                        </p:attrNameLst>
                                      </p:cBhvr>
                                      <p:tavLst>
                                        <p:tav tm="0">
                                          <p:val>
                                            <p:strVal val="#ppt_x"/>
                                          </p:val>
                                        </p:tav>
                                        <p:tav tm="100000">
                                          <p:val>
                                            <p:strVal val="#ppt_x"/>
                                          </p:val>
                                        </p:tav>
                                      </p:tavLst>
                                    </p:anim>
                                    <p:anim calcmode="lin" valueType="num">
                                      <p:cBhvr>
                                        <p:cTn id="121" dur="1000" fill="hold"/>
                                        <p:tgtEl>
                                          <p:spTgt spid="69"/>
                                        </p:tgtEl>
                                        <p:attrNameLst>
                                          <p:attrName>ppt_y</p:attrName>
                                        </p:attrNameLst>
                                      </p:cBhvr>
                                      <p:tavLst>
                                        <p:tav tm="0">
                                          <p:val>
                                            <p:strVal val="#ppt_y+.1"/>
                                          </p:val>
                                        </p:tav>
                                        <p:tav tm="100000">
                                          <p:val>
                                            <p:strVal val="#ppt_y"/>
                                          </p:val>
                                        </p:tav>
                                      </p:tavLst>
                                    </p:anim>
                                  </p:childTnLst>
                                </p:cTn>
                              </p:par>
                              <p:par>
                                <p:cTn id="122" presetID="42" presetClass="entr" presetSubtype="0" fill="hold" nodeType="withEffect">
                                  <p:stCondLst>
                                    <p:cond delay="0"/>
                                  </p:stCondLst>
                                  <p:childTnLst>
                                    <p:set>
                                      <p:cBhvr>
                                        <p:cTn id="123" dur="1" fill="hold">
                                          <p:stCondLst>
                                            <p:cond delay="0"/>
                                          </p:stCondLst>
                                        </p:cTn>
                                        <p:tgtEl>
                                          <p:spTgt spid="70"/>
                                        </p:tgtEl>
                                        <p:attrNameLst>
                                          <p:attrName>style.visibility</p:attrName>
                                        </p:attrNameLst>
                                      </p:cBhvr>
                                      <p:to>
                                        <p:strVal val="visible"/>
                                      </p:to>
                                    </p:set>
                                    <p:animEffect transition="in" filter="fade">
                                      <p:cBhvr>
                                        <p:cTn id="124" dur="1000"/>
                                        <p:tgtEl>
                                          <p:spTgt spid="70"/>
                                        </p:tgtEl>
                                      </p:cBhvr>
                                    </p:animEffect>
                                    <p:anim calcmode="lin" valueType="num">
                                      <p:cBhvr>
                                        <p:cTn id="125" dur="1000" fill="hold"/>
                                        <p:tgtEl>
                                          <p:spTgt spid="70"/>
                                        </p:tgtEl>
                                        <p:attrNameLst>
                                          <p:attrName>ppt_x</p:attrName>
                                        </p:attrNameLst>
                                      </p:cBhvr>
                                      <p:tavLst>
                                        <p:tav tm="0">
                                          <p:val>
                                            <p:strVal val="#ppt_x"/>
                                          </p:val>
                                        </p:tav>
                                        <p:tav tm="100000">
                                          <p:val>
                                            <p:strVal val="#ppt_x"/>
                                          </p:val>
                                        </p:tav>
                                      </p:tavLst>
                                    </p:anim>
                                    <p:anim calcmode="lin" valueType="num">
                                      <p:cBhvr>
                                        <p:cTn id="126" dur="1000" fill="hold"/>
                                        <p:tgtEl>
                                          <p:spTgt spid="70"/>
                                        </p:tgtEl>
                                        <p:attrNameLst>
                                          <p:attrName>ppt_y</p:attrName>
                                        </p:attrNameLst>
                                      </p:cBhvr>
                                      <p:tavLst>
                                        <p:tav tm="0">
                                          <p:val>
                                            <p:strVal val="#ppt_y+.1"/>
                                          </p:val>
                                        </p:tav>
                                        <p:tav tm="100000">
                                          <p:val>
                                            <p:strVal val="#ppt_y"/>
                                          </p:val>
                                        </p:tav>
                                      </p:tavLst>
                                    </p:anim>
                                  </p:childTnLst>
                                </p:cTn>
                              </p:par>
                            </p:childTnLst>
                          </p:cTn>
                        </p:par>
                      </p:childTnLst>
                    </p:cTn>
                  </p:par>
                  <p:par>
                    <p:cTn id="127" fill="hold">
                      <p:stCondLst>
                        <p:cond delay="indefinite"/>
                      </p:stCondLst>
                      <p:childTnLst>
                        <p:par>
                          <p:cTn id="128" fill="hold">
                            <p:stCondLst>
                              <p:cond delay="0"/>
                            </p:stCondLst>
                            <p:childTnLst>
                              <p:par>
                                <p:cTn id="129" presetID="42" presetClass="entr" presetSubtype="0" fill="hold" grpId="0" nodeType="clickEffect">
                                  <p:stCondLst>
                                    <p:cond delay="0"/>
                                  </p:stCondLst>
                                  <p:childTnLst>
                                    <p:set>
                                      <p:cBhvr>
                                        <p:cTn id="130" dur="1" fill="hold">
                                          <p:stCondLst>
                                            <p:cond delay="0"/>
                                          </p:stCondLst>
                                        </p:cTn>
                                        <p:tgtEl>
                                          <p:spTgt spid="72"/>
                                        </p:tgtEl>
                                        <p:attrNameLst>
                                          <p:attrName>style.visibility</p:attrName>
                                        </p:attrNameLst>
                                      </p:cBhvr>
                                      <p:to>
                                        <p:strVal val="visible"/>
                                      </p:to>
                                    </p:set>
                                    <p:animEffect transition="in" filter="fade">
                                      <p:cBhvr>
                                        <p:cTn id="131" dur="1000"/>
                                        <p:tgtEl>
                                          <p:spTgt spid="72"/>
                                        </p:tgtEl>
                                      </p:cBhvr>
                                    </p:animEffect>
                                    <p:anim calcmode="lin" valueType="num">
                                      <p:cBhvr>
                                        <p:cTn id="132" dur="1000" fill="hold"/>
                                        <p:tgtEl>
                                          <p:spTgt spid="72"/>
                                        </p:tgtEl>
                                        <p:attrNameLst>
                                          <p:attrName>ppt_x</p:attrName>
                                        </p:attrNameLst>
                                      </p:cBhvr>
                                      <p:tavLst>
                                        <p:tav tm="0">
                                          <p:val>
                                            <p:strVal val="#ppt_x"/>
                                          </p:val>
                                        </p:tav>
                                        <p:tav tm="100000">
                                          <p:val>
                                            <p:strVal val="#ppt_x"/>
                                          </p:val>
                                        </p:tav>
                                      </p:tavLst>
                                    </p:anim>
                                    <p:anim calcmode="lin" valueType="num">
                                      <p:cBhvr>
                                        <p:cTn id="133" dur="1000" fill="hold"/>
                                        <p:tgtEl>
                                          <p:spTgt spid="7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65" grpId="0"/>
      <p:bldP spid="66" grpId="0" animBg="1"/>
      <p:bldP spid="68" grpId="0"/>
      <p:bldP spid="7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Chart 9"/>
          <p:cNvGraphicFramePr/>
          <p:nvPr>
            <p:extLst>
              <p:ext uri="{D42A27DB-BD31-4B8C-83A1-F6EECF244321}">
                <p14:modId xmlns:p14="http://schemas.microsoft.com/office/powerpoint/2010/main" val="2121861416"/>
              </p:ext>
            </p:extLst>
          </p:nvPr>
        </p:nvGraphicFramePr>
        <p:xfrm>
          <a:off x="152400" y="1371600"/>
          <a:ext cx="8001000" cy="5334000"/>
        </p:xfrm>
        <a:graphic>
          <a:graphicData uri="http://schemas.openxmlformats.org/drawingml/2006/chart">
            <c:chart xmlns:c="http://schemas.openxmlformats.org/drawingml/2006/chart" xmlns:r="http://schemas.openxmlformats.org/officeDocument/2006/relationships" r:id="rId2"/>
          </a:graphicData>
        </a:graphic>
      </p:graphicFrame>
      <p:cxnSp>
        <p:nvCxnSpPr>
          <p:cNvPr id="24" name="Straight Connector 23"/>
          <p:cNvCxnSpPr/>
          <p:nvPr/>
        </p:nvCxnSpPr>
        <p:spPr>
          <a:xfrm>
            <a:off x="6629400" y="1371600"/>
            <a:ext cx="1066800" cy="0"/>
          </a:xfrm>
          <a:prstGeom prst="line">
            <a:avLst/>
          </a:prstGeom>
          <a:ln w="28575">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6553200" y="2895600"/>
            <a:ext cx="1066800" cy="0"/>
          </a:xfrm>
          <a:prstGeom prst="line">
            <a:avLst/>
          </a:prstGeom>
          <a:ln w="28575">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5334000" y="1752600"/>
            <a:ext cx="0" cy="2286000"/>
          </a:xfrm>
          <a:prstGeom prst="line">
            <a:avLst/>
          </a:prstGeom>
          <a:ln>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4800600" y="1752600"/>
            <a:ext cx="1066800" cy="0"/>
          </a:xfrm>
          <a:prstGeom prst="line">
            <a:avLst/>
          </a:prstGeom>
          <a:ln w="28575">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7086600" y="1371600"/>
            <a:ext cx="0" cy="1524000"/>
          </a:xfrm>
          <a:prstGeom prst="line">
            <a:avLst/>
          </a:prstGeom>
          <a:ln>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4800600" y="4038600"/>
            <a:ext cx="1066800" cy="0"/>
          </a:xfrm>
          <a:prstGeom prst="line">
            <a:avLst/>
          </a:prstGeom>
          <a:ln w="28575">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0" y="10180"/>
            <a:ext cx="9144000" cy="523220"/>
          </a:xfrm>
          <a:prstGeom prst="rect">
            <a:avLst/>
          </a:prstGeom>
          <a:noFill/>
        </p:spPr>
        <p:txBody>
          <a:bodyPr wrap="square" rtlCol="0">
            <a:spAutoFit/>
          </a:bodyPr>
          <a:lstStyle/>
          <a:p>
            <a:pPr algn="ctr"/>
            <a:r>
              <a:rPr lang="en-US" sz="2800" dirty="0" smtClean="0"/>
              <a:t>ARCC Table 1.2:  Persistence Rate</a:t>
            </a:r>
            <a:endParaRPr lang="en-US" sz="2800" dirty="0"/>
          </a:p>
        </p:txBody>
      </p:sp>
      <p:sp>
        <p:nvSpPr>
          <p:cNvPr id="18" name="TextBox 17"/>
          <p:cNvSpPr txBox="1"/>
          <p:nvPr/>
        </p:nvSpPr>
        <p:spPr>
          <a:xfrm>
            <a:off x="838200" y="605135"/>
            <a:ext cx="7239000" cy="461665"/>
          </a:xfrm>
          <a:prstGeom prst="rect">
            <a:avLst/>
          </a:prstGeom>
          <a:noFill/>
        </p:spPr>
        <p:txBody>
          <a:bodyPr wrap="square" rtlCol="0">
            <a:spAutoFit/>
          </a:bodyPr>
          <a:lstStyle/>
          <a:p>
            <a:r>
              <a:rPr lang="en-US" sz="1200" dirty="0" smtClean="0">
                <a:solidFill>
                  <a:schemeClr val="bg1">
                    <a:lumMod val="50000"/>
                  </a:schemeClr>
                </a:solidFill>
              </a:rPr>
              <a:t>Percentage of first-time students with a minimum of six units earned in a Fall term and who returned and enrolled in the subsequent Fall term anywhere in the system.</a:t>
            </a:r>
          </a:p>
        </p:txBody>
      </p:sp>
      <p:cxnSp>
        <p:nvCxnSpPr>
          <p:cNvPr id="28" name="Straight Connector 27"/>
          <p:cNvCxnSpPr/>
          <p:nvPr/>
        </p:nvCxnSpPr>
        <p:spPr>
          <a:xfrm>
            <a:off x="3505200" y="1752600"/>
            <a:ext cx="0" cy="1066800"/>
          </a:xfrm>
          <a:prstGeom prst="line">
            <a:avLst/>
          </a:prstGeom>
          <a:ln>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2971800" y="1752600"/>
            <a:ext cx="1066800" cy="0"/>
          </a:xfrm>
          <a:prstGeom prst="line">
            <a:avLst/>
          </a:prstGeom>
          <a:ln w="28575">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2971800" y="2819400"/>
            <a:ext cx="1066800" cy="0"/>
          </a:xfrm>
          <a:prstGeom prst="line">
            <a:avLst/>
          </a:prstGeom>
          <a:ln w="28575">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1752600" y="1752600"/>
            <a:ext cx="0" cy="1066800"/>
          </a:xfrm>
          <a:prstGeom prst="line">
            <a:avLst/>
          </a:prstGeom>
          <a:ln>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1219200" y="1752600"/>
            <a:ext cx="1066800" cy="0"/>
          </a:xfrm>
          <a:prstGeom prst="line">
            <a:avLst/>
          </a:prstGeom>
          <a:ln w="28575">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1219200" y="2819400"/>
            <a:ext cx="1066800" cy="0"/>
          </a:xfrm>
          <a:prstGeom prst="line">
            <a:avLst/>
          </a:prstGeom>
          <a:ln w="28575">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sp>
        <p:nvSpPr>
          <p:cNvPr id="36" name="TextBox 35"/>
          <p:cNvSpPr txBox="1"/>
          <p:nvPr/>
        </p:nvSpPr>
        <p:spPr>
          <a:xfrm>
            <a:off x="0" y="6564868"/>
            <a:ext cx="9144000" cy="369332"/>
          </a:xfrm>
          <a:prstGeom prst="rect">
            <a:avLst/>
          </a:prstGeom>
          <a:noFill/>
        </p:spPr>
        <p:txBody>
          <a:bodyPr wrap="square" rtlCol="0">
            <a:spAutoFit/>
          </a:bodyPr>
          <a:lstStyle/>
          <a:p>
            <a:r>
              <a:rPr lang="en-US" sz="900" i="1" dirty="0" smtClean="0">
                <a:solidFill>
                  <a:schemeClr val="tx1">
                    <a:lumMod val="50000"/>
                    <a:lumOff val="50000"/>
                  </a:schemeClr>
                </a:solidFill>
              </a:rPr>
              <a:t>Peer Group for Indicator : </a:t>
            </a:r>
            <a:r>
              <a:rPr lang="es-ES" sz="900" i="1" dirty="0" smtClean="0">
                <a:solidFill>
                  <a:schemeClr val="tx1">
                    <a:lumMod val="50000"/>
                    <a:lumOff val="50000"/>
                  </a:schemeClr>
                </a:solidFill>
              </a:rPr>
              <a:t>Canada; </a:t>
            </a:r>
            <a:r>
              <a:rPr lang="es-ES" sz="900" i="1" dirty="0" err="1" smtClean="0">
                <a:solidFill>
                  <a:schemeClr val="tx1">
                    <a:lumMod val="50000"/>
                    <a:lumOff val="50000"/>
                  </a:schemeClr>
                </a:solidFill>
              </a:rPr>
              <a:t>Canyons</a:t>
            </a:r>
            <a:r>
              <a:rPr lang="es-ES" sz="900" i="1" dirty="0" smtClean="0">
                <a:solidFill>
                  <a:schemeClr val="tx1">
                    <a:lumMod val="50000"/>
                    <a:lumOff val="50000"/>
                  </a:schemeClr>
                </a:solidFill>
              </a:rPr>
              <a:t>; De </a:t>
            </a:r>
            <a:r>
              <a:rPr lang="es-ES" sz="900" i="1" dirty="0" err="1" smtClean="0">
                <a:solidFill>
                  <a:schemeClr val="tx1">
                    <a:lumMod val="50000"/>
                    <a:lumOff val="50000"/>
                  </a:schemeClr>
                </a:solidFill>
              </a:rPr>
              <a:t>Anza</a:t>
            </a:r>
            <a:r>
              <a:rPr lang="es-ES" sz="900" i="1" dirty="0" smtClean="0">
                <a:solidFill>
                  <a:schemeClr val="tx1">
                    <a:lumMod val="50000"/>
                    <a:lumOff val="50000"/>
                  </a:schemeClr>
                </a:solidFill>
              </a:rPr>
              <a:t>; Diablo Valley; </a:t>
            </a:r>
            <a:r>
              <a:rPr lang="en-US" sz="900" i="1" dirty="0" smtClean="0">
                <a:solidFill>
                  <a:schemeClr val="tx1">
                    <a:lumMod val="50000"/>
                    <a:lumOff val="50000"/>
                  </a:schemeClr>
                </a:solidFill>
              </a:rPr>
              <a:t>Evergreen Valley; Foothill; </a:t>
            </a:r>
            <a:r>
              <a:rPr lang="en-US" sz="900" i="1" dirty="0" err="1" smtClean="0">
                <a:solidFill>
                  <a:schemeClr val="tx1">
                    <a:lumMod val="50000"/>
                    <a:lumOff val="50000"/>
                  </a:schemeClr>
                </a:solidFill>
              </a:rPr>
              <a:t>Gavilan</a:t>
            </a:r>
            <a:r>
              <a:rPr lang="en-US" sz="900" i="1" dirty="0" smtClean="0">
                <a:solidFill>
                  <a:schemeClr val="tx1">
                    <a:lumMod val="50000"/>
                    <a:lumOff val="50000"/>
                  </a:schemeClr>
                </a:solidFill>
              </a:rPr>
              <a:t>; Irvine Valley; Las </a:t>
            </a:r>
            <a:r>
              <a:rPr lang="en-US" sz="900" i="1" dirty="0" err="1" smtClean="0">
                <a:solidFill>
                  <a:schemeClr val="tx1">
                    <a:lumMod val="50000"/>
                    <a:lumOff val="50000"/>
                  </a:schemeClr>
                </a:solidFill>
              </a:rPr>
              <a:t>Positas</a:t>
            </a:r>
            <a:r>
              <a:rPr lang="en-US" sz="900" i="1" dirty="0" smtClean="0">
                <a:solidFill>
                  <a:schemeClr val="tx1">
                    <a:lumMod val="50000"/>
                    <a:lumOff val="50000"/>
                  </a:schemeClr>
                </a:solidFill>
              </a:rPr>
              <a:t>; Marin; Mission; Moorpark; </a:t>
            </a:r>
            <a:r>
              <a:rPr lang="en-US" sz="900" i="1" dirty="0" err="1" smtClean="0">
                <a:solidFill>
                  <a:schemeClr val="tx1">
                    <a:lumMod val="50000"/>
                    <a:lumOff val="50000"/>
                  </a:schemeClr>
                </a:solidFill>
              </a:rPr>
              <a:t>Ohlone</a:t>
            </a:r>
            <a:r>
              <a:rPr lang="en-US" sz="900" i="1" dirty="0" smtClean="0">
                <a:solidFill>
                  <a:schemeClr val="tx1">
                    <a:lumMod val="50000"/>
                    <a:lumOff val="50000"/>
                  </a:schemeClr>
                </a:solidFill>
              </a:rPr>
              <a:t>; Saddleback; San Jose City, San Mateo, West Valley</a:t>
            </a:r>
            <a:endParaRPr lang="en-US" sz="900" i="1" dirty="0">
              <a:solidFill>
                <a:schemeClr val="tx1">
                  <a:lumMod val="50000"/>
                  <a:lumOff val="50000"/>
                </a:schemeClr>
              </a:solidFill>
            </a:endParaRPr>
          </a:p>
        </p:txBody>
      </p:sp>
      <p:cxnSp>
        <p:nvCxnSpPr>
          <p:cNvPr id="37" name="Straight Connector 36"/>
          <p:cNvCxnSpPr/>
          <p:nvPr/>
        </p:nvCxnSpPr>
        <p:spPr>
          <a:xfrm>
            <a:off x="6553200" y="2133600"/>
            <a:ext cx="1066800" cy="0"/>
          </a:xfrm>
          <a:prstGeom prst="line">
            <a:avLst/>
          </a:prstGeom>
          <a:ln w="571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7848600" y="1053644"/>
            <a:ext cx="152400" cy="0"/>
          </a:xfrm>
          <a:prstGeom prst="line">
            <a:avLst/>
          </a:prstGeom>
          <a:ln w="28575">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7924800" y="1053644"/>
            <a:ext cx="0" cy="145197"/>
          </a:xfrm>
          <a:prstGeom prst="line">
            <a:avLst/>
          </a:prstGeom>
          <a:ln>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7848600" y="1206044"/>
            <a:ext cx="152400" cy="0"/>
          </a:xfrm>
          <a:prstGeom prst="line">
            <a:avLst/>
          </a:prstGeom>
          <a:ln w="28575">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sp>
        <p:nvSpPr>
          <p:cNvPr id="41" name="TextBox 40"/>
          <p:cNvSpPr txBox="1"/>
          <p:nvPr/>
        </p:nvSpPr>
        <p:spPr>
          <a:xfrm>
            <a:off x="7924800" y="1003756"/>
            <a:ext cx="1219200" cy="215444"/>
          </a:xfrm>
          <a:prstGeom prst="rect">
            <a:avLst/>
          </a:prstGeom>
          <a:noFill/>
        </p:spPr>
        <p:txBody>
          <a:bodyPr wrap="square" rtlCol="0">
            <a:spAutoFit/>
          </a:bodyPr>
          <a:lstStyle/>
          <a:p>
            <a:r>
              <a:rPr lang="en-US" sz="800" dirty="0" smtClean="0">
                <a:solidFill>
                  <a:schemeClr val="tx1">
                    <a:lumMod val="50000"/>
                    <a:lumOff val="50000"/>
                  </a:schemeClr>
                </a:solidFill>
              </a:rPr>
              <a:t>-  Peer Group Range</a:t>
            </a:r>
            <a:endParaRPr lang="en-US" sz="800" dirty="0">
              <a:solidFill>
                <a:schemeClr val="tx1">
                  <a:lumMod val="50000"/>
                  <a:lumOff val="50000"/>
                </a:schemeClr>
              </a:solidFill>
            </a:endParaRPr>
          </a:p>
        </p:txBody>
      </p:sp>
      <p:sp>
        <p:nvSpPr>
          <p:cNvPr id="42" name="Rectangle 41"/>
          <p:cNvSpPr/>
          <p:nvPr/>
        </p:nvSpPr>
        <p:spPr>
          <a:xfrm>
            <a:off x="7772400" y="990600"/>
            <a:ext cx="1143000" cy="457200"/>
          </a:xfrm>
          <a:prstGeom prst="rect">
            <a:avLst/>
          </a:prstGeom>
          <a:noFill/>
          <a:ln w="3175">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8" name="Straight Connector 47"/>
          <p:cNvCxnSpPr/>
          <p:nvPr/>
        </p:nvCxnSpPr>
        <p:spPr>
          <a:xfrm>
            <a:off x="7848600" y="1358444"/>
            <a:ext cx="152400" cy="0"/>
          </a:xfrm>
          <a:prstGeom prst="line">
            <a:avLst/>
          </a:prstGeom>
          <a:ln w="285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49" name="TextBox 48"/>
          <p:cNvSpPr txBox="1"/>
          <p:nvPr/>
        </p:nvSpPr>
        <p:spPr>
          <a:xfrm>
            <a:off x="8001000" y="1232356"/>
            <a:ext cx="1219200" cy="215444"/>
          </a:xfrm>
          <a:prstGeom prst="rect">
            <a:avLst/>
          </a:prstGeom>
          <a:noFill/>
        </p:spPr>
        <p:txBody>
          <a:bodyPr wrap="square" rtlCol="0">
            <a:spAutoFit/>
          </a:bodyPr>
          <a:lstStyle/>
          <a:p>
            <a:r>
              <a:rPr lang="en-US" sz="800" dirty="0" smtClean="0">
                <a:solidFill>
                  <a:schemeClr val="tx1">
                    <a:lumMod val="50000"/>
                    <a:lumOff val="50000"/>
                  </a:schemeClr>
                </a:solidFill>
              </a:rPr>
              <a:t>-  State average</a:t>
            </a:r>
            <a:endParaRPr lang="en-US" sz="800" dirty="0">
              <a:solidFill>
                <a:schemeClr val="tx1">
                  <a:lumMod val="50000"/>
                  <a:lumOff val="50000"/>
                </a:schemeClr>
              </a:solidFill>
            </a:endParaRPr>
          </a:p>
        </p:txBody>
      </p:sp>
      <p:cxnSp>
        <p:nvCxnSpPr>
          <p:cNvPr id="50" name="Straight Connector 49"/>
          <p:cNvCxnSpPr/>
          <p:nvPr/>
        </p:nvCxnSpPr>
        <p:spPr>
          <a:xfrm>
            <a:off x="4800600" y="2514600"/>
            <a:ext cx="1066800" cy="0"/>
          </a:xfrm>
          <a:prstGeom prst="line">
            <a:avLst/>
          </a:prstGeom>
          <a:ln w="571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a:off x="2971800" y="2438400"/>
            <a:ext cx="1066800" cy="0"/>
          </a:xfrm>
          <a:prstGeom prst="line">
            <a:avLst/>
          </a:prstGeom>
          <a:ln w="571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a:off x="1219200" y="2514600"/>
            <a:ext cx="1066800" cy="0"/>
          </a:xfrm>
          <a:prstGeom prst="line">
            <a:avLst/>
          </a:prstGeom>
          <a:ln w="571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3" name="TextBox 52"/>
              <p:cNvSpPr txBox="1"/>
              <p:nvPr/>
            </p:nvSpPr>
            <p:spPr>
              <a:xfrm>
                <a:off x="1143000" y="3672007"/>
                <a:ext cx="6781800" cy="1661993"/>
              </a:xfrm>
              <a:prstGeom prst="rect">
                <a:avLst/>
              </a:prstGeom>
              <a:solidFill>
                <a:schemeClr val="bg1">
                  <a:lumMod val="95000"/>
                </a:schemeClr>
              </a:solidFill>
              <a:ln>
                <a:solidFill>
                  <a:schemeClr val="tx1"/>
                </a:solidFill>
              </a:ln>
            </p:spPr>
            <p:txBody>
              <a:bodyPr wrap="square" rtlCol="0">
                <a:spAutoFit/>
              </a:bodyPr>
              <a:lstStyle/>
              <a:p>
                <a:pPr algn="ctr"/>
                <a:r>
                  <a:rPr lang="en-US" sz="2400" b="1" u="sng" dirty="0" smtClean="0"/>
                  <a:t>Quick Summary</a:t>
                </a:r>
              </a:p>
              <a:p>
                <a:endParaRPr lang="en-US" sz="800" dirty="0" smtClean="0"/>
              </a:p>
              <a:p>
                <a:r>
                  <a:rPr lang="en-US" b="1" dirty="0" smtClean="0">
                    <a:solidFill>
                      <a:srgbClr val="2E3917"/>
                    </a:solidFill>
                  </a:rPr>
                  <a:t>Ca</a:t>
                </a:r>
                <a14:m>
                  <m:oMath xmlns:m="http://schemas.openxmlformats.org/officeDocument/2006/math">
                    <m:r>
                      <a:rPr lang="en-US" b="1" i="1" dirty="0" smtClean="0">
                        <a:solidFill>
                          <a:srgbClr val="2E3917"/>
                        </a:solidFill>
                        <a:latin typeface="Cambria Math"/>
                      </a:rPr>
                      <m:t>ñ</m:t>
                    </m:r>
                  </m:oMath>
                </a14:m>
                <a:r>
                  <a:rPr lang="en-US" b="1" dirty="0" smtClean="0">
                    <a:solidFill>
                      <a:srgbClr val="2E3917"/>
                    </a:solidFill>
                  </a:rPr>
                  <a:t>ada Trend</a:t>
                </a:r>
                <a:r>
                  <a:rPr lang="en-US" dirty="0" smtClean="0">
                    <a:solidFill>
                      <a:srgbClr val="2E3917"/>
                    </a:solidFill>
                  </a:rPr>
                  <a:t> – recovering to previous levels after last years decline</a:t>
                </a:r>
              </a:p>
              <a:p>
                <a:endParaRPr lang="en-US" sz="800" dirty="0" smtClean="0"/>
              </a:p>
              <a:p>
                <a:r>
                  <a:rPr lang="en-US" b="1" dirty="0" smtClean="0">
                    <a:solidFill>
                      <a:schemeClr val="accent6">
                        <a:lumMod val="50000"/>
                      </a:schemeClr>
                    </a:solidFill>
                  </a:rPr>
                  <a:t>Peer Group Performance </a:t>
                </a:r>
                <a:r>
                  <a:rPr lang="en-US" dirty="0" smtClean="0">
                    <a:solidFill>
                      <a:schemeClr val="accent6">
                        <a:lumMod val="50000"/>
                      </a:schemeClr>
                    </a:solidFill>
                  </a:rPr>
                  <a:t>– in the middle of peer group</a:t>
                </a:r>
              </a:p>
              <a:p>
                <a:endParaRPr lang="en-US" sz="800" dirty="0" smtClean="0"/>
              </a:p>
              <a:p>
                <a:r>
                  <a:rPr lang="en-US" b="1" dirty="0" smtClean="0">
                    <a:solidFill>
                      <a:schemeClr val="accent1">
                        <a:lumMod val="50000"/>
                      </a:schemeClr>
                    </a:solidFill>
                  </a:rPr>
                  <a:t>Statewide Performance </a:t>
                </a:r>
                <a:r>
                  <a:rPr lang="en-US" dirty="0" smtClean="0">
                    <a:solidFill>
                      <a:schemeClr val="accent1">
                        <a:lumMod val="50000"/>
                      </a:schemeClr>
                    </a:solidFill>
                  </a:rPr>
                  <a:t>–  remain slightly below the state average</a:t>
                </a:r>
                <a:endParaRPr lang="en-US" dirty="0">
                  <a:solidFill>
                    <a:schemeClr val="accent1">
                      <a:lumMod val="50000"/>
                    </a:schemeClr>
                  </a:solidFill>
                </a:endParaRPr>
              </a:p>
            </p:txBody>
          </p:sp>
        </mc:Choice>
        <mc:Fallback xmlns="">
          <p:sp>
            <p:nvSpPr>
              <p:cNvPr id="53" name="TextBox 52"/>
              <p:cNvSpPr txBox="1">
                <a:spLocks noRot="1" noChangeAspect="1" noMove="1" noResize="1" noEditPoints="1" noAdjustHandles="1" noChangeArrowheads="1" noChangeShapeType="1" noTextEdit="1"/>
              </p:cNvSpPr>
              <p:nvPr/>
            </p:nvSpPr>
            <p:spPr>
              <a:xfrm>
                <a:off x="1143000" y="3672007"/>
                <a:ext cx="6781800" cy="1661993"/>
              </a:xfrm>
              <a:prstGeom prst="rect">
                <a:avLst/>
              </a:prstGeom>
              <a:blipFill rotWithShape="1">
                <a:blip r:embed="rId3"/>
                <a:stretch>
                  <a:fillRect l="-718" t="-2545" b="-4364"/>
                </a:stretch>
              </a:blipFill>
              <a:ln>
                <a:solidFill>
                  <a:schemeClr val="tx1"/>
                </a:solidFill>
              </a:ln>
            </p:spPr>
            <p:txBody>
              <a:bodyPr/>
              <a:lstStyle/>
              <a:p>
                <a:r>
                  <a:rPr lang="en-US">
                    <a:noFill/>
                  </a:rPr>
                  <a:t> </a:t>
                </a:r>
              </a:p>
            </p:txBody>
          </p:sp>
        </mc:Fallback>
      </mc:AlternateContent>
    </p:spTree>
    <p:extLst>
      <p:ext uri="{BB962C8B-B14F-4D97-AF65-F5344CB8AC3E}">
        <p14:creationId xmlns:p14="http://schemas.microsoft.com/office/powerpoint/2010/main" val="1116590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1000"/>
                                        <p:tgtEl>
                                          <p:spTgt spid="24"/>
                                        </p:tgtEl>
                                      </p:cBhvr>
                                    </p:animEffect>
                                    <p:anim calcmode="lin" valueType="num">
                                      <p:cBhvr>
                                        <p:cTn id="8" dur="1000" fill="hold"/>
                                        <p:tgtEl>
                                          <p:spTgt spid="24"/>
                                        </p:tgtEl>
                                        <p:attrNameLst>
                                          <p:attrName>ppt_x</p:attrName>
                                        </p:attrNameLst>
                                      </p:cBhvr>
                                      <p:tavLst>
                                        <p:tav tm="0">
                                          <p:val>
                                            <p:strVal val="#ppt_x"/>
                                          </p:val>
                                        </p:tav>
                                        <p:tav tm="100000">
                                          <p:val>
                                            <p:strVal val="#ppt_x"/>
                                          </p:val>
                                        </p:tav>
                                      </p:tavLst>
                                    </p:anim>
                                    <p:anim calcmode="lin" valueType="num">
                                      <p:cBhvr>
                                        <p:cTn id="9" dur="1000" fill="hold"/>
                                        <p:tgtEl>
                                          <p:spTgt spid="2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fade">
                                      <p:cBhvr>
                                        <p:cTn id="12" dur="1000"/>
                                        <p:tgtEl>
                                          <p:spTgt spid="38"/>
                                        </p:tgtEl>
                                      </p:cBhvr>
                                    </p:animEffect>
                                    <p:anim calcmode="lin" valueType="num">
                                      <p:cBhvr>
                                        <p:cTn id="13" dur="1000" fill="hold"/>
                                        <p:tgtEl>
                                          <p:spTgt spid="38"/>
                                        </p:tgtEl>
                                        <p:attrNameLst>
                                          <p:attrName>ppt_x</p:attrName>
                                        </p:attrNameLst>
                                      </p:cBhvr>
                                      <p:tavLst>
                                        <p:tav tm="0">
                                          <p:val>
                                            <p:strVal val="#ppt_x"/>
                                          </p:val>
                                        </p:tav>
                                        <p:tav tm="100000">
                                          <p:val>
                                            <p:strVal val="#ppt_x"/>
                                          </p:val>
                                        </p:tav>
                                      </p:tavLst>
                                    </p:anim>
                                    <p:anim calcmode="lin" valueType="num">
                                      <p:cBhvr>
                                        <p:cTn id="14" dur="1000" fill="hold"/>
                                        <p:tgtEl>
                                          <p:spTgt spid="38"/>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9"/>
                                        </p:tgtEl>
                                        <p:attrNameLst>
                                          <p:attrName>style.visibility</p:attrName>
                                        </p:attrNameLst>
                                      </p:cBhvr>
                                      <p:to>
                                        <p:strVal val="visible"/>
                                      </p:to>
                                    </p:set>
                                    <p:animEffect transition="in" filter="fade">
                                      <p:cBhvr>
                                        <p:cTn id="17" dur="1000"/>
                                        <p:tgtEl>
                                          <p:spTgt spid="39"/>
                                        </p:tgtEl>
                                      </p:cBhvr>
                                    </p:animEffect>
                                    <p:anim calcmode="lin" valueType="num">
                                      <p:cBhvr>
                                        <p:cTn id="18" dur="1000" fill="hold"/>
                                        <p:tgtEl>
                                          <p:spTgt spid="39"/>
                                        </p:tgtEl>
                                        <p:attrNameLst>
                                          <p:attrName>ppt_x</p:attrName>
                                        </p:attrNameLst>
                                      </p:cBhvr>
                                      <p:tavLst>
                                        <p:tav tm="0">
                                          <p:val>
                                            <p:strVal val="#ppt_x"/>
                                          </p:val>
                                        </p:tav>
                                        <p:tav tm="100000">
                                          <p:val>
                                            <p:strVal val="#ppt_x"/>
                                          </p:val>
                                        </p:tav>
                                      </p:tavLst>
                                    </p:anim>
                                    <p:anim calcmode="lin" valueType="num">
                                      <p:cBhvr>
                                        <p:cTn id="19" dur="1000" fill="hold"/>
                                        <p:tgtEl>
                                          <p:spTgt spid="39"/>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40"/>
                                        </p:tgtEl>
                                        <p:attrNameLst>
                                          <p:attrName>style.visibility</p:attrName>
                                        </p:attrNameLst>
                                      </p:cBhvr>
                                      <p:to>
                                        <p:strVal val="visible"/>
                                      </p:to>
                                    </p:set>
                                    <p:animEffect transition="in" filter="fade">
                                      <p:cBhvr>
                                        <p:cTn id="22" dur="1000"/>
                                        <p:tgtEl>
                                          <p:spTgt spid="40"/>
                                        </p:tgtEl>
                                      </p:cBhvr>
                                    </p:animEffect>
                                    <p:anim calcmode="lin" valueType="num">
                                      <p:cBhvr>
                                        <p:cTn id="23" dur="1000" fill="hold"/>
                                        <p:tgtEl>
                                          <p:spTgt spid="40"/>
                                        </p:tgtEl>
                                        <p:attrNameLst>
                                          <p:attrName>ppt_x</p:attrName>
                                        </p:attrNameLst>
                                      </p:cBhvr>
                                      <p:tavLst>
                                        <p:tav tm="0">
                                          <p:val>
                                            <p:strVal val="#ppt_x"/>
                                          </p:val>
                                        </p:tav>
                                        <p:tav tm="100000">
                                          <p:val>
                                            <p:strVal val="#ppt_x"/>
                                          </p:val>
                                        </p:tav>
                                      </p:tavLst>
                                    </p:anim>
                                    <p:anim calcmode="lin" valueType="num">
                                      <p:cBhvr>
                                        <p:cTn id="24" dur="1000" fill="hold"/>
                                        <p:tgtEl>
                                          <p:spTgt spid="40"/>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41"/>
                                        </p:tgtEl>
                                        <p:attrNameLst>
                                          <p:attrName>style.visibility</p:attrName>
                                        </p:attrNameLst>
                                      </p:cBhvr>
                                      <p:to>
                                        <p:strVal val="visible"/>
                                      </p:to>
                                    </p:set>
                                    <p:animEffect transition="in" filter="fade">
                                      <p:cBhvr>
                                        <p:cTn id="27" dur="1000"/>
                                        <p:tgtEl>
                                          <p:spTgt spid="41"/>
                                        </p:tgtEl>
                                      </p:cBhvr>
                                    </p:animEffect>
                                    <p:anim calcmode="lin" valueType="num">
                                      <p:cBhvr>
                                        <p:cTn id="28" dur="1000" fill="hold"/>
                                        <p:tgtEl>
                                          <p:spTgt spid="41"/>
                                        </p:tgtEl>
                                        <p:attrNameLst>
                                          <p:attrName>ppt_x</p:attrName>
                                        </p:attrNameLst>
                                      </p:cBhvr>
                                      <p:tavLst>
                                        <p:tav tm="0">
                                          <p:val>
                                            <p:strVal val="#ppt_x"/>
                                          </p:val>
                                        </p:tav>
                                        <p:tav tm="100000">
                                          <p:val>
                                            <p:strVal val="#ppt_x"/>
                                          </p:val>
                                        </p:tav>
                                      </p:tavLst>
                                    </p:anim>
                                    <p:anim calcmode="lin" valueType="num">
                                      <p:cBhvr>
                                        <p:cTn id="29" dur="1000" fill="hold"/>
                                        <p:tgtEl>
                                          <p:spTgt spid="41"/>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42"/>
                                        </p:tgtEl>
                                        <p:attrNameLst>
                                          <p:attrName>style.visibility</p:attrName>
                                        </p:attrNameLst>
                                      </p:cBhvr>
                                      <p:to>
                                        <p:strVal val="visible"/>
                                      </p:to>
                                    </p:set>
                                    <p:animEffect transition="in" filter="fade">
                                      <p:cBhvr>
                                        <p:cTn id="32" dur="1000"/>
                                        <p:tgtEl>
                                          <p:spTgt spid="42"/>
                                        </p:tgtEl>
                                      </p:cBhvr>
                                    </p:animEffect>
                                    <p:anim calcmode="lin" valueType="num">
                                      <p:cBhvr>
                                        <p:cTn id="33" dur="1000" fill="hold"/>
                                        <p:tgtEl>
                                          <p:spTgt spid="42"/>
                                        </p:tgtEl>
                                        <p:attrNameLst>
                                          <p:attrName>ppt_x</p:attrName>
                                        </p:attrNameLst>
                                      </p:cBhvr>
                                      <p:tavLst>
                                        <p:tav tm="0">
                                          <p:val>
                                            <p:strVal val="#ppt_x"/>
                                          </p:val>
                                        </p:tav>
                                        <p:tav tm="100000">
                                          <p:val>
                                            <p:strVal val="#ppt_x"/>
                                          </p:val>
                                        </p:tav>
                                      </p:tavLst>
                                    </p:anim>
                                    <p:anim calcmode="lin" valueType="num">
                                      <p:cBhvr>
                                        <p:cTn id="34" dur="1000" fill="hold"/>
                                        <p:tgtEl>
                                          <p:spTgt spid="42"/>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fade">
                                      <p:cBhvr>
                                        <p:cTn id="37" dur="1000"/>
                                        <p:tgtEl>
                                          <p:spTgt spid="25"/>
                                        </p:tgtEl>
                                      </p:cBhvr>
                                    </p:animEffect>
                                    <p:anim calcmode="lin" valueType="num">
                                      <p:cBhvr>
                                        <p:cTn id="38" dur="1000" fill="hold"/>
                                        <p:tgtEl>
                                          <p:spTgt spid="25"/>
                                        </p:tgtEl>
                                        <p:attrNameLst>
                                          <p:attrName>ppt_x</p:attrName>
                                        </p:attrNameLst>
                                      </p:cBhvr>
                                      <p:tavLst>
                                        <p:tav tm="0">
                                          <p:val>
                                            <p:strVal val="#ppt_x"/>
                                          </p:val>
                                        </p:tav>
                                        <p:tav tm="100000">
                                          <p:val>
                                            <p:strVal val="#ppt_x"/>
                                          </p:val>
                                        </p:tav>
                                      </p:tavLst>
                                    </p:anim>
                                    <p:anim calcmode="lin" valueType="num">
                                      <p:cBhvr>
                                        <p:cTn id="39" dur="1000" fill="hold"/>
                                        <p:tgtEl>
                                          <p:spTgt spid="25"/>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26"/>
                                        </p:tgtEl>
                                        <p:attrNameLst>
                                          <p:attrName>style.visibility</p:attrName>
                                        </p:attrNameLst>
                                      </p:cBhvr>
                                      <p:to>
                                        <p:strVal val="visible"/>
                                      </p:to>
                                    </p:set>
                                    <p:animEffect transition="in" filter="fade">
                                      <p:cBhvr>
                                        <p:cTn id="42" dur="1000"/>
                                        <p:tgtEl>
                                          <p:spTgt spid="26"/>
                                        </p:tgtEl>
                                      </p:cBhvr>
                                    </p:animEffect>
                                    <p:anim calcmode="lin" valueType="num">
                                      <p:cBhvr>
                                        <p:cTn id="43" dur="1000" fill="hold"/>
                                        <p:tgtEl>
                                          <p:spTgt spid="26"/>
                                        </p:tgtEl>
                                        <p:attrNameLst>
                                          <p:attrName>ppt_x</p:attrName>
                                        </p:attrNameLst>
                                      </p:cBhvr>
                                      <p:tavLst>
                                        <p:tav tm="0">
                                          <p:val>
                                            <p:strVal val="#ppt_x"/>
                                          </p:val>
                                        </p:tav>
                                        <p:tav tm="100000">
                                          <p:val>
                                            <p:strVal val="#ppt_x"/>
                                          </p:val>
                                        </p:tav>
                                      </p:tavLst>
                                    </p:anim>
                                    <p:anim calcmode="lin" valueType="num">
                                      <p:cBhvr>
                                        <p:cTn id="44" dur="1000" fill="hold"/>
                                        <p:tgtEl>
                                          <p:spTgt spid="26"/>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27"/>
                                        </p:tgtEl>
                                        <p:attrNameLst>
                                          <p:attrName>style.visibility</p:attrName>
                                        </p:attrNameLst>
                                      </p:cBhvr>
                                      <p:to>
                                        <p:strVal val="visible"/>
                                      </p:to>
                                    </p:set>
                                    <p:animEffect transition="in" filter="fade">
                                      <p:cBhvr>
                                        <p:cTn id="47" dur="1000"/>
                                        <p:tgtEl>
                                          <p:spTgt spid="27"/>
                                        </p:tgtEl>
                                      </p:cBhvr>
                                    </p:animEffect>
                                    <p:anim calcmode="lin" valueType="num">
                                      <p:cBhvr>
                                        <p:cTn id="48" dur="1000" fill="hold"/>
                                        <p:tgtEl>
                                          <p:spTgt spid="27"/>
                                        </p:tgtEl>
                                        <p:attrNameLst>
                                          <p:attrName>ppt_x</p:attrName>
                                        </p:attrNameLst>
                                      </p:cBhvr>
                                      <p:tavLst>
                                        <p:tav tm="0">
                                          <p:val>
                                            <p:strVal val="#ppt_x"/>
                                          </p:val>
                                        </p:tav>
                                        <p:tav tm="100000">
                                          <p:val>
                                            <p:strVal val="#ppt_x"/>
                                          </p:val>
                                        </p:tav>
                                      </p:tavLst>
                                    </p:anim>
                                    <p:anim calcmode="lin" valueType="num">
                                      <p:cBhvr>
                                        <p:cTn id="49" dur="1000" fill="hold"/>
                                        <p:tgtEl>
                                          <p:spTgt spid="27"/>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0"/>
                                  </p:stCondLst>
                                  <p:childTnLst>
                                    <p:set>
                                      <p:cBhvr>
                                        <p:cTn id="51" dur="1" fill="hold">
                                          <p:stCondLst>
                                            <p:cond delay="0"/>
                                          </p:stCondLst>
                                        </p:cTn>
                                        <p:tgtEl>
                                          <p:spTgt spid="31"/>
                                        </p:tgtEl>
                                        <p:attrNameLst>
                                          <p:attrName>style.visibility</p:attrName>
                                        </p:attrNameLst>
                                      </p:cBhvr>
                                      <p:to>
                                        <p:strVal val="visible"/>
                                      </p:to>
                                    </p:set>
                                    <p:animEffect transition="in" filter="fade">
                                      <p:cBhvr>
                                        <p:cTn id="52" dur="1000"/>
                                        <p:tgtEl>
                                          <p:spTgt spid="31"/>
                                        </p:tgtEl>
                                      </p:cBhvr>
                                    </p:animEffect>
                                    <p:anim calcmode="lin" valueType="num">
                                      <p:cBhvr>
                                        <p:cTn id="53" dur="1000" fill="hold"/>
                                        <p:tgtEl>
                                          <p:spTgt spid="31"/>
                                        </p:tgtEl>
                                        <p:attrNameLst>
                                          <p:attrName>ppt_x</p:attrName>
                                        </p:attrNameLst>
                                      </p:cBhvr>
                                      <p:tavLst>
                                        <p:tav tm="0">
                                          <p:val>
                                            <p:strVal val="#ppt_x"/>
                                          </p:val>
                                        </p:tav>
                                        <p:tav tm="100000">
                                          <p:val>
                                            <p:strVal val="#ppt_x"/>
                                          </p:val>
                                        </p:tav>
                                      </p:tavLst>
                                    </p:anim>
                                    <p:anim calcmode="lin" valueType="num">
                                      <p:cBhvr>
                                        <p:cTn id="54" dur="1000" fill="hold"/>
                                        <p:tgtEl>
                                          <p:spTgt spid="31"/>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0"/>
                                  </p:stCondLst>
                                  <p:childTnLst>
                                    <p:set>
                                      <p:cBhvr>
                                        <p:cTn id="56" dur="1" fill="hold">
                                          <p:stCondLst>
                                            <p:cond delay="0"/>
                                          </p:stCondLst>
                                        </p:cTn>
                                        <p:tgtEl>
                                          <p:spTgt spid="33"/>
                                        </p:tgtEl>
                                        <p:attrNameLst>
                                          <p:attrName>style.visibility</p:attrName>
                                        </p:attrNameLst>
                                      </p:cBhvr>
                                      <p:to>
                                        <p:strVal val="visible"/>
                                      </p:to>
                                    </p:set>
                                    <p:animEffect transition="in" filter="fade">
                                      <p:cBhvr>
                                        <p:cTn id="57" dur="1000"/>
                                        <p:tgtEl>
                                          <p:spTgt spid="33"/>
                                        </p:tgtEl>
                                      </p:cBhvr>
                                    </p:animEffect>
                                    <p:anim calcmode="lin" valueType="num">
                                      <p:cBhvr>
                                        <p:cTn id="58" dur="1000" fill="hold"/>
                                        <p:tgtEl>
                                          <p:spTgt spid="33"/>
                                        </p:tgtEl>
                                        <p:attrNameLst>
                                          <p:attrName>ppt_x</p:attrName>
                                        </p:attrNameLst>
                                      </p:cBhvr>
                                      <p:tavLst>
                                        <p:tav tm="0">
                                          <p:val>
                                            <p:strVal val="#ppt_x"/>
                                          </p:val>
                                        </p:tav>
                                        <p:tav tm="100000">
                                          <p:val>
                                            <p:strVal val="#ppt_x"/>
                                          </p:val>
                                        </p:tav>
                                      </p:tavLst>
                                    </p:anim>
                                    <p:anim calcmode="lin" valueType="num">
                                      <p:cBhvr>
                                        <p:cTn id="59" dur="1000" fill="hold"/>
                                        <p:tgtEl>
                                          <p:spTgt spid="33"/>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0"/>
                                  </p:stCondLst>
                                  <p:childTnLst>
                                    <p:set>
                                      <p:cBhvr>
                                        <p:cTn id="61" dur="1" fill="hold">
                                          <p:stCondLst>
                                            <p:cond delay="0"/>
                                          </p:stCondLst>
                                        </p:cTn>
                                        <p:tgtEl>
                                          <p:spTgt spid="28"/>
                                        </p:tgtEl>
                                        <p:attrNameLst>
                                          <p:attrName>style.visibility</p:attrName>
                                        </p:attrNameLst>
                                      </p:cBhvr>
                                      <p:to>
                                        <p:strVal val="visible"/>
                                      </p:to>
                                    </p:set>
                                    <p:animEffect transition="in" filter="fade">
                                      <p:cBhvr>
                                        <p:cTn id="62" dur="1000"/>
                                        <p:tgtEl>
                                          <p:spTgt spid="28"/>
                                        </p:tgtEl>
                                      </p:cBhvr>
                                    </p:animEffect>
                                    <p:anim calcmode="lin" valueType="num">
                                      <p:cBhvr>
                                        <p:cTn id="63" dur="1000" fill="hold"/>
                                        <p:tgtEl>
                                          <p:spTgt spid="28"/>
                                        </p:tgtEl>
                                        <p:attrNameLst>
                                          <p:attrName>ppt_x</p:attrName>
                                        </p:attrNameLst>
                                      </p:cBhvr>
                                      <p:tavLst>
                                        <p:tav tm="0">
                                          <p:val>
                                            <p:strVal val="#ppt_x"/>
                                          </p:val>
                                        </p:tav>
                                        <p:tav tm="100000">
                                          <p:val>
                                            <p:strVal val="#ppt_x"/>
                                          </p:val>
                                        </p:tav>
                                      </p:tavLst>
                                    </p:anim>
                                    <p:anim calcmode="lin" valueType="num">
                                      <p:cBhvr>
                                        <p:cTn id="64" dur="1000" fill="hold"/>
                                        <p:tgtEl>
                                          <p:spTgt spid="28"/>
                                        </p:tgtEl>
                                        <p:attrNameLst>
                                          <p:attrName>ppt_y</p:attrName>
                                        </p:attrNameLst>
                                      </p:cBhvr>
                                      <p:tavLst>
                                        <p:tav tm="0">
                                          <p:val>
                                            <p:strVal val="#ppt_y+.1"/>
                                          </p:val>
                                        </p:tav>
                                        <p:tav tm="100000">
                                          <p:val>
                                            <p:strVal val="#ppt_y"/>
                                          </p:val>
                                        </p:tav>
                                      </p:tavLst>
                                    </p:anim>
                                  </p:childTnLst>
                                </p:cTn>
                              </p:par>
                              <p:par>
                                <p:cTn id="65" presetID="42" presetClass="entr" presetSubtype="0" fill="hold" nodeType="withEffect">
                                  <p:stCondLst>
                                    <p:cond delay="0"/>
                                  </p:stCondLst>
                                  <p:childTnLst>
                                    <p:set>
                                      <p:cBhvr>
                                        <p:cTn id="66" dur="1" fill="hold">
                                          <p:stCondLst>
                                            <p:cond delay="0"/>
                                          </p:stCondLst>
                                        </p:cTn>
                                        <p:tgtEl>
                                          <p:spTgt spid="29"/>
                                        </p:tgtEl>
                                        <p:attrNameLst>
                                          <p:attrName>style.visibility</p:attrName>
                                        </p:attrNameLst>
                                      </p:cBhvr>
                                      <p:to>
                                        <p:strVal val="visible"/>
                                      </p:to>
                                    </p:set>
                                    <p:animEffect transition="in" filter="fade">
                                      <p:cBhvr>
                                        <p:cTn id="67" dur="1000"/>
                                        <p:tgtEl>
                                          <p:spTgt spid="29"/>
                                        </p:tgtEl>
                                      </p:cBhvr>
                                    </p:animEffect>
                                    <p:anim calcmode="lin" valueType="num">
                                      <p:cBhvr>
                                        <p:cTn id="68" dur="1000" fill="hold"/>
                                        <p:tgtEl>
                                          <p:spTgt spid="29"/>
                                        </p:tgtEl>
                                        <p:attrNameLst>
                                          <p:attrName>ppt_x</p:attrName>
                                        </p:attrNameLst>
                                      </p:cBhvr>
                                      <p:tavLst>
                                        <p:tav tm="0">
                                          <p:val>
                                            <p:strVal val="#ppt_x"/>
                                          </p:val>
                                        </p:tav>
                                        <p:tav tm="100000">
                                          <p:val>
                                            <p:strVal val="#ppt_x"/>
                                          </p:val>
                                        </p:tav>
                                      </p:tavLst>
                                    </p:anim>
                                    <p:anim calcmode="lin" valueType="num">
                                      <p:cBhvr>
                                        <p:cTn id="69" dur="1000" fill="hold"/>
                                        <p:tgtEl>
                                          <p:spTgt spid="29"/>
                                        </p:tgtEl>
                                        <p:attrNameLst>
                                          <p:attrName>ppt_y</p:attrName>
                                        </p:attrNameLst>
                                      </p:cBhvr>
                                      <p:tavLst>
                                        <p:tav tm="0">
                                          <p:val>
                                            <p:strVal val="#ppt_y+.1"/>
                                          </p:val>
                                        </p:tav>
                                        <p:tav tm="100000">
                                          <p:val>
                                            <p:strVal val="#ppt_y"/>
                                          </p:val>
                                        </p:tav>
                                      </p:tavLst>
                                    </p:anim>
                                  </p:childTnLst>
                                </p:cTn>
                              </p:par>
                              <p:par>
                                <p:cTn id="70" presetID="42" presetClass="entr" presetSubtype="0" fill="hold" nodeType="withEffect">
                                  <p:stCondLst>
                                    <p:cond delay="0"/>
                                  </p:stCondLst>
                                  <p:childTnLst>
                                    <p:set>
                                      <p:cBhvr>
                                        <p:cTn id="71" dur="1" fill="hold">
                                          <p:stCondLst>
                                            <p:cond delay="0"/>
                                          </p:stCondLst>
                                        </p:cTn>
                                        <p:tgtEl>
                                          <p:spTgt spid="30"/>
                                        </p:tgtEl>
                                        <p:attrNameLst>
                                          <p:attrName>style.visibility</p:attrName>
                                        </p:attrNameLst>
                                      </p:cBhvr>
                                      <p:to>
                                        <p:strVal val="visible"/>
                                      </p:to>
                                    </p:set>
                                    <p:animEffect transition="in" filter="fade">
                                      <p:cBhvr>
                                        <p:cTn id="72" dur="1000"/>
                                        <p:tgtEl>
                                          <p:spTgt spid="30"/>
                                        </p:tgtEl>
                                      </p:cBhvr>
                                    </p:animEffect>
                                    <p:anim calcmode="lin" valueType="num">
                                      <p:cBhvr>
                                        <p:cTn id="73" dur="1000" fill="hold"/>
                                        <p:tgtEl>
                                          <p:spTgt spid="30"/>
                                        </p:tgtEl>
                                        <p:attrNameLst>
                                          <p:attrName>ppt_x</p:attrName>
                                        </p:attrNameLst>
                                      </p:cBhvr>
                                      <p:tavLst>
                                        <p:tav tm="0">
                                          <p:val>
                                            <p:strVal val="#ppt_x"/>
                                          </p:val>
                                        </p:tav>
                                        <p:tav tm="100000">
                                          <p:val>
                                            <p:strVal val="#ppt_x"/>
                                          </p:val>
                                        </p:tav>
                                      </p:tavLst>
                                    </p:anim>
                                    <p:anim calcmode="lin" valueType="num">
                                      <p:cBhvr>
                                        <p:cTn id="74" dur="1000" fill="hold"/>
                                        <p:tgtEl>
                                          <p:spTgt spid="30"/>
                                        </p:tgtEl>
                                        <p:attrNameLst>
                                          <p:attrName>ppt_y</p:attrName>
                                        </p:attrNameLst>
                                      </p:cBhvr>
                                      <p:tavLst>
                                        <p:tav tm="0">
                                          <p:val>
                                            <p:strVal val="#ppt_y+.1"/>
                                          </p:val>
                                        </p:tav>
                                        <p:tav tm="100000">
                                          <p:val>
                                            <p:strVal val="#ppt_y"/>
                                          </p:val>
                                        </p:tav>
                                      </p:tavLst>
                                    </p:anim>
                                  </p:childTnLst>
                                </p:cTn>
                              </p:par>
                              <p:par>
                                <p:cTn id="75" presetID="42" presetClass="entr" presetSubtype="0" fill="hold" nodeType="withEffect">
                                  <p:stCondLst>
                                    <p:cond delay="0"/>
                                  </p:stCondLst>
                                  <p:childTnLst>
                                    <p:set>
                                      <p:cBhvr>
                                        <p:cTn id="76" dur="1" fill="hold">
                                          <p:stCondLst>
                                            <p:cond delay="0"/>
                                          </p:stCondLst>
                                        </p:cTn>
                                        <p:tgtEl>
                                          <p:spTgt spid="32"/>
                                        </p:tgtEl>
                                        <p:attrNameLst>
                                          <p:attrName>style.visibility</p:attrName>
                                        </p:attrNameLst>
                                      </p:cBhvr>
                                      <p:to>
                                        <p:strVal val="visible"/>
                                      </p:to>
                                    </p:set>
                                    <p:animEffect transition="in" filter="fade">
                                      <p:cBhvr>
                                        <p:cTn id="77" dur="1000"/>
                                        <p:tgtEl>
                                          <p:spTgt spid="32"/>
                                        </p:tgtEl>
                                      </p:cBhvr>
                                    </p:animEffect>
                                    <p:anim calcmode="lin" valueType="num">
                                      <p:cBhvr>
                                        <p:cTn id="78" dur="1000" fill="hold"/>
                                        <p:tgtEl>
                                          <p:spTgt spid="32"/>
                                        </p:tgtEl>
                                        <p:attrNameLst>
                                          <p:attrName>ppt_x</p:attrName>
                                        </p:attrNameLst>
                                      </p:cBhvr>
                                      <p:tavLst>
                                        <p:tav tm="0">
                                          <p:val>
                                            <p:strVal val="#ppt_x"/>
                                          </p:val>
                                        </p:tav>
                                        <p:tav tm="100000">
                                          <p:val>
                                            <p:strVal val="#ppt_x"/>
                                          </p:val>
                                        </p:tav>
                                      </p:tavLst>
                                    </p:anim>
                                    <p:anim calcmode="lin" valueType="num">
                                      <p:cBhvr>
                                        <p:cTn id="79" dur="1000" fill="hold"/>
                                        <p:tgtEl>
                                          <p:spTgt spid="32"/>
                                        </p:tgtEl>
                                        <p:attrNameLst>
                                          <p:attrName>ppt_y</p:attrName>
                                        </p:attrNameLst>
                                      </p:cBhvr>
                                      <p:tavLst>
                                        <p:tav tm="0">
                                          <p:val>
                                            <p:strVal val="#ppt_y+.1"/>
                                          </p:val>
                                        </p:tav>
                                        <p:tav tm="100000">
                                          <p:val>
                                            <p:strVal val="#ppt_y"/>
                                          </p:val>
                                        </p:tav>
                                      </p:tavLst>
                                    </p:anim>
                                  </p:childTnLst>
                                </p:cTn>
                              </p:par>
                              <p:par>
                                <p:cTn id="80" presetID="42" presetClass="entr" presetSubtype="0" fill="hold" nodeType="withEffect">
                                  <p:stCondLst>
                                    <p:cond delay="0"/>
                                  </p:stCondLst>
                                  <p:childTnLst>
                                    <p:set>
                                      <p:cBhvr>
                                        <p:cTn id="81" dur="1" fill="hold">
                                          <p:stCondLst>
                                            <p:cond delay="0"/>
                                          </p:stCondLst>
                                        </p:cTn>
                                        <p:tgtEl>
                                          <p:spTgt spid="34"/>
                                        </p:tgtEl>
                                        <p:attrNameLst>
                                          <p:attrName>style.visibility</p:attrName>
                                        </p:attrNameLst>
                                      </p:cBhvr>
                                      <p:to>
                                        <p:strVal val="visible"/>
                                      </p:to>
                                    </p:set>
                                    <p:animEffect transition="in" filter="fade">
                                      <p:cBhvr>
                                        <p:cTn id="82" dur="1000"/>
                                        <p:tgtEl>
                                          <p:spTgt spid="34"/>
                                        </p:tgtEl>
                                      </p:cBhvr>
                                    </p:animEffect>
                                    <p:anim calcmode="lin" valueType="num">
                                      <p:cBhvr>
                                        <p:cTn id="83" dur="1000" fill="hold"/>
                                        <p:tgtEl>
                                          <p:spTgt spid="34"/>
                                        </p:tgtEl>
                                        <p:attrNameLst>
                                          <p:attrName>ppt_x</p:attrName>
                                        </p:attrNameLst>
                                      </p:cBhvr>
                                      <p:tavLst>
                                        <p:tav tm="0">
                                          <p:val>
                                            <p:strVal val="#ppt_x"/>
                                          </p:val>
                                        </p:tav>
                                        <p:tav tm="100000">
                                          <p:val>
                                            <p:strVal val="#ppt_x"/>
                                          </p:val>
                                        </p:tav>
                                      </p:tavLst>
                                    </p:anim>
                                    <p:anim calcmode="lin" valueType="num">
                                      <p:cBhvr>
                                        <p:cTn id="84" dur="1000" fill="hold"/>
                                        <p:tgtEl>
                                          <p:spTgt spid="34"/>
                                        </p:tgtEl>
                                        <p:attrNameLst>
                                          <p:attrName>ppt_y</p:attrName>
                                        </p:attrNameLst>
                                      </p:cBhvr>
                                      <p:tavLst>
                                        <p:tav tm="0">
                                          <p:val>
                                            <p:strVal val="#ppt_y+.1"/>
                                          </p:val>
                                        </p:tav>
                                        <p:tav tm="100000">
                                          <p:val>
                                            <p:strVal val="#ppt_y"/>
                                          </p:val>
                                        </p:tav>
                                      </p:tavLst>
                                    </p:anim>
                                  </p:childTnLst>
                                </p:cTn>
                              </p:par>
                              <p:par>
                                <p:cTn id="85" presetID="42" presetClass="entr" presetSubtype="0" fill="hold" nodeType="withEffect">
                                  <p:stCondLst>
                                    <p:cond delay="0"/>
                                  </p:stCondLst>
                                  <p:childTnLst>
                                    <p:set>
                                      <p:cBhvr>
                                        <p:cTn id="86" dur="1" fill="hold">
                                          <p:stCondLst>
                                            <p:cond delay="0"/>
                                          </p:stCondLst>
                                        </p:cTn>
                                        <p:tgtEl>
                                          <p:spTgt spid="35"/>
                                        </p:tgtEl>
                                        <p:attrNameLst>
                                          <p:attrName>style.visibility</p:attrName>
                                        </p:attrNameLst>
                                      </p:cBhvr>
                                      <p:to>
                                        <p:strVal val="visible"/>
                                      </p:to>
                                    </p:set>
                                    <p:animEffect transition="in" filter="fade">
                                      <p:cBhvr>
                                        <p:cTn id="87" dur="1000"/>
                                        <p:tgtEl>
                                          <p:spTgt spid="35"/>
                                        </p:tgtEl>
                                      </p:cBhvr>
                                    </p:animEffect>
                                    <p:anim calcmode="lin" valueType="num">
                                      <p:cBhvr>
                                        <p:cTn id="88" dur="1000" fill="hold"/>
                                        <p:tgtEl>
                                          <p:spTgt spid="35"/>
                                        </p:tgtEl>
                                        <p:attrNameLst>
                                          <p:attrName>ppt_x</p:attrName>
                                        </p:attrNameLst>
                                      </p:cBhvr>
                                      <p:tavLst>
                                        <p:tav tm="0">
                                          <p:val>
                                            <p:strVal val="#ppt_x"/>
                                          </p:val>
                                        </p:tav>
                                        <p:tav tm="100000">
                                          <p:val>
                                            <p:strVal val="#ppt_x"/>
                                          </p:val>
                                        </p:tav>
                                      </p:tavLst>
                                    </p:anim>
                                    <p:anim calcmode="lin" valueType="num">
                                      <p:cBhvr>
                                        <p:cTn id="89" dur="1000" fill="hold"/>
                                        <p:tgtEl>
                                          <p:spTgt spid="35"/>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36"/>
                                        </p:tgtEl>
                                        <p:attrNameLst>
                                          <p:attrName>style.visibility</p:attrName>
                                        </p:attrNameLst>
                                      </p:cBhvr>
                                      <p:to>
                                        <p:strVal val="visible"/>
                                      </p:to>
                                    </p:set>
                                    <p:animEffect transition="in" filter="fade">
                                      <p:cBhvr>
                                        <p:cTn id="92" dur="1000"/>
                                        <p:tgtEl>
                                          <p:spTgt spid="36"/>
                                        </p:tgtEl>
                                      </p:cBhvr>
                                    </p:animEffect>
                                    <p:anim calcmode="lin" valueType="num">
                                      <p:cBhvr>
                                        <p:cTn id="93" dur="1000" fill="hold"/>
                                        <p:tgtEl>
                                          <p:spTgt spid="36"/>
                                        </p:tgtEl>
                                        <p:attrNameLst>
                                          <p:attrName>ppt_x</p:attrName>
                                        </p:attrNameLst>
                                      </p:cBhvr>
                                      <p:tavLst>
                                        <p:tav tm="0">
                                          <p:val>
                                            <p:strVal val="#ppt_x"/>
                                          </p:val>
                                        </p:tav>
                                        <p:tav tm="100000">
                                          <p:val>
                                            <p:strVal val="#ppt_x"/>
                                          </p:val>
                                        </p:tav>
                                      </p:tavLst>
                                    </p:anim>
                                    <p:anim calcmode="lin" valueType="num">
                                      <p:cBhvr>
                                        <p:cTn id="94"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par>
                    <p:cTn id="95" fill="hold">
                      <p:stCondLst>
                        <p:cond delay="indefinite"/>
                      </p:stCondLst>
                      <p:childTnLst>
                        <p:par>
                          <p:cTn id="96" fill="hold">
                            <p:stCondLst>
                              <p:cond delay="0"/>
                            </p:stCondLst>
                            <p:childTnLst>
                              <p:par>
                                <p:cTn id="97" presetID="42" presetClass="entr" presetSubtype="0" fill="hold" nodeType="clickEffect">
                                  <p:stCondLst>
                                    <p:cond delay="0"/>
                                  </p:stCondLst>
                                  <p:childTnLst>
                                    <p:set>
                                      <p:cBhvr>
                                        <p:cTn id="98" dur="1" fill="hold">
                                          <p:stCondLst>
                                            <p:cond delay="0"/>
                                          </p:stCondLst>
                                        </p:cTn>
                                        <p:tgtEl>
                                          <p:spTgt spid="37"/>
                                        </p:tgtEl>
                                        <p:attrNameLst>
                                          <p:attrName>style.visibility</p:attrName>
                                        </p:attrNameLst>
                                      </p:cBhvr>
                                      <p:to>
                                        <p:strVal val="visible"/>
                                      </p:to>
                                    </p:set>
                                    <p:animEffect transition="in" filter="fade">
                                      <p:cBhvr>
                                        <p:cTn id="99" dur="1000"/>
                                        <p:tgtEl>
                                          <p:spTgt spid="37"/>
                                        </p:tgtEl>
                                      </p:cBhvr>
                                    </p:animEffect>
                                    <p:anim calcmode="lin" valueType="num">
                                      <p:cBhvr>
                                        <p:cTn id="100" dur="1000" fill="hold"/>
                                        <p:tgtEl>
                                          <p:spTgt spid="37"/>
                                        </p:tgtEl>
                                        <p:attrNameLst>
                                          <p:attrName>ppt_x</p:attrName>
                                        </p:attrNameLst>
                                      </p:cBhvr>
                                      <p:tavLst>
                                        <p:tav tm="0">
                                          <p:val>
                                            <p:strVal val="#ppt_x"/>
                                          </p:val>
                                        </p:tav>
                                        <p:tav tm="100000">
                                          <p:val>
                                            <p:strVal val="#ppt_x"/>
                                          </p:val>
                                        </p:tav>
                                      </p:tavLst>
                                    </p:anim>
                                    <p:anim calcmode="lin" valueType="num">
                                      <p:cBhvr>
                                        <p:cTn id="101" dur="1000" fill="hold"/>
                                        <p:tgtEl>
                                          <p:spTgt spid="37"/>
                                        </p:tgtEl>
                                        <p:attrNameLst>
                                          <p:attrName>ppt_y</p:attrName>
                                        </p:attrNameLst>
                                      </p:cBhvr>
                                      <p:tavLst>
                                        <p:tav tm="0">
                                          <p:val>
                                            <p:strVal val="#ppt_y+.1"/>
                                          </p:val>
                                        </p:tav>
                                        <p:tav tm="100000">
                                          <p:val>
                                            <p:strVal val="#ppt_y"/>
                                          </p:val>
                                        </p:tav>
                                      </p:tavLst>
                                    </p:anim>
                                  </p:childTnLst>
                                </p:cTn>
                              </p:par>
                              <p:par>
                                <p:cTn id="102" presetID="42" presetClass="entr" presetSubtype="0" fill="hold" nodeType="withEffect">
                                  <p:stCondLst>
                                    <p:cond delay="0"/>
                                  </p:stCondLst>
                                  <p:childTnLst>
                                    <p:set>
                                      <p:cBhvr>
                                        <p:cTn id="103" dur="1" fill="hold">
                                          <p:stCondLst>
                                            <p:cond delay="0"/>
                                          </p:stCondLst>
                                        </p:cTn>
                                        <p:tgtEl>
                                          <p:spTgt spid="48"/>
                                        </p:tgtEl>
                                        <p:attrNameLst>
                                          <p:attrName>style.visibility</p:attrName>
                                        </p:attrNameLst>
                                      </p:cBhvr>
                                      <p:to>
                                        <p:strVal val="visible"/>
                                      </p:to>
                                    </p:set>
                                    <p:animEffect transition="in" filter="fade">
                                      <p:cBhvr>
                                        <p:cTn id="104" dur="1000"/>
                                        <p:tgtEl>
                                          <p:spTgt spid="48"/>
                                        </p:tgtEl>
                                      </p:cBhvr>
                                    </p:animEffect>
                                    <p:anim calcmode="lin" valueType="num">
                                      <p:cBhvr>
                                        <p:cTn id="105" dur="1000" fill="hold"/>
                                        <p:tgtEl>
                                          <p:spTgt spid="48"/>
                                        </p:tgtEl>
                                        <p:attrNameLst>
                                          <p:attrName>ppt_x</p:attrName>
                                        </p:attrNameLst>
                                      </p:cBhvr>
                                      <p:tavLst>
                                        <p:tav tm="0">
                                          <p:val>
                                            <p:strVal val="#ppt_x"/>
                                          </p:val>
                                        </p:tav>
                                        <p:tav tm="100000">
                                          <p:val>
                                            <p:strVal val="#ppt_x"/>
                                          </p:val>
                                        </p:tav>
                                      </p:tavLst>
                                    </p:anim>
                                    <p:anim calcmode="lin" valueType="num">
                                      <p:cBhvr>
                                        <p:cTn id="106" dur="1000" fill="hold"/>
                                        <p:tgtEl>
                                          <p:spTgt spid="48"/>
                                        </p:tgtEl>
                                        <p:attrNameLst>
                                          <p:attrName>ppt_y</p:attrName>
                                        </p:attrNameLst>
                                      </p:cBhvr>
                                      <p:tavLst>
                                        <p:tav tm="0">
                                          <p:val>
                                            <p:strVal val="#ppt_y+.1"/>
                                          </p:val>
                                        </p:tav>
                                        <p:tav tm="100000">
                                          <p:val>
                                            <p:strVal val="#ppt_y"/>
                                          </p:val>
                                        </p:tav>
                                      </p:tavLst>
                                    </p:anim>
                                  </p:childTnLst>
                                </p:cTn>
                              </p:par>
                              <p:par>
                                <p:cTn id="107" presetID="42" presetClass="entr" presetSubtype="0" fill="hold" grpId="0" nodeType="withEffect">
                                  <p:stCondLst>
                                    <p:cond delay="0"/>
                                  </p:stCondLst>
                                  <p:childTnLst>
                                    <p:set>
                                      <p:cBhvr>
                                        <p:cTn id="108" dur="1" fill="hold">
                                          <p:stCondLst>
                                            <p:cond delay="0"/>
                                          </p:stCondLst>
                                        </p:cTn>
                                        <p:tgtEl>
                                          <p:spTgt spid="49"/>
                                        </p:tgtEl>
                                        <p:attrNameLst>
                                          <p:attrName>style.visibility</p:attrName>
                                        </p:attrNameLst>
                                      </p:cBhvr>
                                      <p:to>
                                        <p:strVal val="visible"/>
                                      </p:to>
                                    </p:set>
                                    <p:animEffect transition="in" filter="fade">
                                      <p:cBhvr>
                                        <p:cTn id="109" dur="1000"/>
                                        <p:tgtEl>
                                          <p:spTgt spid="49"/>
                                        </p:tgtEl>
                                      </p:cBhvr>
                                    </p:animEffect>
                                    <p:anim calcmode="lin" valueType="num">
                                      <p:cBhvr>
                                        <p:cTn id="110" dur="1000" fill="hold"/>
                                        <p:tgtEl>
                                          <p:spTgt spid="49"/>
                                        </p:tgtEl>
                                        <p:attrNameLst>
                                          <p:attrName>ppt_x</p:attrName>
                                        </p:attrNameLst>
                                      </p:cBhvr>
                                      <p:tavLst>
                                        <p:tav tm="0">
                                          <p:val>
                                            <p:strVal val="#ppt_x"/>
                                          </p:val>
                                        </p:tav>
                                        <p:tav tm="100000">
                                          <p:val>
                                            <p:strVal val="#ppt_x"/>
                                          </p:val>
                                        </p:tav>
                                      </p:tavLst>
                                    </p:anim>
                                    <p:anim calcmode="lin" valueType="num">
                                      <p:cBhvr>
                                        <p:cTn id="111" dur="1000" fill="hold"/>
                                        <p:tgtEl>
                                          <p:spTgt spid="49"/>
                                        </p:tgtEl>
                                        <p:attrNameLst>
                                          <p:attrName>ppt_y</p:attrName>
                                        </p:attrNameLst>
                                      </p:cBhvr>
                                      <p:tavLst>
                                        <p:tav tm="0">
                                          <p:val>
                                            <p:strVal val="#ppt_y+.1"/>
                                          </p:val>
                                        </p:tav>
                                        <p:tav tm="100000">
                                          <p:val>
                                            <p:strVal val="#ppt_y"/>
                                          </p:val>
                                        </p:tav>
                                      </p:tavLst>
                                    </p:anim>
                                  </p:childTnLst>
                                </p:cTn>
                              </p:par>
                              <p:par>
                                <p:cTn id="112" presetID="42" presetClass="entr" presetSubtype="0" fill="hold" nodeType="withEffect">
                                  <p:stCondLst>
                                    <p:cond delay="0"/>
                                  </p:stCondLst>
                                  <p:childTnLst>
                                    <p:set>
                                      <p:cBhvr>
                                        <p:cTn id="113" dur="1" fill="hold">
                                          <p:stCondLst>
                                            <p:cond delay="0"/>
                                          </p:stCondLst>
                                        </p:cTn>
                                        <p:tgtEl>
                                          <p:spTgt spid="50"/>
                                        </p:tgtEl>
                                        <p:attrNameLst>
                                          <p:attrName>style.visibility</p:attrName>
                                        </p:attrNameLst>
                                      </p:cBhvr>
                                      <p:to>
                                        <p:strVal val="visible"/>
                                      </p:to>
                                    </p:set>
                                    <p:animEffect transition="in" filter="fade">
                                      <p:cBhvr>
                                        <p:cTn id="114" dur="1000"/>
                                        <p:tgtEl>
                                          <p:spTgt spid="50"/>
                                        </p:tgtEl>
                                      </p:cBhvr>
                                    </p:animEffect>
                                    <p:anim calcmode="lin" valueType="num">
                                      <p:cBhvr>
                                        <p:cTn id="115" dur="1000" fill="hold"/>
                                        <p:tgtEl>
                                          <p:spTgt spid="50"/>
                                        </p:tgtEl>
                                        <p:attrNameLst>
                                          <p:attrName>ppt_x</p:attrName>
                                        </p:attrNameLst>
                                      </p:cBhvr>
                                      <p:tavLst>
                                        <p:tav tm="0">
                                          <p:val>
                                            <p:strVal val="#ppt_x"/>
                                          </p:val>
                                        </p:tav>
                                        <p:tav tm="100000">
                                          <p:val>
                                            <p:strVal val="#ppt_x"/>
                                          </p:val>
                                        </p:tav>
                                      </p:tavLst>
                                    </p:anim>
                                    <p:anim calcmode="lin" valueType="num">
                                      <p:cBhvr>
                                        <p:cTn id="116" dur="1000" fill="hold"/>
                                        <p:tgtEl>
                                          <p:spTgt spid="50"/>
                                        </p:tgtEl>
                                        <p:attrNameLst>
                                          <p:attrName>ppt_y</p:attrName>
                                        </p:attrNameLst>
                                      </p:cBhvr>
                                      <p:tavLst>
                                        <p:tav tm="0">
                                          <p:val>
                                            <p:strVal val="#ppt_y+.1"/>
                                          </p:val>
                                        </p:tav>
                                        <p:tav tm="100000">
                                          <p:val>
                                            <p:strVal val="#ppt_y"/>
                                          </p:val>
                                        </p:tav>
                                      </p:tavLst>
                                    </p:anim>
                                  </p:childTnLst>
                                </p:cTn>
                              </p:par>
                              <p:par>
                                <p:cTn id="117" presetID="42" presetClass="entr" presetSubtype="0" fill="hold" nodeType="withEffect">
                                  <p:stCondLst>
                                    <p:cond delay="0"/>
                                  </p:stCondLst>
                                  <p:childTnLst>
                                    <p:set>
                                      <p:cBhvr>
                                        <p:cTn id="118" dur="1" fill="hold">
                                          <p:stCondLst>
                                            <p:cond delay="0"/>
                                          </p:stCondLst>
                                        </p:cTn>
                                        <p:tgtEl>
                                          <p:spTgt spid="51"/>
                                        </p:tgtEl>
                                        <p:attrNameLst>
                                          <p:attrName>style.visibility</p:attrName>
                                        </p:attrNameLst>
                                      </p:cBhvr>
                                      <p:to>
                                        <p:strVal val="visible"/>
                                      </p:to>
                                    </p:set>
                                    <p:animEffect transition="in" filter="fade">
                                      <p:cBhvr>
                                        <p:cTn id="119" dur="1000"/>
                                        <p:tgtEl>
                                          <p:spTgt spid="51"/>
                                        </p:tgtEl>
                                      </p:cBhvr>
                                    </p:animEffect>
                                    <p:anim calcmode="lin" valueType="num">
                                      <p:cBhvr>
                                        <p:cTn id="120" dur="1000" fill="hold"/>
                                        <p:tgtEl>
                                          <p:spTgt spid="51"/>
                                        </p:tgtEl>
                                        <p:attrNameLst>
                                          <p:attrName>ppt_x</p:attrName>
                                        </p:attrNameLst>
                                      </p:cBhvr>
                                      <p:tavLst>
                                        <p:tav tm="0">
                                          <p:val>
                                            <p:strVal val="#ppt_x"/>
                                          </p:val>
                                        </p:tav>
                                        <p:tav tm="100000">
                                          <p:val>
                                            <p:strVal val="#ppt_x"/>
                                          </p:val>
                                        </p:tav>
                                      </p:tavLst>
                                    </p:anim>
                                    <p:anim calcmode="lin" valueType="num">
                                      <p:cBhvr>
                                        <p:cTn id="121" dur="1000" fill="hold"/>
                                        <p:tgtEl>
                                          <p:spTgt spid="51"/>
                                        </p:tgtEl>
                                        <p:attrNameLst>
                                          <p:attrName>ppt_y</p:attrName>
                                        </p:attrNameLst>
                                      </p:cBhvr>
                                      <p:tavLst>
                                        <p:tav tm="0">
                                          <p:val>
                                            <p:strVal val="#ppt_y+.1"/>
                                          </p:val>
                                        </p:tav>
                                        <p:tav tm="100000">
                                          <p:val>
                                            <p:strVal val="#ppt_y"/>
                                          </p:val>
                                        </p:tav>
                                      </p:tavLst>
                                    </p:anim>
                                  </p:childTnLst>
                                </p:cTn>
                              </p:par>
                              <p:par>
                                <p:cTn id="122" presetID="42" presetClass="entr" presetSubtype="0" fill="hold" nodeType="withEffect">
                                  <p:stCondLst>
                                    <p:cond delay="0"/>
                                  </p:stCondLst>
                                  <p:childTnLst>
                                    <p:set>
                                      <p:cBhvr>
                                        <p:cTn id="123" dur="1" fill="hold">
                                          <p:stCondLst>
                                            <p:cond delay="0"/>
                                          </p:stCondLst>
                                        </p:cTn>
                                        <p:tgtEl>
                                          <p:spTgt spid="52"/>
                                        </p:tgtEl>
                                        <p:attrNameLst>
                                          <p:attrName>style.visibility</p:attrName>
                                        </p:attrNameLst>
                                      </p:cBhvr>
                                      <p:to>
                                        <p:strVal val="visible"/>
                                      </p:to>
                                    </p:set>
                                    <p:animEffect transition="in" filter="fade">
                                      <p:cBhvr>
                                        <p:cTn id="124" dur="1000"/>
                                        <p:tgtEl>
                                          <p:spTgt spid="52"/>
                                        </p:tgtEl>
                                      </p:cBhvr>
                                    </p:animEffect>
                                    <p:anim calcmode="lin" valueType="num">
                                      <p:cBhvr>
                                        <p:cTn id="125" dur="1000" fill="hold"/>
                                        <p:tgtEl>
                                          <p:spTgt spid="52"/>
                                        </p:tgtEl>
                                        <p:attrNameLst>
                                          <p:attrName>ppt_x</p:attrName>
                                        </p:attrNameLst>
                                      </p:cBhvr>
                                      <p:tavLst>
                                        <p:tav tm="0">
                                          <p:val>
                                            <p:strVal val="#ppt_x"/>
                                          </p:val>
                                        </p:tav>
                                        <p:tav tm="100000">
                                          <p:val>
                                            <p:strVal val="#ppt_x"/>
                                          </p:val>
                                        </p:tav>
                                      </p:tavLst>
                                    </p:anim>
                                    <p:anim calcmode="lin" valueType="num">
                                      <p:cBhvr>
                                        <p:cTn id="126" dur="1000" fill="hold"/>
                                        <p:tgtEl>
                                          <p:spTgt spid="52"/>
                                        </p:tgtEl>
                                        <p:attrNameLst>
                                          <p:attrName>ppt_y</p:attrName>
                                        </p:attrNameLst>
                                      </p:cBhvr>
                                      <p:tavLst>
                                        <p:tav tm="0">
                                          <p:val>
                                            <p:strVal val="#ppt_y+.1"/>
                                          </p:val>
                                        </p:tav>
                                        <p:tav tm="100000">
                                          <p:val>
                                            <p:strVal val="#ppt_y"/>
                                          </p:val>
                                        </p:tav>
                                      </p:tavLst>
                                    </p:anim>
                                  </p:childTnLst>
                                </p:cTn>
                              </p:par>
                            </p:childTnLst>
                          </p:cTn>
                        </p:par>
                      </p:childTnLst>
                    </p:cTn>
                  </p:par>
                  <p:par>
                    <p:cTn id="127" fill="hold">
                      <p:stCondLst>
                        <p:cond delay="indefinite"/>
                      </p:stCondLst>
                      <p:childTnLst>
                        <p:par>
                          <p:cTn id="128" fill="hold">
                            <p:stCondLst>
                              <p:cond delay="0"/>
                            </p:stCondLst>
                            <p:childTnLst>
                              <p:par>
                                <p:cTn id="129" presetID="42" presetClass="entr" presetSubtype="0" fill="hold" grpId="0" nodeType="clickEffect">
                                  <p:stCondLst>
                                    <p:cond delay="0"/>
                                  </p:stCondLst>
                                  <p:childTnLst>
                                    <p:set>
                                      <p:cBhvr>
                                        <p:cTn id="130" dur="1" fill="hold">
                                          <p:stCondLst>
                                            <p:cond delay="0"/>
                                          </p:stCondLst>
                                        </p:cTn>
                                        <p:tgtEl>
                                          <p:spTgt spid="53"/>
                                        </p:tgtEl>
                                        <p:attrNameLst>
                                          <p:attrName>style.visibility</p:attrName>
                                        </p:attrNameLst>
                                      </p:cBhvr>
                                      <p:to>
                                        <p:strVal val="visible"/>
                                      </p:to>
                                    </p:set>
                                    <p:animEffect transition="in" filter="fade">
                                      <p:cBhvr>
                                        <p:cTn id="131" dur="1000"/>
                                        <p:tgtEl>
                                          <p:spTgt spid="53"/>
                                        </p:tgtEl>
                                      </p:cBhvr>
                                    </p:animEffect>
                                    <p:anim calcmode="lin" valueType="num">
                                      <p:cBhvr>
                                        <p:cTn id="132" dur="1000" fill="hold"/>
                                        <p:tgtEl>
                                          <p:spTgt spid="53"/>
                                        </p:tgtEl>
                                        <p:attrNameLst>
                                          <p:attrName>ppt_x</p:attrName>
                                        </p:attrNameLst>
                                      </p:cBhvr>
                                      <p:tavLst>
                                        <p:tav tm="0">
                                          <p:val>
                                            <p:strVal val="#ppt_x"/>
                                          </p:val>
                                        </p:tav>
                                        <p:tav tm="100000">
                                          <p:val>
                                            <p:strVal val="#ppt_x"/>
                                          </p:val>
                                        </p:tav>
                                      </p:tavLst>
                                    </p:anim>
                                    <p:anim calcmode="lin" valueType="num">
                                      <p:cBhvr>
                                        <p:cTn id="133" dur="1000" fill="hold"/>
                                        <p:tgtEl>
                                          <p:spTgt spid="5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41" grpId="0"/>
      <p:bldP spid="42" grpId="0" animBg="1"/>
      <p:bldP spid="49" grpId="0"/>
      <p:bldP spid="5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Chart 9"/>
          <p:cNvGraphicFramePr/>
          <p:nvPr>
            <p:extLst>
              <p:ext uri="{D42A27DB-BD31-4B8C-83A1-F6EECF244321}">
                <p14:modId xmlns:p14="http://schemas.microsoft.com/office/powerpoint/2010/main" val="3205995950"/>
              </p:ext>
            </p:extLst>
          </p:nvPr>
        </p:nvGraphicFramePr>
        <p:xfrm>
          <a:off x="152400" y="1371600"/>
          <a:ext cx="8001000" cy="5334000"/>
        </p:xfrm>
        <a:graphic>
          <a:graphicData uri="http://schemas.openxmlformats.org/drawingml/2006/chart">
            <c:chart xmlns:c="http://schemas.openxmlformats.org/drawingml/2006/chart" xmlns:r="http://schemas.openxmlformats.org/officeDocument/2006/relationships" r:id="rId2"/>
          </a:graphicData>
        </a:graphic>
      </p:graphicFrame>
      <p:cxnSp>
        <p:nvCxnSpPr>
          <p:cNvPr id="24" name="Straight Connector 23"/>
          <p:cNvCxnSpPr/>
          <p:nvPr/>
        </p:nvCxnSpPr>
        <p:spPr>
          <a:xfrm>
            <a:off x="6553200" y="1676400"/>
            <a:ext cx="1066800" cy="0"/>
          </a:xfrm>
          <a:prstGeom prst="line">
            <a:avLst/>
          </a:prstGeom>
          <a:ln w="28575">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6553200" y="3505200"/>
            <a:ext cx="1066800" cy="0"/>
          </a:xfrm>
          <a:prstGeom prst="line">
            <a:avLst/>
          </a:prstGeom>
          <a:ln w="28575">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5334000" y="1752600"/>
            <a:ext cx="0" cy="1752600"/>
          </a:xfrm>
          <a:prstGeom prst="line">
            <a:avLst/>
          </a:prstGeom>
          <a:ln>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4800600" y="1752600"/>
            <a:ext cx="1066800" cy="0"/>
          </a:xfrm>
          <a:prstGeom prst="line">
            <a:avLst/>
          </a:prstGeom>
          <a:ln w="28575">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7086600" y="1676400"/>
            <a:ext cx="0" cy="1828800"/>
          </a:xfrm>
          <a:prstGeom prst="line">
            <a:avLst/>
          </a:prstGeom>
          <a:ln>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4800600" y="3505200"/>
            <a:ext cx="1066800" cy="0"/>
          </a:xfrm>
          <a:prstGeom prst="line">
            <a:avLst/>
          </a:prstGeom>
          <a:ln w="28575">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3505200" y="1905000"/>
            <a:ext cx="0" cy="1752600"/>
          </a:xfrm>
          <a:prstGeom prst="line">
            <a:avLst/>
          </a:prstGeom>
          <a:ln>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2971800" y="1905000"/>
            <a:ext cx="1066800" cy="0"/>
          </a:xfrm>
          <a:prstGeom prst="line">
            <a:avLst/>
          </a:prstGeom>
          <a:ln w="28575">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2971800" y="3657600"/>
            <a:ext cx="1066800" cy="0"/>
          </a:xfrm>
          <a:prstGeom prst="line">
            <a:avLst/>
          </a:prstGeom>
          <a:ln w="28575">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1752600" y="1905000"/>
            <a:ext cx="0" cy="1600200"/>
          </a:xfrm>
          <a:prstGeom prst="line">
            <a:avLst/>
          </a:prstGeom>
          <a:ln>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1219200" y="1905000"/>
            <a:ext cx="1066800" cy="0"/>
          </a:xfrm>
          <a:prstGeom prst="line">
            <a:avLst/>
          </a:prstGeom>
          <a:ln w="28575">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1219200" y="3505200"/>
            <a:ext cx="1066800" cy="0"/>
          </a:xfrm>
          <a:prstGeom prst="line">
            <a:avLst/>
          </a:prstGeom>
          <a:ln w="28575">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sp>
        <p:nvSpPr>
          <p:cNvPr id="36" name="TextBox 35"/>
          <p:cNvSpPr txBox="1"/>
          <p:nvPr/>
        </p:nvSpPr>
        <p:spPr>
          <a:xfrm>
            <a:off x="0" y="-38219"/>
            <a:ext cx="9144000" cy="800219"/>
          </a:xfrm>
          <a:prstGeom prst="rect">
            <a:avLst/>
          </a:prstGeom>
          <a:noFill/>
        </p:spPr>
        <p:txBody>
          <a:bodyPr wrap="square" rtlCol="0">
            <a:spAutoFit/>
          </a:bodyPr>
          <a:lstStyle/>
          <a:p>
            <a:pPr algn="ctr"/>
            <a:r>
              <a:rPr lang="en-US" sz="2800" dirty="0" smtClean="0"/>
              <a:t>ARCC Table 1.3:  Annual Successful Course Completion Rates </a:t>
            </a:r>
            <a:r>
              <a:rPr lang="en-US" i="1" dirty="0" smtClean="0"/>
              <a:t>(Vocational Courses)</a:t>
            </a:r>
            <a:endParaRPr lang="en-US" i="1" dirty="0"/>
          </a:p>
        </p:txBody>
      </p:sp>
      <p:sp>
        <p:nvSpPr>
          <p:cNvPr id="37" name="TextBox 36"/>
          <p:cNvSpPr txBox="1"/>
          <p:nvPr/>
        </p:nvSpPr>
        <p:spPr>
          <a:xfrm>
            <a:off x="0" y="6553200"/>
            <a:ext cx="8991600" cy="338554"/>
          </a:xfrm>
          <a:prstGeom prst="rect">
            <a:avLst/>
          </a:prstGeom>
          <a:noFill/>
        </p:spPr>
        <p:txBody>
          <a:bodyPr wrap="square" rtlCol="0">
            <a:spAutoFit/>
          </a:bodyPr>
          <a:lstStyle/>
          <a:p>
            <a:r>
              <a:rPr lang="en-US" sz="800" i="1" dirty="0" smtClean="0">
                <a:solidFill>
                  <a:schemeClr val="tx1">
                    <a:lumMod val="50000"/>
                    <a:lumOff val="50000"/>
                  </a:schemeClr>
                </a:solidFill>
              </a:rPr>
              <a:t>Peer Group for Indicator: Allan Hancock, Barstow, Berkeley City College, Canada, Cerro </a:t>
            </a:r>
            <a:r>
              <a:rPr lang="en-US" sz="800" i="1" dirty="0" err="1" smtClean="0">
                <a:solidFill>
                  <a:schemeClr val="tx1">
                    <a:lumMod val="50000"/>
                    <a:lumOff val="50000"/>
                  </a:schemeClr>
                </a:solidFill>
              </a:rPr>
              <a:t>Coso</a:t>
            </a:r>
            <a:r>
              <a:rPr lang="en-US" sz="800" i="1" dirty="0" smtClean="0">
                <a:solidFill>
                  <a:schemeClr val="tx1">
                    <a:lumMod val="50000"/>
                    <a:lumOff val="50000"/>
                  </a:schemeClr>
                </a:solidFill>
              </a:rPr>
              <a:t>, Coastline, Columbia, Contra Costa, </a:t>
            </a:r>
            <a:r>
              <a:rPr lang="en-US" sz="800" i="1" dirty="0" err="1" smtClean="0">
                <a:solidFill>
                  <a:schemeClr val="tx1">
                    <a:lumMod val="50000"/>
                    <a:lumOff val="50000"/>
                  </a:schemeClr>
                </a:solidFill>
              </a:rPr>
              <a:t>Cuyamaca</a:t>
            </a:r>
            <a:r>
              <a:rPr lang="en-US" sz="800" i="1" dirty="0" smtClean="0">
                <a:solidFill>
                  <a:schemeClr val="tx1">
                    <a:lumMod val="50000"/>
                    <a:lumOff val="50000"/>
                  </a:schemeClr>
                </a:solidFill>
              </a:rPr>
              <a:t>, Feather River, </a:t>
            </a:r>
            <a:r>
              <a:rPr lang="en-US" sz="800" i="1" dirty="0" err="1" smtClean="0">
                <a:solidFill>
                  <a:schemeClr val="tx1">
                    <a:lumMod val="50000"/>
                    <a:lumOff val="50000"/>
                  </a:schemeClr>
                </a:solidFill>
              </a:rPr>
              <a:t>Gavilan</a:t>
            </a:r>
            <a:r>
              <a:rPr lang="en-US" sz="800" i="1" dirty="0" smtClean="0">
                <a:solidFill>
                  <a:schemeClr val="tx1">
                    <a:lumMod val="50000"/>
                    <a:lumOff val="50000"/>
                  </a:schemeClr>
                </a:solidFill>
              </a:rPr>
              <a:t>, Irvine Valley, L.A. City, Lake Tahoe, Laney, Marin, </a:t>
            </a:r>
            <a:r>
              <a:rPr lang="it-IT" sz="800" i="1" dirty="0" smtClean="0">
                <a:solidFill>
                  <a:schemeClr val="tx1">
                    <a:lumMod val="50000"/>
                    <a:lumOff val="50000"/>
                  </a:schemeClr>
                </a:solidFill>
              </a:rPr>
              <a:t>Mendocino, Merced, Merritt, Mission, Monterey, </a:t>
            </a:r>
            <a:r>
              <a:rPr lang="en-US" sz="800" i="1" dirty="0" smtClean="0">
                <a:solidFill>
                  <a:schemeClr val="tx1">
                    <a:lumMod val="50000"/>
                    <a:lumOff val="50000"/>
                  </a:schemeClr>
                </a:solidFill>
              </a:rPr>
              <a:t>Napa Valley, Saddleback, Santa Rosa, Southwest L.A., West L.A., West Valley</a:t>
            </a:r>
            <a:endParaRPr lang="en-US" sz="800" i="1" dirty="0">
              <a:solidFill>
                <a:schemeClr val="tx1">
                  <a:lumMod val="50000"/>
                  <a:lumOff val="50000"/>
                </a:schemeClr>
              </a:solidFill>
            </a:endParaRPr>
          </a:p>
        </p:txBody>
      </p:sp>
      <p:cxnSp>
        <p:nvCxnSpPr>
          <p:cNvPr id="38" name="Straight Connector 37"/>
          <p:cNvCxnSpPr/>
          <p:nvPr/>
        </p:nvCxnSpPr>
        <p:spPr>
          <a:xfrm>
            <a:off x="6553200" y="2590800"/>
            <a:ext cx="1066800" cy="0"/>
          </a:xfrm>
          <a:prstGeom prst="line">
            <a:avLst/>
          </a:prstGeom>
          <a:ln w="571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7848600" y="596444"/>
            <a:ext cx="152400" cy="0"/>
          </a:xfrm>
          <a:prstGeom prst="line">
            <a:avLst/>
          </a:prstGeom>
          <a:ln w="28575">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7924800" y="596444"/>
            <a:ext cx="0" cy="145197"/>
          </a:xfrm>
          <a:prstGeom prst="line">
            <a:avLst/>
          </a:prstGeom>
          <a:ln>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7848600" y="748844"/>
            <a:ext cx="152400" cy="0"/>
          </a:xfrm>
          <a:prstGeom prst="line">
            <a:avLst/>
          </a:prstGeom>
          <a:ln w="28575">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7924800" y="546556"/>
            <a:ext cx="1219200" cy="215444"/>
          </a:xfrm>
          <a:prstGeom prst="rect">
            <a:avLst/>
          </a:prstGeom>
          <a:noFill/>
        </p:spPr>
        <p:txBody>
          <a:bodyPr wrap="square" rtlCol="0">
            <a:spAutoFit/>
          </a:bodyPr>
          <a:lstStyle/>
          <a:p>
            <a:r>
              <a:rPr lang="en-US" sz="800" dirty="0" smtClean="0">
                <a:solidFill>
                  <a:schemeClr val="tx1">
                    <a:lumMod val="50000"/>
                    <a:lumOff val="50000"/>
                  </a:schemeClr>
                </a:solidFill>
              </a:rPr>
              <a:t>-  Peer Group Range</a:t>
            </a:r>
            <a:endParaRPr lang="en-US" sz="800" dirty="0">
              <a:solidFill>
                <a:schemeClr val="tx1">
                  <a:lumMod val="50000"/>
                  <a:lumOff val="50000"/>
                </a:schemeClr>
              </a:solidFill>
            </a:endParaRPr>
          </a:p>
        </p:txBody>
      </p:sp>
      <p:sp>
        <p:nvSpPr>
          <p:cNvPr id="48" name="Rectangle 47"/>
          <p:cNvSpPr/>
          <p:nvPr/>
        </p:nvSpPr>
        <p:spPr>
          <a:xfrm>
            <a:off x="7772400" y="533400"/>
            <a:ext cx="1143000" cy="457200"/>
          </a:xfrm>
          <a:prstGeom prst="rect">
            <a:avLst/>
          </a:prstGeom>
          <a:noFill/>
          <a:ln w="3175">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9" name="Straight Connector 48"/>
          <p:cNvCxnSpPr/>
          <p:nvPr/>
        </p:nvCxnSpPr>
        <p:spPr>
          <a:xfrm>
            <a:off x="7848600" y="901244"/>
            <a:ext cx="152400" cy="0"/>
          </a:xfrm>
          <a:prstGeom prst="line">
            <a:avLst/>
          </a:prstGeom>
          <a:ln w="285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0" name="TextBox 49"/>
          <p:cNvSpPr txBox="1"/>
          <p:nvPr/>
        </p:nvSpPr>
        <p:spPr>
          <a:xfrm>
            <a:off x="8001000" y="775156"/>
            <a:ext cx="1219200" cy="215444"/>
          </a:xfrm>
          <a:prstGeom prst="rect">
            <a:avLst/>
          </a:prstGeom>
          <a:noFill/>
        </p:spPr>
        <p:txBody>
          <a:bodyPr wrap="square" rtlCol="0">
            <a:spAutoFit/>
          </a:bodyPr>
          <a:lstStyle/>
          <a:p>
            <a:r>
              <a:rPr lang="en-US" sz="800" dirty="0" smtClean="0">
                <a:solidFill>
                  <a:schemeClr val="tx1">
                    <a:lumMod val="50000"/>
                    <a:lumOff val="50000"/>
                  </a:schemeClr>
                </a:solidFill>
              </a:rPr>
              <a:t>-  State average</a:t>
            </a:r>
            <a:endParaRPr lang="en-US" sz="800" dirty="0">
              <a:solidFill>
                <a:schemeClr val="tx1">
                  <a:lumMod val="50000"/>
                  <a:lumOff val="50000"/>
                </a:schemeClr>
              </a:solidFill>
            </a:endParaRPr>
          </a:p>
        </p:txBody>
      </p:sp>
      <p:cxnSp>
        <p:nvCxnSpPr>
          <p:cNvPr id="51" name="Straight Connector 50"/>
          <p:cNvCxnSpPr/>
          <p:nvPr/>
        </p:nvCxnSpPr>
        <p:spPr>
          <a:xfrm>
            <a:off x="4800600" y="2590800"/>
            <a:ext cx="1066800" cy="0"/>
          </a:xfrm>
          <a:prstGeom prst="line">
            <a:avLst/>
          </a:prstGeom>
          <a:ln w="571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a:off x="2971800" y="2590800"/>
            <a:ext cx="1066800" cy="0"/>
          </a:xfrm>
          <a:prstGeom prst="line">
            <a:avLst/>
          </a:prstGeom>
          <a:ln w="571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a:off x="1219200" y="2514600"/>
            <a:ext cx="1066800" cy="0"/>
          </a:xfrm>
          <a:prstGeom prst="line">
            <a:avLst/>
          </a:prstGeom>
          <a:ln w="571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4" name="TextBox 53"/>
              <p:cNvSpPr txBox="1"/>
              <p:nvPr/>
            </p:nvSpPr>
            <p:spPr>
              <a:xfrm>
                <a:off x="1447800" y="3900607"/>
                <a:ext cx="6172200" cy="1661993"/>
              </a:xfrm>
              <a:prstGeom prst="rect">
                <a:avLst/>
              </a:prstGeom>
              <a:solidFill>
                <a:schemeClr val="bg1">
                  <a:lumMod val="95000"/>
                </a:schemeClr>
              </a:solidFill>
              <a:ln>
                <a:solidFill>
                  <a:schemeClr val="tx1"/>
                </a:solidFill>
              </a:ln>
            </p:spPr>
            <p:txBody>
              <a:bodyPr wrap="square" rtlCol="0">
                <a:spAutoFit/>
              </a:bodyPr>
              <a:lstStyle/>
              <a:p>
                <a:pPr algn="ctr"/>
                <a:r>
                  <a:rPr lang="en-US" sz="2400" b="1" u="sng" dirty="0" smtClean="0"/>
                  <a:t>Quick Summary</a:t>
                </a:r>
              </a:p>
              <a:p>
                <a:endParaRPr lang="en-US" sz="800" dirty="0" smtClean="0"/>
              </a:p>
              <a:p>
                <a:r>
                  <a:rPr lang="en-US" b="1" dirty="0" smtClean="0">
                    <a:solidFill>
                      <a:srgbClr val="2E3917"/>
                    </a:solidFill>
                  </a:rPr>
                  <a:t>Ca</a:t>
                </a:r>
                <a14:m>
                  <m:oMath xmlns:m="http://schemas.openxmlformats.org/officeDocument/2006/math">
                    <m:r>
                      <a:rPr lang="en-US" b="1" i="1" dirty="0" smtClean="0">
                        <a:solidFill>
                          <a:srgbClr val="2E3917"/>
                        </a:solidFill>
                        <a:latin typeface="Cambria Math"/>
                      </a:rPr>
                      <m:t>ñ</m:t>
                    </m:r>
                  </m:oMath>
                </a14:m>
                <a:r>
                  <a:rPr lang="en-US" b="1" dirty="0" smtClean="0">
                    <a:solidFill>
                      <a:srgbClr val="2E3917"/>
                    </a:solidFill>
                  </a:rPr>
                  <a:t>ada Trend</a:t>
                </a:r>
                <a:r>
                  <a:rPr lang="en-US" dirty="0" smtClean="0">
                    <a:solidFill>
                      <a:srgbClr val="2E3917"/>
                    </a:solidFill>
                  </a:rPr>
                  <a:t> – mostly flat</a:t>
                </a:r>
              </a:p>
              <a:p>
                <a:endParaRPr lang="en-US" sz="800" dirty="0" smtClean="0"/>
              </a:p>
              <a:p>
                <a:r>
                  <a:rPr lang="en-US" b="1" dirty="0" smtClean="0">
                    <a:solidFill>
                      <a:schemeClr val="accent6">
                        <a:lumMod val="50000"/>
                      </a:schemeClr>
                    </a:solidFill>
                  </a:rPr>
                  <a:t>Peer Group Performance </a:t>
                </a:r>
                <a:r>
                  <a:rPr lang="en-US" dirty="0" smtClean="0">
                    <a:solidFill>
                      <a:schemeClr val="accent6">
                        <a:lumMod val="50000"/>
                      </a:schemeClr>
                    </a:solidFill>
                  </a:rPr>
                  <a:t>– middle of the peer group</a:t>
                </a:r>
              </a:p>
              <a:p>
                <a:endParaRPr lang="en-US" sz="800" dirty="0" smtClean="0"/>
              </a:p>
              <a:p>
                <a:r>
                  <a:rPr lang="en-US" b="1" dirty="0" smtClean="0">
                    <a:solidFill>
                      <a:schemeClr val="accent1">
                        <a:lumMod val="50000"/>
                      </a:schemeClr>
                    </a:solidFill>
                  </a:rPr>
                  <a:t>Statewide Performance </a:t>
                </a:r>
                <a:r>
                  <a:rPr lang="en-US" dirty="0" smtClean="0">
                    <a:solidFill>
                      <a:schemeClr val="accent1">
                        <a:lumMod val="50000"/>
                      </a:schemeClr>
                    </a:solidFill>
                  </a:rPr>
                  <a:t>–the same as the state average</a:t>
                </a:r>
                <a:endParaRPr lang="en-US" dirty="0">
                  <a:solidFill>
                    <a:schemeClr val="accent1">
                      <a:lumMod val="50000"/>
                    </a:schemeClr>
                  </a:solidFill>
                </a:endParaRPr>
              </a:p>
            </p:txBody>
          </p:sp>
        </mc:Choice>
        <mc:Fallback xmlns="">
          <p:sp>
            <p:nvSpPr>
              <p:cNvPr id="54" name="TextBox 53"/>
              <p:cNvSpPr txBox="1">
                <a:spLocks noRot="1" noChangeAspect="1" noMove="1" noResize="1" noEditPoints="1" noAdjustHandles="1" noChangeArrowheads="1" noChangeShapeType="1" noTextEdit="1"/>
              </p:cNvSpPr>
              <p:nvPr/>
            </p:nvSpPr>
            <p:spPr>
              <a:xfrm>
                <a:off x="1447800" y="3900607"/>
                <a:ext cx="6172200" cy="1661993"/>
              </a:xfrm>
              <a:prstGeom prst="rect">
                <a:avLst/>
              </a:prstGeom>
              <a:blipFill rotWithShape="1">
                <a:blip r:embed="rId3"/>
                <a:stretch>
                  <a:fillRect l="-789" t="-2545" b="-4364"/>
                </a:stretch>
              </a:blipFill>
              <a:ln>
                <a:solidFill>
                  <a:schemeClr val="tx1"/>
                </a:solidFill>
              </a:ln>
            </p:spPr>
            <p:txBody>
              <a:bodyPr/>
              <a:lstStyle/>
              <a:p>
                <a:r>
                  <a:rPr lang="en-US">
                    <a:noFill/>
                  </a:rPr>
                  <a:t> </a:t>
                </a:r>
              </a:p>
            </p:txBody>
          </p:sp>
        </mc:Fallback>
      </mc:AlternateContent>
    </p:spTree>
    <p:extLst>
      <p:ext uri="{BB962C8B-B14F-4D97-AF65-F5344CB8AC3E}">
        <p14:creationId xmlns:p14="http://schemas.microsoft.com/office/powerpoint/2010/main" val="31696727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1000"/>
                                        <p:tgtEl>
                                          <p:spTgt spid="24"/>
                                        </p:tgtEl>
                                      </p:cBhvr>
                                    </p:animEffect>
                                    <p:anim calcmode="lin" valueType="num">
                                      <p:cBhvr>
                                        <p:cTn id="8" dur="1000" fill="hold"/>
                                        <p:tgtEl>
                                          <p:spTgt spid="24"/>
                                        </p:tgtEl>
                                        <p:attrNameLst>
                                          <p:attrName>ppt_x</p:attrName>
                                        </p:attrNameLst>
                                      </p:cBhvr>
                                      <p:tavLst>
                                        <p:tav tm="0">
                                          <p:val>
                                            <p:strVal val="#ppt_x"/>
                                          </p:val>
                                        </p:tav>
                                        <p:tav tm="100000">
                                          <p:val>
                                            <p:strVal val="#ppt_x"/>
                                          </p:val>
                                        </p:tav>
                                      </p:tavLst>
                                    </p:anim>
                                    <p:anim calcmode="lin" valueType="num">
                                      <p:cBhvr>
                                        <p:cTn id="9" dur="1000" fill="hold"/>
                                        <p:tgtEl>
                                          <p:spTgt spid="2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9"/>
                                        </p:tgtEl>
                                        <p:attrNameLst>
                                          <p:attrName>style.visibility</p:attrName>
                                        </p:attrNameLst>
                                      </p:cBhvr>
                                      <p:to>
                                        <p:strVal val="visible"/>
                                      </p:to>
                                    </p:set>
                                    <p:animEffect transition="in" filter="fade">
                                      <p:cBhvr>
                                        <p:cTn id="12" dur="1000"/>
                                        <p:tgtEl>
                                          <p:spTgt spid="39"/>
                                        </p:tgtEl>
                                      </p:cBhvr>
                                    </p:animEffect>
                                    <p:anim calcmode="lin" valueType="num">
                                      <p:cBhvr>
                                        <p:cTn id="13" dur="1000" fill="hold"/>
                                        <p:tgtEl>
                                          <p:spTgt spid="39"/>
                                        </p:tgtEl>
                                        <p:attrNameLst>
                                          <p:attrName>ppt_x</p:attrName>
                                        </p:attrNameLst>
                                      </p:cBhvr>
                                      <p:tavLst>
                                        <p:tav tm="0">
                                          <p:val>
                                            <p:strVal val="#ppt_x"/>
                                          </p:val>
                                        </p:tav>
                                        <p:tav tm="100000">
                                          <p:val>
                                            <p:strVal val="#ppt_x"/>
                                          </p:val>
                                        </p:tav>
                                      </p:tavLst>
                                    </p:anim>
                                    <p:anim calcmode="lin" valueType="num">
                                      <p:cBhvr>
                                        <p:cTn id="14" dur="1000" fill="hold"/>
                                        <p:tgtEl>
                                          <p:spTgt spid="39"/>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40"/>
                                        </p:tgtEl>
                                        <p:attrNameLst>
                                          <p:attrName>style.visibility</p:attrName>
                                        </p:attrNameLst>
                                      </p:cBhvr>
                                      <p:to>
                                        <p:strVal val="visible"/>
                                      </p:to>
                                    </p:set>
                                    <p:animEffect transition="in" filter="fade">
                                      <p:cBhvr>
                                        <p:cTn id="17" dur="1000"/>
                                        <p:tgtEl>
                                          <p:spTgt spid="40"/>
                                        </p:tgtEl>
                                      </p:cBhvr>
                                    </p:animEffect>
                                    <p:anim calcmode="lin" valueType="num">
                                      <p:cBhvr>
                                        <p:cTn id="18" dur="1000" fill="hold"/>
                                        <p:tgtEl>
                                          <p:spTgt spid="40"/>
                                        </p:tgtEl>
                                        <p:attrNameLst>
                                          <p:attrName>ppt_x</p:attrName>
                                        </p:attrNameLst>
                                      </p:cBhvr>
                                      <p:tavLst>
                                        <p:tav tm="0">
                                          <p:val>
                                            <p:strVal val="#ppt_x"/>
                                          </p:val>
                                        </p:tav>
                                        <p:tav tm="100000">
                                          <p:val>
                                            <p:strVal val="#ppt_x"/>
                                          </p:val>
                                        </p:tav>
                                      </p:tavLst>
                                    </p:anim>
                                    <p:anim calcmode="lin" valueType="num">
                                      <p:cBhvr>
                                        <p:cTn id="19" dur="1000" fill="hold"/>
                                        <p:tgtEl>
                                          <p:spTgt spid="40"/>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41"/>
                                        </p:tgtEl>
                                        <p:attrNameLst>
                                          <p:attrName>style.visibility</p:attrName>
                                        </p:attrNameLst>
                                      </p:cBhvr>
                                      <p:to>
                                        <p:strVal val="visible"/>
                                      </p:to>
                                    </p:set>
                                    <p:animEffect transition="in" filter="fade">
                                      <p:cBhvr>
                                        <p:cTn id="22" dur="1000"/>
                                        <p:tgtEl>
                                          <p:spTgt spid="41"/>
                                        </p:tgtEl>
                                      </p:cBhvr>
                                    </p:animEffect>
                                    <p:anim calcmode="lin" valueType="num">
                                      <p:cBhvr>
                                        <p:cTn id="23" dur="1000" fill="hold"/>
                                        <p:tgtEl>
                                          <p:spTgt spid="41"/>
                                        </p:tgtEl>
                                        <p:attrNameLst>
                                          <p:attrName>ppt_x</p:attrName>
                                        </p:attrNameLst>
                                      </p:cBhvr>
                                      <p:tavLst>
                                        <p:tav tm="0">
                                          <p:val>
                                            <p:strVal val="#ppt_x"/>
                                          </p:val>
                                        </p:tav>
                                        <p:tav tm="100000">
                                          <p:val>
                                            <p:strVal val="#ppt_x"/>
                                          </p:val>
                                        </p:tav>
                                      </p:tavLst>
                                    </p:anim>
                                    <p:anim calcmode="lin" valueType="num">
                                      <p:cBhvr>
                                        <p:cTn id="24" dur="1000" fill="hold"/>
                                        <p:tgtEl>
                                          <p:spTgt spid="41"/>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42"/>
                                        </p:tgtEl>
                                        <p:attrNameLst>
                                          <p:attrName>style.visibility</p:attrName>
                                        </p:attrNameLst>
                                      </p:cBhvr>
                                      <p:to>
                                        <p:strVal val="visible"/>
                                      </p:to>
                                    </p:set>
                                    <p:animEffect transition="in" filter="fade">
                                      <p:cBhvr>
                                        <p:cTn id="27" dur="1000"/>
                                        <p:tgtEl>
                                          <p:spTgt spid="42"/>
                                        </p:tgtEl>
                                      </p:cBhvr>
                                    </p:animEffect>
                                    <p:anim calcmode="lin" valueType="num">
                                      <p:cBhvr>
                                        <p:cTn id="28" dur="1000" fill="hold"/>
                                        <p:tgtEl>
                                          <p:spTgt spid="42"/>
                                        </p:tgtEl>
                                        <p:attrNameLst>
                                          <p:attrName>ppt_x</p:attrName>
                                        </p:attrNameLst>
                                      </p:cBhvr>
                                      <p:tavLst>
                                        <p:tav tm="0">
                                          <p:val>
                                            <p:strVal val="#ppt_x"/>
                                          </p:val>
                                        </p:tav>
                                        <p:tav tm="100000">
                                          <p:val>
                                            <p:strVal val="#ppt_x"/>
                                          </p:val>
                                        </p:tav>
                                      </p:tavLst>
                                    </p:anim>
                                    <p:anim calcmode="lin" valueType="num">
                                      <p:cBhvr>
                                        <p:cTn id="29" dur="1000" fill="hold"/>
                                        <p:tgtEl>
                                          <p:spTgt spid="42"/>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48"/>
                                        </p:tgtEl>
                                        <p:attrNameLst>
                                          <p:attrName>style.visibility</p:attrName>
                                        </p:attrNameLst>
                                      </p:cBhvr>
                                      <p:to>
                                        <p:strVal val="visible"/>
                                      </p:to>
                                    </p:set>
                                    <p:animEffect transition="in" filter="fade">
                                      <p:cBhvr>
                                        <p:cTn id="32" dur="1000"/>
                                        <p:tgtEl>
                                          <p:spTgt spid="48"/>
                                        </p:tgtEl>
                                      </p:cBhvr>
                                    </p:animEffect>
                                    <p:anim calcmode="lin" valueType="num">
                                      <p:cBhvr>
                                        <p:cTn id="33" dur="1000" fill="hold"/>
                                        <p:tgtEl>
                                          <p:spTgt spid="48"/>
                                        </p:tgtEl>
                                        <p:attrNameLst>
                                          <p:attrName>ppt_x</p:attrName>
                                        </p:attrNameLst>
                                      </p:cBhvr>
                                      <p:tavLst>
                                        <p:tav tm="0">
                                          <p:val>
                                            <p:strVal val="#ppt_x"/>
                                          </p:val>
                                        </p:tav>
                                        <p:tav tm="100000">
                                          <p:val>
                                            <p:strVal val="#ppt_x"/>
                                          </p:val>
                                        </p:tav>
                                      </p:tavLst>
                                    </p:anim>
                                    <p:anim calcmode="lin" valueType="num">
                                      <p:cBhvr>
                                        <p:cTn id="34" dur="1000" fill="hold"/>
                                        <p:tgtEl>
                                          <p:spTgt spid="48"/>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fade">
                                      <p:cBhvr>
                                        <p:cTn id="37" dur="1000"/>
                                        <p:tgtEl>
                                          <p:spTgt spid="25"/>
                                        </p:tgtEl>
                                      </p:cBhvr>
                                    </p:animEffect>
                                    <p:anim calcmode="lin" valueType="num">
                                      <p:cBhvr>
                                        <p:cTn id="38" dur="1000" fill="hold"/>
                                        <p:tgtEl>
                                          <p:spTgt spid="25"/>
                                        </p:tgtEl>
                                        <p:attrNameLst>
                                          <p:attrName>ppt_x</p:attrName>
                                        </p:attrNameLst>
                                      </p:cBhvr>
                                      <p:tavLst>
                                        <p:tav tm="0">
                                          <p:val>
                                            <p:strVal val="#ppt_x"/>
                                          </p:val>
                                        </p:tav>
                                        <p:tav tm="100000">
                                          <p:val>
                                            <p:strVal val="#ppt_x"/>
                                          </p:val>
                                        </p:tav>
                                      </p:tavLst>
                                    </p:anim>
                                    <p:anim calcmode="lin" valueType="num">
                                      <p:cBhvr>
                                        <p:cTn id="39" dur="1000" fill="hold"/>
                                        <p:tgtEl>
                                          <p:spTgt spid="25"/>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26"/>
                                        </p:tgtEl>
                                        <p:attrNameLst>
                                          <p:attrName>style.visibility</p:attrName>
                                        </p:attrNameLst>
                                      </p:cBhvr>
                                      <p:to>
                                        <p:strVal val="visible"/>
                                      </p:to>
                                    </p:set>
                                    <p:animEffect transition="in" filter="fade">
                                      <p:cBhvr>
                                        <p:cTn id="42" dur="1000"/>
                                        <p:tgtEl>
                                          <p:spTgt spid="26"/>
                                        </p:tgtEl>
                                      </p:cBhvr>
                                    </p:animEffect>
                                    <p:anim calcmode="lin" valueType="num">
                                      <p:cBhvr>
                                        <p:cTn id="43" dur="1000" fill="hold"/>
                                        <p:tgtEl>
                                          <p:spTgt spid="26"/>
                                        </p:tgtEl>
                                        <p:attrNameLst>
                                          <p:attrName>ppt_x</p:attrName>
                                        </p:attrNameLst>
                                      </p:cBhvr>
                                      <p:tavLst>
                                        <p:tav tm="0">
                                          <p:val>
                                            <p:strVal val="#ppt_x"/>
                                          </p:val>
                                        </p:tav>
                                        <p:tav tm="100000">
                                          <p:val>
                                            <p:strVal val="#ppt_x"/>
                                          </p:val>
                                        </p:tav>
                                      </p:tavLst>
                                    </p:anim>
                                    <p:anim calcmode="lin" valueType="num">
                                      <p:cBhvr>
                                        <p:cTn id="44" dur="1000" fill="hold"/>
                                        <p:tgtEl>
                                          <p:spTgt spid="26"/>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27"/>
                                        </p:tgtEl>
                                        <p:attrNameLst>
                                          <p:attrName>style.visibility</p:attrName>
                                        </p:attrNameLst>
                                      </p:cBhvr>
                                      <p:to>
                                        <p:strVal val="visible"/>
                                      </p:to>
                                    </p:set>
                                    <p:animEffect transition="in" filter="fade">
                                      <p:cBhvr>
                                        <p:cTn id="47" dur="1000"/>
                                        <p:tgtEl>
                                          <p:spTgt spid="27"/>
                                        </p:tgtEl>
                                      </p:cBhvr>
                                    </p:animEffect>
                                    <p:anim calcmode="lin" valueType="num">
                                      <p:cBhvr>
                                        <p:cTn id="48" dur="1000" fill="hold"/>
                                        <p:tgtEl>
                                          <p:spTgt spid="27"/>
                                        </p:tgtEl>
                                        <p:attrNameLst>
                                          <p:attrName>ppt_x</p:attrName>
                                        </p:attrNameLst>
                                      </p:cBhvr>
                                      <p:tavLst>
                                        <p:tav tm="0">
                                          <p:val>
                                            <p:strVal val="#ppt_x"/>
                                          </p:val>
                                        </p:tav>
                                        <p:tav tm="100000">
                                          <p:val>
                                            <p:strVal val="#ppt_x"/>
                                          </p:val>
                                        </p:tav>
                                      </p:tavLst>
                                    </p:anim>
                                    <p:anim calcmode="lin" valueType="num">
                                      <p:cBhvr>
                                        <p:cTn id="49" dur="1000" fill="hold"/>
                                        <p:tgtEl>
                                          <p:spTgt spid="27"/>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0"/>
                                  </p:stCondLst>
                                  <p:childTnLst>
                                    <p:set>
                                      <p:cBhvr>
                                        <p:cTn id="51" dur="1" fill="hold">
                                          <p:stCondLst>
                                            <p:cond delay="0"/>
                                          </p:stCondLst>
                                        </p:cTn>
                                        <p:tgtEl>
                                          <p:spTgt spid="31"/>
                                        </p:tgtEl>
                                        <p:attrNameLst>
                                          <p:attrName>style.visibility</p:attrName>
                                        </p:attrNameLst>
                                      </p:cBhvr>
                                      <p:to>
                                        <p:strVal val="visible"/>
                                      </p:to>
                                    </p:set>
                                    <p:animEffect transition="in" filter="fade">
                                      <p:cBhvr>
                                        <p:cTn id="52" dur="1000"/>
                                        <p:tgtEl>
                                          <p:spTgt spid="31"/>
                                        </p:tgtEl>
                                      </p:cBhvr>
                                    </p:animEffect>
                                    <p:anim calcmode="lin" valueType="num">
                                      <p:cBhvr>
                                        <p:cTn id="53" dur="1000" fill="hold"/>
                                        <p:tgtEl>
                                          <p:spTgt spid="31"/>
                                        </p:tgtEl>
                                        <p:attrNameLst>
                                          <p:attrName>ppt_x</p:attrName>
                                        </p:attrNameLst>
                                      </p:cBhvr>
                                      <p:tavLst>
                                        <p:tav tm="0">
                                          <p:val>
                                            <p:strVal val="#ppt_x"/>
                                          </p:val>
                                        </p:tav>
                                        <p:tav tm="100000">
                                          <p:val>
                                            <p:strVal val="#ppt_x"/>
                                          </p:val>
                                        </p:tav>
                                      </p:tavLst>
                                    </p:anim>
                                    <p:anim calcmode="lin" valueType="num">
                                      <p:cBhvr>
                                        <p:cTn id="54" dur="1000" fill="hold"/>
                                        <p:tgtEl>
                                          <p:spTgt spid="31"/>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0"/>
                                  </p:stCondLst>
                                  <p:childTnLst>
                                    <p:set>
                                      <p:cBhvr>
                                        <p:cTn id="56" dur="1" fill="hold">
                                          <p:stCondLst>
                                            <p:cond delay="0"/>
                                          </p:stCondLst>
                                        </p:cTn>
                                        <p:tgtEl>
                                          <p:spTgt spid="33"/>
                                        </p:tgtEl>
                                        <p:attrNameLst>
                                          <p:attrName>style.visibility</p:attrName>
                                        </p:attrNameLst>
                                      </p:cBhvr>
                                      <p:to>
                                        <p:strVal val="visible"/>
                                      </p:to>
                                    </p:set>
                                    <p:animEffect transition="in" filter="fade">
                                      <p:cBhvr>
                                        <p:cTn id="57" dur="1000"/>
                                        <p:tgtEl>
                                          <p:spTgt spid="33"/>
                                        </p:tgtEl>
                                      </p:cBhvr>
                                    </p:animEffect>
                                    <p:anim calcmode="lin" valueType="num">
                                      <p:cBhvr>
                                        <p:cTn id="58" dur="1000" fill="hold"/>
                                        <p:tgtEl>
                                          <p:spTgt spid="33"/>
                                        </p:tgtEl>
                                        <p:attrNameLst>
                                          <p:attrName>ppt_x</p:attrName>
                                        </p:attrNameLst>
                                      </p:cBhvr>
                                      <p:tavLst>
                                        <p:tav tm="0">
                                          <p:val>
                                            <p:strVal val="#ppt_x"/>
                                          </p:val>
                                        </p:tav>
                                        <p:tav tm="100000">
                                          <p:val>
                                            <p:strVal val="#ppt_x"/>
                                          </p:val>
                                        </p:tav>
                                      </p:tavLst>
                                    </p:anim>
                                    <p:anim calcmode="lin" valueType="num">
                                      <p:cBhvr>
                                        <p:cTn id="59" dur="1000" fill="hold"/>
                                        <p:tgtEl>
                                          <p:spTgt spid="33"/>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0"/>
                                  </p:stCondLst>
                                  <p:childTnLst>
                                    <p:set>
                                      <p:cBhvr>
                                        <p:cTn id="61" dur="1" fill="hold">
                                          <p:stCondLst>
                                            <p:cond delay="0"/>
                                          </p:stCondLst>
                                        </p:cTn>
                                        <p:tgtEl>
                                          <p:spTgt spid="28"/>
                                        </p:tgtEl>
                                        <p:attrNameLst>
                                          <p:attrName>style.visibility</p:attrName>
                                        </p:attrNameLst>
                                      </p:cBhvr>
                                      <p:to>
                                        <p:strVal val="visible"/>
                                      </p:to>
                                    </p:set>
                                    <p:animEffect transition="in" filter="fade">
                                      <p:cBhvr>
                                        <p:cTn id="62" dur="1000"/>
                                        <p:tgtEl>
                                          <p:spTgt spid="28"/>
                                        </p:tgtEl>
                                      </p:cBhvr>
                                    </p:animEffect>
                                    <p:anim calcmode="lin" valueType="num">
                                      <p:cBhvr>
                                        <p:cTn id="63" dur="1000" fill="hold"/>
                                        <p:tgtEl>
                                          <p:spTgt spid="28"/>
                                        </p:tgtEl>
                                        <p:attrNameLst>
                                          <p:attrName>ppt_x</p:attrName>
                                        </p:attrNameLst>
                                      </p:cBhvr>
                                      <p:tavLst>
                                        <p:tav tm="0">
                                          <p:val>
                                            <p:strVal val="#ppt_x"/>
                                          </p:val>
                                        </p:tav>
                                        <p:tav tm="100000">
                                          <p:val>
                                            <p:strVal val="#ppt_x"/>
                                          </p:val>
                                        </p:tav>
                                      </p:tavLst>
                                    </p:anim>
                                    <p:anim calcmode="lin" valueType="num">
                                      <p:cBhvr>
                                        <p:cTn id="64" dur="1000" fill="hold"/>
                                        <p:tgtEl>
                                          <p:spTgt spid="28"/>
                                        </p:tgtEl>
                                        <p:attrNameLst>
                                          <p:attrName>ppt_y</p:attrName>
                                        </p:attrNameLst>
                                      </p:cBhvr>
                                      <p:tavLst>
                                        <p:tav tm="0">
                                          <p:val>
                                            <p:strVal val="#ppt_y+.1"/>
                                          </p:val>
                                        </p:tav>
                                        <p:tav tm="100000">
                                          <p:val>
                                            <p:strVal val="#ppt_y"/>
                                          </p:val>
                                        </p:tav>
                                      </p:tavLst>
                                    </p:anim>
                                  </p:childTnLst>
                                </p:cTn>
                              </p:par>
                              <p:par>
                                <p:cTn id="65" presetID="42" presetClass="entr" presetSubtype="0" fill="hold" nodeType="withEffect">
                                  <p:stCondLst>
                                    <p:cond delay="0"/>
                                  </p:stCondLst>
                                  <p:childTnLst>
                                    <p:set>
                                      <p:cBhvr>
                                        <p:cTn id="66" dur="1" fill="hold">
                                          <p:stCondLst>
                                            <p:cond delay="0"/>
                                          </p:stCondLst>
                                        </p:cTn>
                                        <p:tgtEl>
                                          <p:spTgt spid="29"/>
                                        </p:tgtEl>
                                        <p:attrNameLst>
                                          <p:attrName>style.visibility</p:attrName>
                                        </p:attrNameLst>
                                      </p:cBhvr>
                                      <p:to>
                                        <p:strVal val="visible"/>
                                      </p:to>
                                    </p:set>
                                    <p:animEffect transition="in" filter="fade">
                                      <p:cBhvr>
                                        <p:cTn id="67" dur="1000"/>
                                        <p:tgtEl>
                                          <p:spTgt spid="29"/>
                                        </p:tgtEl>
                                      </p:cBhvr>
                                    </p:animEffect>
                                    <p:anim calcmode="lin" valueType="num">
                                      <p:cBhvr>
                                        <p:cTn id="68" dur="1000" fill="hold"/>
                                        <p:tgtEl>
                                          <p:spTgt spid="29"/>
                                        </p:tgtEl>
                                        <p:attrNameLst>
                                          <p:attrName>ppt_x</p:attrName>
                                        </p:attrNameLst>
                                      </p:cBhvr>
                                      <p:tavLst>
                                        <p:tav tm="0">
                                          <p:val>
                                            <p:strVal val="#ppt_x"/>
                                          </p:val>
                                        </p:tav>
                                        <p:tav tm="100000">
                                          <p:val>
                                            <p:strVal val="#ppt_x"/>
                                          </p:val>
                                        </p:tav>
                                      </p:tavLst>
                                    </p:anim>
                                    <p:anim calcmode="lin" valueType="num">
                                      <p:cBhvr>
                                        <p:cTn id="69" dur="1000" fill="hold"/>
                                        <p:tgtEl>
                                          <p:spTgt spid="29"/>
                                        </p:tgtEl>
                                        <p:attrNameLst>
                                          <p:attrName>ppt_y</p:attrName>
                                        </p:attrNameLst>
                                      </p:cBhvr>
                                      <p:tavLst>
                                        <p:tav tm="0">
                                          <p:val>
                                            <p:strVal val="#ppt_y+.1"/>
                                          </p:val>
                                        </p:tav>
                                        <p:tav tm="100000">
                                          <p:val>
                                            <p:strVal val="#ppt_y"/>
                                          </p:val>
                                        </p:tav>
                                      </p:tavLst>
                                    </p:anim>
                                  </p:childTnLst>
                                </p:cTn>
                              </p:par>
                              <p:par>
                                <p:cTn id="70" presetID="42" presetClass="entr" presetSubtype="0" fill="hold" nodeType="withEffect">
                                  <p:stCondLst>
                                    <p:cond delay="0"/>
                                  </p:stCondLst>
                                  <p:childTnLst>
                                    <p:set>
                                      <p:cBhvr>
                                        <p:cTn id="71" dur="1" fill="hold">
                                          <p:stCondLst>
                                            <p:cond delay="0"/>
                                          </p:stCondLst>
                                        </p:cTn>
                                        <p:tgtEl>
                                          <p:spTgt spid="30"/>
                                        </p:tgtEl>
                                        <p:attrNameLst>
                                          <p:attrName>style.visibility</p:attrName>
                                        </p:attrNameLst>
                                      </p:cBhvr>
                                      <p:to>
                                        <p:strVal val="visible"/>
                                      </p:to>
                                    </p:set>
                                    <p:animEffect transition="in" filter="fade">
                                      <p:cBhvr>
                                        <p:cTn id="72" dur="1000"/>
                                        <p:tgtEl>
                                          <p:spTgt spid="30"/>
                                        </p:tgtEl>
                                      </p:cBhvr>
                                    </p:animEffect>
                                    <p:anim calcmode="lin" valueType="num">
                                      <p:cBhvr>
                                        <p:cTn id="73" dur="1000" fill="hold"/>
                                        <p:tgtEl>
                                          <p:spTgt spid="30"/>
                                        </p:tgtEl>
                                        <p:attrNameLst>
                                          <p:attrName>ppt_x</p:attrName>
                                        </p:attrNameLst>
                                      </p:cBhvr>
                                      <p:tavLst>
                                        <p:tav tm="0">
                                          <p:val>
                                            <p:strVal val="#ppt_x"/>
                                          </p:val>
                                        </p:tav>
                                        <p:tav tm="100000">
                                          <p:val>
                                            <p:strVal val="#ppt_x"/>
                                          </p:val>
                                        </p:tav>
                                      </p:tavLst>
                                    </p:anim>
                                    <p:anim calcmode="lin" valueType="num">
                                      <p:cBhvr>
                                        <p:cTn id="74" dur="1000" fill="hold"/>
                                        <p:tgtEl>
                                          <p:spTgt spid="30"/>
                                        </p:tgtEl>
                                        <p:attrNameLst>
                                          <p:attrName>ppt_y</p:attrName>
                                        </p:attrNameLst>
                                      </p:cBhvr>
                                      <p:tavLst>
                                        <p:tav tm="0">
                                          <p:val>
                                            <p:strVal val="#ppt_y+.1"/>
                                          </p:val>
                                        </p:tav>
                                        <p:tav tm="100000">
                                          <p:val>
                                            <p:strVal val="#ppt_y"/>
                                          </p:val>
                                        </p:tav>
                                      </p:tavLst>
                                    </p:anim>
                                  </p:childTnLst>
                                </p:cTn>
                              </p:par>
                              <p:par>
                                <p:cTn id="75" presetID="42" presetClass="entr" presetSubtype="0" fill="hold" nodeType="withEffect">
                                  <p:stCondLst>
                                    <p:cond delay="0"/>
                                  </p:stCondLst>
                                  <p:childTnLst>
                                    <p:set>
                                      <p:cBhvr>
                                        <p:cTn id="76" dur="1" fill="hold">
                                          <p:stCondLst>
                                            <p:cond delay="0"/>
                                          </p:stCondLst>
                                        </p:cTn>
                                        <p:tgtEl>
                                          <p:spTgt spid="32"/>
                                        </p:tgtEl>
                                        <p:attrNameLst>
                                          <p:attrName>style.visibility</p:attrName>
                                        </p:attrNameLst>
                                      </p:cBhvr>
                                      <p:to>
                                        <p:strVal val="visible"/>
                                      </p:to>
                                    </p:set>
                                    <p:animEffect transition="in" filter="fade">
                                      <p:cBhvr>
                                        <p:cTn id="77" dur="1000"/>
                                        <p:tgtEl>
                                          <p:spTgt spid="32"/>
                                        </p:tgtEl>
                                      </p:cBhvr>
                                    </p:animEffect>
                                    <p:anim calcmode="lin" valueType="num">
                                      <p:cBhvr>
                                        <p:cTn id="78" dur="1000" fill="hold"/>
                                        <p:tgtEl>
                                          <p:spTgt spid="32"/>
                                        </p:tgtEl>
                                        <p:attrNameLst>
                                          <p:attrName>ppt_x</p:attrName>
                                        </p:attrNameLst>
                                      </p:cBhvr>
                                      <p:tavLst>
                                        <p:tav tm="0">
                                          <p:val>
                                            <p:strVal val="#ppt_x"/>
                                          </p:val>
                                        </p:tav>
                                        <p:tav tm="100000">
                                          <p:val>
                                            <p:strVal val="#ppt_x"/>
                                          </p:val>
                                        </p:tav>
                                      </p:tavLst>
                                    </p:anim>
                                    <p:anim calcmode="lin" valueType="num">
                                      <p:cBhvr>
                                        <p:cTn id="79" dur="1000" fill="hold"/>
                                        <p:tgtEl>
                                          <p:spTgt spid="32"/>
                                        </p:tgtEl>
                                        <p:attrNameLst>
                                          <p:attrName>ppt_y</p:attrName>
                                        </p:attrNameLst>
                                      </p:cBhvr>
                                      <p:tavLst>
                                        <p:tav tm="0">
                                          <p:val>
                                            <p:strVal val="#ppt_y+.1"/>
                                          </p:val>
                                        </p:tav>
                                        <p:tav tm="100000">
                                          <p:val>
                                            <p:strVal val="#ppt_y"/>
                                          </p:val>
                                        </p:tav>
                                      </p:tavLst>
                                    </p:anim>
                                  </p:childTnLst>
                                </p:cTn>
                              </p:par>
                              <p:par>
                                <p:cTn id="80" presetID="42" presetClass="entr" presetSubtype="0" fill="hold" nodeType="withEffect">
                                  <p:stCondLst>
                                    <p:cond delay="0"/>
                                  </p:stCondLst>
                                  <p:childTnLst>
                                    <p:set>
                                      <p:cBhvr>
                                        <p:cTn id="81" dur="1" fill="hold">
                                          <p:stCondLst>
                                            <p:cond delay="0"/>
                                          </p:stCondLst>
                                        </p:cTn>
                                        <p:tgtEl>
                                          <p:spTgt spid="34"/>
                                        </p:tgtEl>
                                        <p:attrNameLst>
                                          <p:attrName>style.visibility</p:attrName>
                                        </p:attrNameLst>
                                      </p:cBhvr>
                                      <p:to>
                                        <p:strVal val="visible"/>
                                      </p:to>
                                    </p:set>
                                    <p:animEffect transition="in" filter="fade">
                                      <p:cBhvr>
                                        <p:cTn id="82" dur="1000"/>
                                        <p:tgtEl>
                                          <p:spTgt spid="34"/>
                                        </p:tgtEl>
                                      </p:cBhvr>
                                    </p:animEffect>
                                    <p:anim calcmode="lin" valueType="num">
                                      <p:cBhvr>
                                        <p:cTn id="83" dur="1000" fill="hold"/>
                                        <p:tgtEl>
                                          <p:spTgt spid="34"/>
                                        </p:tgtEl>
                                        <p:attrNameLst>
                                          <p:attrName>ppt_x</p:attrName>
                                        </p:attrNameLst>
                                      </p:cBhvr>
                                      <p:tavLst>
                                        <p:tav tm="0">
                                          <p:val>
                                            <p:strVal val="#ppt_x"/>
                                          </p:val>
                                        </p:tav>
                                        <p:tav tm="100000">
                                          <p:val>
                                            <p:strVal val="#ppt_x"/>
                                          </p:val>
                                        </p:tav>
                                      </p:tavLst>
                                    </p:anim>
                                    <p:anim calcmode="lin" valueType="num">
                                      <p:cBhvr>
                                        <p:cTn id="84" dur="1000" fill="hold"/>
                                        <p:tgtEl>
                                          <p:spTgt spid="34"/>
                                        </p:tgtEl>
                                        <p:attrNameLst>
                                          <p:attrName>ppt_y</p:attrName>
                                        </p:attrNameLst>
                                      </p:cBhvr>
                                      <p:tavLst>
                                        <p:tav tm="0">
                                          <p:val>
                                            <p:strVal val="#ppt_y+.1"/>
                                          </p:val>
                                        </p:tav>
                                        <p:tav tm="100000">
                                          <p:val>
                                            <p:strVal val="#ppt_y"/>
                                          </p:val>
                                        </p:tav>
                                      </p:tavLst>
                                    </p:anim>
                                  </p:childTnLst>
                                </p:cTn>
                              </p:par>
                              <p:par>
                                <p:cTn id="85" presetID="42" presetClass="entr" presetSubtype="0" fill="hold" nodeType="withEffect">
                                  <p:stCondLst>
                                    <p:cond delay="0"/>
                                  </p:stCondLst>
                                  <p:childTnLst>
                                    <p:set>
                                      <p:cBhvr>
                                        <p:cTn id="86" dur="1" fill="hold">
                                          <p:stCondLst>
                                            <p:cond delay="0"/>
                                          </p:stCondLst>
                                        </p:cTn>
                                        <p:tgtEl>
                                          <p:spTgt spid="35"/>
                                        </p:tgtEl>
                                        <p:attrNameLst>
                                          <p:attrName>style.visibility</p:attrName>
                                        </p:attrNameLst>
                                      </p:cBhvr>
                                      <p:to>
                                        <p:strVal val="visible"/>
                                      </p:to>
                                    </p:set>
                                    <p:animEffect transition="in" filter="fade">
                                      <p:cBhvr>
                                        <p:cTn id="87" dur="1000"/>
                                        <p:tgtEl>
                                          <p:spTgt spid="35"/>
                                        </p:tgtEl>
                                      </p:cBhvr>
                                    </p:animEffect>
                                    <p:anim calcmode="lin" valueType="num">
                                      <p:cBhvr>
                                        <p:cTn id="88" dur="1000" fill="hold"/>
                                        <p:tgtEl>
                                          <p:spTgt spid="35"/>
                                        </p:tgtEl>
                                        <p:attrNameLst>
                                          <p:attrName>ppt_x</p:attrName>
                                        </p:attrNameLst>
                                      </p:cBhvr>
                                      <p:tavLst>
                                        <p:tav tm="0">
                                          <p:val>
                                            <p:strVal val="#ppt_x"/>
                                          </p:val>
                                        </p:tav>
                                        <p:tav tm="100000">
                                          <p:val>
                                            <p:strVal val="#ppt_x"/>
                                          </p:val>
                                        </p:tav>
                                      </p:tavLst>
                                    </p:anim>
                                    <p:anim calcmode="lin" valueType="num">
                                      <p:cBhvr>
                                        <p:cTn id="89" dur="1000" fill="hold"/>
                                        <p:tgtEl>
                                          <p:spTgt spid="35"/>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37"/>
                                        </p:tgtEl>
                                        <p:attrNameLst>
                                          <p:attrName>style.visibility</p:attrName>
                                        </p:attrNameLst>
                                      </p:cBhvr>
                                      <p:to>
                                        <p:strVal val="visible"/>
                                      </p:to>
                                    </p:set>
                                    <p:animEffect transition="in" filter="fade">
                                      <p:cBhvr>
                                        <p:cTn id="92" dur="1000"/>
                                        <p:tgtEl>
                                          <p:spTgt spid="37"/>
                                        </p:tgtEl>
                                      </p:cBhvr>
                                    </p:animEffect>
                                    <p:anim calcmode="lin" valueType="num">
                                      <p:cBhvr>
                                        <p:cTn id="93" dur="1000" fill="hold"/>
                                        <p:tgtEl>
                                          <p:spTgt spid="37"/>
                                        </p:tgtEl>
                                        <p:attrNameLst>
                                          <p:attrName>ppt_x</p:attrName>
                                        </p:attrNameLst>
                                      </p:cBhvr>
                                      <p:tavLst>
                                        <p:tav tm="0">
                                          <p:val>
                                            <p:strVal val="#ppt_x"/>
                                          </p:val>
                                        </p:tav>
                                        <p:tav tm="100000">
                                          <p:val>
                                            <p:strVal val="#ppt_x"/>
                                          </p:val>
                                        </p:tav>
                                      </p:tavLst>
                                    </p:anim>
                                    <p:anim calcmode="lin" valueType="num">
                                      <p:cBhvr>
                                        <p:cTn id="94" dur="1000" fill="hold"/>
                                        <p:tgtEl>
                                          <p:spTgt spid="37"/>
                                        </p:tgtEl>
                                        <p:attrNameLst>
                                          <p:attrName>ppt_y</p:attrName>
                                        </p:attrNameLst>
                                      </p:cBhvr>
                                      <p:tavLst>
                                        <p:tav tm="0">
                                          <p:val>
                                            <p:strVal val="#ppt_y+.1"/>
                                          </p:val>
                                        </p:tav>
                                        <p:tav tm="100000">
                                          <p:val>
                                            <p:strVal val="#ppt_y"/>
                                          </p:val>
                                        </p:tav>
                                      </p:tavLst>
                                    </p:anim>
                                  </p:childTnLst>
                                </p:cTn>
                              </p:par>
                            </p:childTnLst>
                          </p:cTn>
                        </p:par>
                      </p:childTnLst>
                    </p:cTn>
                  </p:par>
                  <p:par>
                    <p:cTn id="95" fill="hold">
                      <p:stCondLst>
                        <p:cond delay="indefinite"/>
                      </p:stCondLst>
                      <p:childTnLst>
                        <p:par>
                          <p:cTn id="96" fill="hold">
                            <p:stCondLst>
                              <p:cond delay="0"/>
                            </p:stCondLst>
                            <p:childTnLst>
                              <p:par>
                                <p:cTn id="97" presetID="42" presetClass="entr" presetSubtype="0" fill="hold" nodeType="clickEffect">
                                  <p:stCondLst>
                                    <p:cond delay="0"/>
                                  </p:stCondLst>
                                  <p:childTnLst>
                                    <p:set>
                                      <p:cBhvr>
                                        <p:cTn id="98" dur="1" fill="hold">
                                          <p:stCondLst>
                                            <p:cond delay="0"/>
                                          </p:stCondLst>
                                        </p:cTn>
                                        <p:tgtEl>
                                          <p:spTgt spid="38"/>
                                        </p:tgtEl>
                                        <p:attrNameLst>
                                          <p:attrName>style.visibility</p:attrName>
                                        </p:attrNameLst>
                                      </p:cBhvr>
                                      <p:to>
                                        <p:strVal val="visible"/>
                                      </p:to>
                                    </p:set>
                                    <p:animEffect transition="in" filter="fade">
                                      <p:cBhvr>
                                        <p:cTn id="99" dur="1000"/>
                                        <p:tgtEl>
                                          <p:spTgt spid="38"/>
                                        </p:tgtEl>
                                      </p:cBhvr>
                                    </p:animEffect>
                                    <p:anim calcmode="lin" valueType="num">
                                      <p:cBhvr>
                                        <p:cTn id="100" dur="1000" fill="hold"/>
                                        <p:tgtEl>
                                          <p:spTgt spid="38"/>
                                        </p:tgtEl>
                                        <p:attrNameLst>
                                          <p:attrName>ppt_x</p:attrName>
                                        </p:attrNameLst>
                                      </p:cBhvr>
                                      <p:tavLst>
                                        <p:tav tm="0">
                                          <p:val>
                                            <p:strVal val="#ppt_x"/>
                                          </p:val>
                                        </p:tav>
                                        <p:tav tm="100000">
                                          <p:val>
                                            <p:strVal val="#ppt_x"/>
                                          </p:val>
                                        </p:tav>
                                      </p:tavLst>
                                    </p:anim>
                                    <p:anim calcmode="lin" valueType="num">
                                      <p:cBhvr>
                                        <p:cTn id="101" dur="1000" fill="hold"/>
                                        <p:tgtEl>
                                          <p:spTgt spid="38"/>
                                        </p:tgtEl>
                                        <p:attrNameLst>
                                          <p:attrName>ppt_y</p:attrName>
                                        </p:attrNameLst>
                                      </p:cBhvr>
                                      <p:tavLst>
                                        <p:tav tm="0">
                                          <p:val>
                                            <p:strVal val="#ppt_y+.1"/>
                                          </p:val>
                                        </p:tav>
                                        <p:tav tm="100000">
                                          <p:val>
                                            <p:strVal val="#ppt_y"/>
                                          </p:val>
                                        </p:tav>
                                      </p:tavLst>
                                    </p:anim>
                                  </p:childTnLst>
                                </p:cTn>
                              </p:par>
                              <p:par>
                                <p:cTn id="102" presetID="42" presetClass="entr" presetSubtype="0" fill="hold" nodeType="withEffect">
                                  <p:stCondLst>
                                    <p:cond delay="0"/>
                                  </p:stCondLst>
                                  <p:childTnLst>
                                    <p:set>
                                      <p:cBhvr>
                                        <p:cTn id="103" dur="1" fill="hold">
                                          <p:stCondLst>
                                            <p:cond delay="0"/>
                                          </p:stCondLst>
                                        </p:cTn>
                                        <p:tgtEl>
                                          <p:spTgt spid="49"/>
                                        </p:tgtEl>
                                        <p:attrNameLst>
                                          <p:attrName>style.visibility</p:attrName>
                                        </p:attrNameLst>
                                      </p:cBhvr>
                                      <p:to>
                                        <p:strVal val="visible"/>
                                      </p:to>
                                    </p:set>
                                    <p:animEffect transition="in" filter="fade">
                                      <p:cBhvr>
                                        <p:cTn id="104" dur="1000"/>
                                        <p:tgtEl>
                                          <p:spTgt spid="49"/>
                                        </p:tgtEl>
                                      </p:cBhvr>
                                    </p:animEffect>
                                    <p:anim calcmode="lin" valueType="num">
                                      <p:cBhvr>
                                        <p:cTn id="105" dur="1000" fill="hold"/>
                                        <p:tgtEl>
                                          <p:spTgt spid="49"/>
                                        </p:tgtEl>
                                        <p:attrNameLst>
                                          <p:attrName>ppt_x</p:attrName>
                                        </p:attrNameLst>
                                      </p:cBhvr>
                                      <p:tavLst>
                                        <p:tav tm="0">
                                          <p:val>
                                            <p:strVal val="#ppt_x"/>
                                          </p:val>
                                        </p:tav>
                                        <p:tav tm="100000">
                                          <p:val>
                                            <p:strVal val="#ppt_x"/>
                                          </p:val>
                                        </p:tav>
                                      </p:tavLst>
                                    </p:anim>
                                    <p:anim calcmode="lin" valueType="num">
                                      <p:cBhvr>
                                        <p:cTn id="106" dur="1000" fill="hold"/>
                                        <p:tgtEl>
                                          <p:spTgt spid="49"/>
                                        </p:tgtEl>
                                        <p:attrNameLst>
                                          <p:attrName>ppt_y</p:attrName>
                                        </p:attrNameLst>
                                      </p:cBhvr>
                                      <p:tavLst>
                                        <p:tav tm="0">
                                          <p:val>
                                            <p:strVal val="#ppt_y+.1"/>
                                          </p:val>
                                        </p:tav>
                                        <p:tav tm="100000">
                                          <p:val>
                                            <p:strVal val="#ppt_y"/>
                                          </p:val>
                                        </p:tav>
                                      </p:tavLst>
                                    </p:anim>
                                  </p:childTnLst>
                                </p:cTn>
                              </p:par>
                              <p:par>
                                <p:cTn id="107" presetID="42" presetClass="entr" presetSubtype="0" fill="hold" grpId="0" nodeType="withEffect">
                                  <p:stCondLst>
                                    <p:cond delay="0"/>
                                  </p:stCondLst>
                                  <p:childTnLst>
                                    <p:set>
                                      <p:cBhvr>
                                        <p:cTn id="108" dur="1" fill="hold">
                                          <p:stCondLst>
                                            <p:cond delay="0"/>
                                          </p:stCondLst>
                                        </p:cTn>
                                        <p:tgtEl>
                                          <p:spTgt spid="50"/>
                                        </p:tgtEl>
                                        <p:attrNameLst>
                                          <p:attrName>style.visibility</p:attrName>
                                        </p:attrNameLst>
                                      </p:cBhvr>
                                      <p:to>
                                        <p:strVal val="visible"/>
                                      </p:to>
                                    </p:set>
                                    <p:animEffect transition="in" filter="fade">
                                      <p:cBhvr>
                                        <p:cTn id="109" dur="1000"/>
                                        <p:tgtEl>
                                          <p:spTgt spid="50"/>
                                        </p:tgtEl>
                                      </p:cBhvr>
                                    </p:animEffect>
                                    <p:anim calcmode="lin" valueType="num">
                                      <p:cBhvr>
                                        <p:cTn id="110" dur="1000" fill="hold"/>
                                        <p:tgtEl>
                                          <p:spTgt spid="50"/>
                                        </p:tgtEl>
                                        <p:attrNameLst>
                                          <p:attrName>ppt_x</p:attrName>
                                        </p:attrNameLst>
                                      </p:cBhvr>
                                      <p:tavLst>
                                        <p:tav tm="0">
                                          <p:val>
                                            <p:strVal val="#ppt_x"/>
                                          </p:val>
                                        </p:tav>
                                        <p:tav tm="100000">
                                          <p:val>
                                            <p:strVal val="#ppt_x"/>
                                          </p:val>
                                        </p:tav>
                                      </p:tavLst>
                                    </p:anim>
                                    <p:anim calcmode="lin" valueType="num">
                                      <p:cBhvr>
                                        <p:cTn id="111" dur="1000" fill="hold"/>
                                        <p:tgtEl>
                                          <p:spTgt spid="50"/>
                                        </p:tgtEl>
                                        <p:attrNameLst>
                                          <p:attrName>ppt_y</p:attrName>
                                        </p:attrNameLst>
                                      </p:cBhvr>
                                      <p:tavLst>
                                        <p:tav tm="0">
                                          <p:val>
                                            <p:strVal val="#ppt_y+.1"/>
                                          </p:val>
                                        </p:tav>
                                        <p:tav tm="100000">
                                          <p:val>
                                            <p:strVal val="#ppt_y"/>
                                          </p:val>
                                        </p:tav>
                                      </p:tavLst>
                                    </p:anim>
                                  </p:childTnLst>
                                </p:cTn>
                              </p:par>
                              <p:par>
                                <p:cTn id="112" presetID="42" presetClass="entr" presetSubtype="0" fill="hold" nodeType="withEffect">
                                  <p:stCondLst>
                                    <p:cond delay="0"/>
                                  </p:stCondLst>
                                  <p:childTnLst>
                                    <p:set>
                                      <p:cBhvr>
                                        <p:cTn id="113" dur="1" fill="hold">
                                          <p:stCondLst>
                                            <p:cond delay="0"/>
                                          </p:stCondLst>
                                        </p:cTn>
                                        <p:tgtEl>
                                          <p:spTgt spid="51"/>
                                        </p:tgtEl>
                                        <p:attrNameLst>
                                          <p:attrName>style.visibility</p:attrName>
                                        </p:attrNameLst>
                                      </p:cBhvr>
                                      <p:to>
                                        <p:strVal val="visible"/>
                                      </p:to>
                                    </p:set>
                                    <p:animEffect transition="in" filter="fade">
                                      <p:cBhvr>
                                        <p:cTn id="114" dur="1000"/>
                                        <p:tgtEl>
                                          <p:spTgt spid="51"/>
                                        </p:tgtEl>
                                      </p:cBhvr>
                                    </p:animEffect>
                                    <p:anim calcmode="lin" valueType="num">
                                      <p:cBhvr>
                                        <p:cTn id="115" dur="1000" fill="hold"/>
                                        <p:tgtEl>
                                          <p:spTgt spid="51"/>
                                        </p:tgtEl>
                                        <p:attrNameLst>
                                          <p:attrName>ppt_x</p:attrName>
                                        </p:attrNameLst>
                                      </p:cBhvr>
                                      <p:tavLst>
                                        <p:tav tm="0">
                                          <p:val>
                                            <p:strVal val="#ppt_x"/>
                                          </p:val>
                                        </p:tav>
                                        <p:tav tm="100000">
                                          <p:val>
                                            <p:strVal val="#ppt_x"/>
                                          </p:val>
                                        </p:tav>
                                      </p:tavLst>
                                    </p:anim>
                                    <p:anim calcmode="lin" valueType="num">
                                      <p:cBhvr>
                                        <p:cTn id="116" dur="1000" fill="hold"/>
                                        <p:tgtEl>
                                          <p:spTgt spid="51"/>
                                        </p:tgtEl>
                                        <p:attrNameLst>
                                          <p:attrName>ppt_y</p:attrName>
                                        </p:attrNameLst>
                                      </p:cBhvr>
                                      <p:tavLst>
                                        <p:tav tm="0">
                                          <p:val>
                                            <p:strVal val="#ppt_y+.1"/>
                                          </p:val>
                                        </p:tav>
                                        <p:tav tm="100000">
                                          <p:val>
                                            <p:strVal val="#ppt_y"/>
                                          </p:val>
                                        </p:tav>
                                      </p:tavLst>
                                    </p:anim>
                                  </p:childTnLst>
                                </p:cTn>
                              </p:par>
                              <p:par>
                                <p:cTn id="117" presetID="42" presetClass="entr" presetSubtype="0" fill="hold" nodeType="withEffect">
                                  <p:stCondLst>
                                    <p:cond delay="0"/>
                                  </p:stCondLst>
                                  <p:childTnLst>
                                    <p:set>
                                      <p:cBhvr>
                                        <p:cTn id="118" dur="1" fill="hold">
                                          <p:stCondLst>
                                            <p:cond delay="0"/>
                                          </p:stCondLst>
                                        </p:cTn>
                                        <p:tgtEl>
                                          <p:spTgt spid="52"/>
                                        </p:tgtEl>
                                        <p:attrNameLst>
                                          <p:attrName>style.visibility</p:attrName>
                                        </p:attrNameLst>
                                      </p:cBhvr>
                                      <p:to>
                                        <p:strVal val="visible"/>
                                      </p:to>
                                    </p:set>
                                    <p:animEffect transition="in" filter="fade">
                                      <p:cBhvr>
                                        <p:cTn id="119" dur="1000"/>
                                        <p:tgtEl>
                                          <p:spTgt spid="52"/>
                                        </p:tgtEl>
                                      </p:cBhvr>
                                    </p:animEffect>
                                    <p:anim calcmode="lin" valueType="num">
                                      <p:cBhvr>
                                        <p:cTn id="120" dur="1000" fill="hold"/>
                                        <p:tgtEl>
                                          <p:spTgt spid="52"/>
                                        </p:tgtEl>
                                        <p:attrNameLst>
                                          <p:attrName>ppt_x</p:attrName>
                                        </p:attrNameLst>
                                      </p:cBhvr>
                                      <p:tavLst>
                                        <p:tav tm="0">
                                          <p:val>
                                            <p:strVal val="#ppt_x"/>
                                          </p:val>
                                        </p:tav>
                                        <p:tav tm="100000">
                                          <p:val>
                                            <p:strVal val="#ppt_x"/>
                                          </p:val>
                                        </p:tav>
                                      </p:tavLst>
                                    </p:anim>
                                    <p:anim calcmode="lin" valueType="num">
                                      <p:cBhvr>
                                        <p:cTn id="121" dur="1000" fill="hold"/>
                                        <p:tgtEl>
                                          <p:spTgt spid="52"/>
                                        </p:tgtEl>
                                        <p:attrNameLst>
                                          <p:attrName>ppt_y</p:attrName>
                                        </p:attrNameLst>
                                      </p:cBhvr>
                                      <p:tavLst>
                                        <p:tav tm="0">
                                          <p:val>
                                            <p:strVal val="#ppt_y+.1"/>
                                          </p:val>
                                        </p:tav>
                                        <p:tav tm="100000">
                                          <p:val>
                                            <p:strVal val="#ppt_y"/>
                                          </p:val>
                                        </p:tav>
                                      </p:tavLst>
                                    </p:anim>
                                  </p:childTnLst>
                                </p:cTn>
                              </p:par>
                              <p:par>
                                <p:cTn id="122" presetID="42" presetClass="entr" presetSubtype="0" fill="hold" nodeType="withEffect">
                                  <p:stCondLst>
                                    <p:cond delay="0"/>
                                  </p:stCondLst>
                                  <p:childTnLst>
                                    <p:set>
                                      <p:cBhvr>
                                        <p:cTn id="123" dur="1" fill="hold">
                                          <p:stCondLst>
                                            <p:cond delay="0"/>
                                          </p:stCondLst>
                                        </p:cTn>
                                        <p:tgtEl>
                                          <p:spTgt spid="53"/>
                                        </p:tgtEl>
                                        <p:attrNameLst>
                                          <p:attrName>style.visibility</p:attrName>
                                        </p:attrNameLst>
                                      </p:cBhvr>
                                      <p:to>
                                        <p:strVal val="visible"/>
                                      </p:to>
                                    </p:set>
                                    <p:animEffect transition="in" filter="fade">
                                      <p:cBhvr>
                                        <p:cTn id="124" dur="1000"/>
                                        <p:tgtEl>
                                          <p:spTgt spid="53"/>
                                        </p:tgtEl>
                                      </p:cBhvr>
                                    </p:animEffect>
                                    <p:anim calcmode="lin" valueType="num">
                                      <p:cBhvr>
                                        <p:cTn id="125" dur="1000" fill="hold"/>
                                        <p:tgtEl>
                                          <p:spTgt spid="53"/>
                                        </p:tgtEl>
                                        <p:attrNameLst>
                                          <p:attrName>ppt_x</p:attrName>
                                        </p:attrNameLst>
                                      </p:cBhvr>
                                      <p:tavLst>
                                        <p:tav tm="0">
                                          <p:val>
                                            <p:strVal val="#ppt_x"/>
                                          </p:val>
                                        </p:tav>
                                        <p:tav tm="100000">
                                          <p:val>
                                            <p:strVal val="#ppt_x"/>
                                          </p:val>
                                        </p:tav>
                                      </p:tavLst>
                                    </p:anim>
                                    <p:anim calcmode="lin" valueType="num">
                                      <p:cBhvr>
                                        <p:cTn id="126" dur="1000" fill="hold"/>
                                        <p:tgtEl>
                                          <p:spTgt spid="53"/>
                                        </p:tgtEl>
                                        <p:attrNameLst>
                                          <p:attrName>ppt_y</p:attrName>
                                        </p:attrNameLst>
                                      </p:cBhvr>
                                      <p:tavLst>
                                        <p:tav tm="0">
                                          <p:val>
                                            <p:strVal val="#ppt_y+.1"/>
                                          </p:val>
                                        </p:tav>
                                        <p:tav tm="100000">
                                          <p:val>
                                            <p:strVal val="#ppt_y"/>
                                          </p:val>
                                        </p:tav>
                                      </p:tavLst>
                                    </p:anim>
                                  </p:childTnLst>
                                </p:cTn>
                              </p:par>
                            </p:childTnLst>
                          </p:cTn>
                        </p:par>
                      </p:childTnLst>
                    </p:cTn>
                  </p:par>
                  <p:par>
                    <p:cTn id="127" fill="hold">
                      <p:stCondLst>
                        <p:cond delay="indefinite"/>
                      </p:stCondLst>
                      <p:childTnLst>
                        <p:par>
                          <p:cTn id="128" fill="hold">
                            <p:stCondLst>
                              <p:cond delay="0"/>
                            </p:stCondLst>
                            <p:childTnLst>
                              <p:par>
                                <p:cTn id="129" presetID="42" presetClass="entr" presetSubtype="0" fill="hold" grpId="0" nodeType="clickEffect">
                                  <p:stCondLst>
                                    <p:cond delay="0"/>
                                  </p:stCondLst>
                                  <p:childTnLst>
                                    <p:set>
                                      <p:cBhvr>
                                        <p:cTn id="130" dur="1" fill="hold">
                                          <p:stCondLst>
                                            <p:cond delay="0"/>
                                          </p:stCondLst>
                                        </p:cTn>
                                        <p:tgtEl>
                                          <p:spTgt spid="54"/>
                                        </p:tgtEl>
                                        <p:attrNameLst>
                                          <p:attrName>style.visibility</p:attrName>
                                        </p:attrNameLst>
                                      </p:cBhvr>
                                      <p:to>
                                        <p:strVal val="visible"/>
                                      </p:to>
                                    </p:set>
                                    <p:animEffect transition="in" filter="fade">
                                      <p:cBhvr>
                                        <p:cTn id="131" dur="1000"/>
                                        <p:tgtEl>
                                          <p:spTgt spid="54"/>
                                        </p:tgtEl>
                                      </p:cBhvr>
                                    </p:animEffect>
                                    <p:anim calcmode="lin" valueType="num">
                                      <p:cBhvr>
                                        <p:cTn id="132" dur="1000" fill="hold"/>
                                        <p:tgtEl>
                                          <p:spTgt spid="54"/>
                                        </p:tgtEl>
                                        <p:attrNameLst>
                                          <p:attrName>ppt_x</p:attrName>
                                        </p:attrNameLst>
                                      </p:cBhvr>
                                      <p:tavLst>
                                        <p:tav tm="0">
                                          <p:val>
                                            <p:strVal val="#ppt_x"/>
                                          </p:val>
                                        </p:tav>
                                        <p:tav tm="100000">
                                          <p:val>
                                            <p:strVal val="#ppt_x"/>
                                          </p:val>
                                        </p:tav>
                                      </p:tavLst>
                                    </p:anim>
                                    <p:anim calcmode="lin" valueType="num">
                                      <p:cBhvr>
                                        <p:cTn id="133" dur="1000" fill="hold"/>
                                        <p:tgtEl>
                                          <p:spTgt spid="5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42" grpId="0"/>
      <p:bldP spid="48" grpId="0" animBg="1"/>
      <p:bldP spid="50" grpId="0"/>
      <p:bldP spid="5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Chart 9"/>
          <p:cNvGraphicFramePr/>
          <p:nvPr>
            <p:extLst>
              <p:ext uri="{D42A27DB-BD31-4B8C-83A1-F6EECF244321}">
                <p14:modId xmlns:p14="http://schemas.microsoft.com/office/powerpoint/2010/main" val="182538805"/>
              </p:ext>
            </p:extLst>
          </p:nvPr>
        </p:nvGraphicFramePr>
        <p:xfrm>
          <a:off x="152400" y="1371600"/>
          <a:ext cx="8001000" cy="5334000"/>
        </p:xfrm>
        <a:graphic>
          <a:graphicData uri="http://schemas.openxmlformats.org/drawingml/2006/chart">
            <c:chart xmlns:c="http://schemas.openxmlformats.org/drawingml/2006/chart" xmlns:r="http://schemas.openxmlformats.org/officeDocument/2006/relationships" r:id="rId2"/>
          </a:graphicData>
        </a:graphic>
      </p:graphicFrame>
      <p:cxnSp>
        <p:nvCxnSpPr>
          <p:cNvPr id="24" name="Straight Connector 23"/>
          <p:cNvCxnSpPr/>
          <p:nvPr/>
        </p:nvCxnSpPr>
        <p:spPr>
          <a:xfrm>
            <a:off x="6629400" y="2133600"/>
            <a:ext cx="1066800" cy="0"/>
          </a:xfrm>
          <a:prstGeom prst="line">
            <a:avLst/>
          </a:prstGeom>
          <a:ln w="28575">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6553200" y="3733800"/>
            <a:ext cx="1066800" cy="0"/>
          </a:xfrm>
          <a:prstGeom prst="line">
            <a:avLst/>
          </a:prstGeom>
          <a:ln w="28575">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5334000" y="1981200"/>
            <a:ext cx="0" cy="1524000"/>
          </a:xfrm>
          <a:prstGeom prst="line">
            <a:avLst/>
          </a:prstGeom>
          <a:ln>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4800600" y="1981200"/>
            <a:ext cx="1066800" cy="0"/>
          </a:xfrm>
          <a:prstGeom prst="line">
            <a:avLst/>
          </a:prstGeom>
          <a:ln w="28575">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7086600" y="2133600"/>
            <a:ext cx="0" cy="1600200"/>
          </a:xfrm>
          <a:prstGeom prst="line">
            <a:avLst/>
          </a:prstGeom>
          <a:ln>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4800600" y="3505200"/>
            <a:ext cx="1066800" cy="0"/>
          </a:xfrm>
          <a:prstGeom prst="line">
            <a:avLst/>
          </a:prstGeom>
          <a:ln w="28575">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3505200" y="2209800"/>
            <a:ext cx="0" cy="1524000"/>
          </a:xfrm>
          <a:prstGeom prst="line">
            <a:avLst/>
          </a:prstGeom>
          <a:ln>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2971800" y="2209800"/>
            <a:ext cx="1066800" cy="0"/>
          </a:xfrm>
          <a:prstGeom prst="line">
            <a:avLst/>
          </a:prstGeom>
          <a:ln w="28575">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2971800" y="3733800"/>
            <a:ext cx="1066800" cy="0"/>
          </a:xfrm>
          <a:prstGeom prst="line">
            <a:avLst/>
          </a:prstGeom>
          <a:ln w="28575">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1752600" y="1447800"/>
            <a:ext cx="0" cy="1905000"/>
          </a:xfrm>
          <a:prstGeom prst="line">
            <a:avLst/>
          </a:prstGeom>
          <a:ln>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1219200" y="1447800"/>
            <a:ext cx="1066800" cy="0"/>
          </a:xfrm>
          <a:prstGeom prst="line">
            <a:avLst/>
          </a:prstGeom>
          <a:ln w="28575">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1219200" y="3352800"/>
            <a:ext cx="1066800" cy="0"/>
          </a:xfrm>
          <a:prstGeom prst="line">
            <a:avLst/>
          </a:prstGeom>
          <a:ln w="28575">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0" y="6553200"/>
            <a:ext cx="9601200" cy="338554"/>
          </a:xfrm>
          <a:prstGeom prst="rect">
            <a:avLst/>
          </a:prstGeom>
          <a:noFill/>
        </p:spPr>
        <p:txBody>
          <a:bodyPr wrap="square" rtlCol="0">
            <a:spAutoFit/>
          </a:bodyPr>
          <a:lstStyle/>
          <a:p>
            <a:r>
              <a:rPr lang="en-US" sz="800" i="1" dirty="0" smtClean="0">
                <a:solidFill>
                  <a:schemeClr val="tx1">
                    <a:lumMod val="50000"/>
                    <a:lumOff val="50000"/>
                  </a:schemeClr>
                </a:solidFill>
              </a:rPr>
              <a:t>Peer Group for Indicator: Allan Hancock, Cabrillo, Canada, </a:t>
            </a:r>
            <a:r>
              <a:rPr lang="en-US" sz="800" i="1" dirty="0" err="1" smtClean="0">
                <a:solidFill>
                  <a:schemeClr val="tx1">
                    <a:lumMod val="50000"/>
                    <a:lumOff val="50000"/>
                  </a:schemeClr>
                </a:solidFill>
              </a:rPr>
              <a:t>Chabot,C</a:t>
            </a:r>
            <a:r>
              <a:rPr lang="en-US" sz="800" i="1" dirty="0" smtClean="0">
                <a:solidFill>
                  <a:schemeClr val="tx1">
                    <a:lumMod val="50000"/>
                    <a:lumOff val="50000"/>
                  </a:schemeClr>
                </a:solidFill>
              </a:rPr>
              <a:t> </a:t>
            </a:r>
            <a:r>
              <a:rPr lang="en-US" sz="800" i="1" dirty="0" err="1" smtClean="0">
                <a:solidFill>
                  <a:schemeClr val="tx1">
                    <a:lumMod val="50000"/>
                    <a:lumOff val="50000"/>
                  </a:schemeClr>
                </a:solidFill>
              </a:rPr>
              <a:t>itrus</a:t>
            </a:r>
            <a:r>
              <a:rPr lang="en-US" sz="800" i="1" dirty="0" smtClean="0">
                <a:solidFill>
                  <a:schemeClr val="tx1">
                    <a:lumMod val="50000"/>
                    <a:lumOff val="50000"/>
                  </a:schemeClr>
                </a:solidFill>
              </a:rPr>
              <a:t>, Coastline, Contra Costa, </a:t>
            </a:r>
            <a:r>
              <a:rPr lang="en-US" sz="800" i="1" dirty="0" err="1" smtClean="0">
                <a:solidFill>
                  <a:schemeClr val="tx1">
                    <a:lumMod val="50000"/>
                    <a:lumOff val="50000"/>
                  </a:schemeClr>
                </a:solidFill>
              </a:rPr>
              <a:t>Cosumnes</a:t>
            </a:r>
            <a:r>
              <a:rPr lang="en-US" sz="800" i="1" dirty="0" smtClean="0">
                <a:solidFill>
                  <a:schemeClr val="tx1">
                    <a:lumMod val="50000"/>
                    <a:lumOff val="50000"/>
                  </a:schemeClr>
                </a:solidFill>
              </a:rPr>
              <a:t> River,</a:t>
            </a:r>
            <a:r>
              <a:rPr lang="es-ES" sz="800" i="1" dirty="0" smtClean="0">
                <a:solidFill>
                  <a:schemeClr val="tx1">
                    <a:lumMod val="50000"/>
                    <a:lumOff val="50000"/>
                  </a:schemeClr>
                </a:solidFill>
              </a:rPr>
              <a:t>Cuesta, </a:t>
            </a:r>
            <a:r>
              <a:rPr lang="es-ES" sz="800" i="1" dirty="0" err="1" smtClean="0">
                <a:solidFill>
                  <a:schemeClr val="tx1">
                    <a:lumMod val="50000"/>
                    <a:lumOff val="50000"/>
                  </a:schemeClr>
                </a:solidFill>
              </a:rPr>
              <a:t>Cuyamaca</a:t>
            </a:r>
            <a:r>
              <a:rPr lang="es-ES" sz="800" i="1" dirty="0" smtClean="0">
                <a:solidFill>
                  <a:schemeClr val="tx1">
                    <a:lumMod val="50000"/>
                    <a:lumOff val="50000"/>
                  </a:schemeClr>
                </a:solidFill>
              </a:rPr>
              <a:t>, </a:t>
            </a:r>
            <a:r>
              <a:rPr lang="es-ES" sz="800" i="1" dirty="0" err="1" smtClean="0">
                <a:solidFill>
                  <a:schemeClr val="tx1">
                    <a:lumMod val="50000"/>
                    <a:lumOff val="50000"/>
                  </a:schemeClr>
                </a:solidFill>
              </a:rPr>
              <a:t>Cypress</a:t>
            </a:r>
            <a:r>
              <a:rPr lang="es-ES" sz="800" i="1" dirty="0" smtClean="0">
                <a:solidFill>
                  <a:schemeClr val="tx1">
                    <a:lumMod val="50000"/>
                    <a:lumOff val="50000"/>
                  </a:schemeClr>
                </a:solidFill>
              </a:rPr>
              <a:t>, </a:t>
            </a:r>
            <a:r>
              <a:rPr lang="es-ES" sz="800" i="1" dirty="0" err="1" smtClean="0">
                <a:solidFill>
                  <a:schemeClr val="tx1">
                    <a:lumMod val="50000"/>
                    <a:lumOff val="50000"/>
                  </a:schemeClr>
                </a:solidFill>
              </a:rPr>
              <a:t>Evergreen</a:t>
            </a:r>
            <a:r>
              <a:rPr lang="es-ES" sz="800" i="1" dirty="0" smtClean="0">
                <a:solidFill>
                  <a:schemeClr val="tx1">
                    <a:lumMod val="50000"/>
                    <a:lumOff val="50000"/>
                  </a:schemeClr>
                </a:solidFill>
              </a:rPr>
              <a:t> Valley, </a:t>
            </a:r>
            <a:r>
              <a:rPr lang="en-US" sz="800" i="1" dirty="0" err="1" smtClean="0">
                <a:solidFill>
                  <a:schemeClr val="tx1">
                    <a:lumMod val="50000"/>
                    <a:lumOff val="50000"/>
                  </a:schemeClr>
                </a:solidFill>
              </a:rPr>
              <a:t>Gavilan</a:t>
            </a:r>
            <a:r>
              <a:rPr lang="en-US" sz="800" i="1" dirty="0" smtClean="0">
                <a:solidFill>
                  <a:schemeClr val="tx1">
                    <a:lumMod val="50000"/>
                    <a:lumOff val="50000"/>
                  </a:schemeClr>
                </a:solidFill>
              </a:rPr>
              <a:t>, Golden West, </a:t>
            </a:r>
            <a:r>
              <a:rPr lang="en-US" sz="800" i="1" dirty="0" err="1" smtClean="0">
                <a:solidFill>
                  <a:schemeClr val="tx1">
                    <a:lumMod val="50000"/>
                    <a:lumOff val="50000"/>
                  </a:schemeClr>
                </a:solidFill>
              </a:rPr>
              <a:t>Grossmont</a:t>
            </a:r>
            <a:r>
              <a:rPr lang="en-US" sz="800" i="1" dirty="0" smtClean="0">
                <a:solidFill>
                  <a:schemeClr val="tx1">
                    <a:lumMod val="50000"/>
                    <a:lumOff val="50000"/>
                  </a:schemeClr>
                </a:solidFill>
              </a:rPr>
              <a:t>,  </a:t>
            </a:r>
            <a:r>
              <a:rPr lang="en-US" sz="800" i="1" dirty="0" err="1" smtClean="0">
                <a:solidFill>
                  <a:schemeClr val="tx1">
                    <a:lumMod val="50000"/>
                    <a:lumOff val="50000"/>
                  </a:schemeClr>
                </a:solidFill>
              </a:rPr>
              <a:t>Hartnell</a:t>
            </a:r>
            <a:r>
              <a:rPr lang="en-US" sz="800" i="1" dirty="0" smtClean="0">
                <a:solidFill>
                  <a:schemeClr val="tx1">
                    <a:lumMod val="50000"/>
                    <a:lumOff val="50000"/>
                  </a:schemeClr>
                </a:solidFill>
              </a:rPr>
              <a:t>,</a:t>
            </a:r>
            <a:r>
              <a:rPr lang="es-ES" sz="800" i="1" dirty="0" smtClean="0">
                <a:solidFill>
                  <a:schemeClr val="tx1">
                    <a:lumMod val="50000"/>
                    <a:lumOff val="50000"/>
                  </a:schemeClr>
                </a:solidFill>
              </a:rPr>
              <a:t>Irvine Valley, Las Positas, Los </a:t>
            </a:r>
            <a:r>
              <a:rPr lang="es-ES" sz="800" i="1" dirty="0" err="1" smtClean="0">
                <a:solidFill>
                  <a:schemeClr val="tx1">
                    <a:lumMod val="50000"/>
                    <a:lumOff val="50000"/>
                  </a:schemeClr>
                </a:solidFill>
              </a:rPr>
              <a:t>Medanos</a:t>
            </a:r>
            <a:r>
              <a:rPr lang="es-ES" sz="800" i="1" dirty="0" smtClean="0">
                <a:solidFill>
                  <a:schemeClr val="tx1">
                    <a:lumMod val="50000"/>
                    <a:lumOff val="50000"/>
                  </a:schemeClr>
                </a:solidFill>
              </a:rPr>
              <a:t>, </a:t>
            </a:r>
            <a:r>
              <a:rPr lang="es-ES" sz="800" i="1" dirty="0" err="1" smtClean="0">
                <a:solidFill>
                  <a:schemeClr val="tx1">
                    <a:lumMod val="50000"/>
                    <a:lumOff val="50000"/>
                  </a:schemeClr>
                </a:solidFill>
              </a:rPr>
              <a:t>Marin</a:t>
            </a:r>
            <a:r>
              <a:rPr lang="es-ES" sz="800" i="1" dirty="0" smtClean="0">
                <a:solidFill>
                  <a:schemeClr val="tx1">
                    <a:lumMod val="50000"/>
                    <a:lumOff val="50000"/>
                  </a:schemeClr>
                </a:solidFill>
              </a:rPr>
              <a:t>,</a:t>
            </a:r>
            <a:r>
              <a:rPr lang="it-IT" sz="800" i="1" dirty="0" smtClean="0">
                <a:solidFill>
                  <a:schemeClr val="tx1">
                    <a:lumMod val="50000"/>
                    <a:lumOff val="50000"/>
                  </a:schemeClr>
                </a:solidFill>
              </a:rPr>
              <a:t>Mira Costa, Mission, Monterey, Moorpark,</a:t>
            </a:r>
            <a:r>
              <a:rPr lang="en-US" sz="800" i="1" dirty="0" smtClean="0">
                <a:solidFill>
                  <a:schemeClr val="tx1">
                    <a:lumMod val="50000"/>
                    <a:lumOff val="50000"/>
                  </a:schemeClr>
                </a:solidFill>
              </a:rPr>
              <a:t>Napa Valley, </a:t>
            </a:r>
            <a:r>
              <a:rPr lang="en-US" sz="800" i="1" dirty="0" err="1" smtClean="0">
                <a:solidFill>
                  <a:schemeClr val="tx1">
                    <a:lumMod val="50000"/>
                    <a:lumOff val="50000"/>
                  </a:schemeClr>
                </a:solidFill>
              </a:rPr>
              <a:t>Ohlone</a:t>
            </a:r>
            <a:r>
              <a:rPr lang="en-US" sz="800" i="1" dirty="0" smtClean="0">
                <a:solidFill>
                  <a:schemeClr val="tx1">
                    <a:lumMod val="50000"/>
                    <a:lumOff val="50000"/>
                  </a:schemeClr>
                </a:solidFill>
              </a:rPr>
              <a:t>, Oxnard, San Diego Miramar, San Jose City, San Mateo, Santiago Canyon, </a:t>
            </a:r>
            <a:r>
              <a:rPr lang="it-IT" sz="800" i="1" dirty="0" smtClean="0">
                <a:solidFill>
                  <a:schemeClr val="tx1">
                    <a:lumMod val="50000"/>
                    <a:lumOff val="50000"/>
                  </a:schemeClr>
                </a:solidFill>
              </a:rPr>
              <a:t>Shasta, Skyline, Solano, Ventura, West Valley</a:t>
            </a:r>
            <a:endParaRPr lang="en-US" sz="800" i="1" dirty="0">
              <a:solidFill>
                <a:schemeClr val="tx1">
                  <a:lumMod val="50000"/>
                  <a:lumOff val="50000"/>
                </a:schemeClr>
              </a:solidFill>
            </a:endParaRPr>
          </a:p>
        </p:txBody>
      </p:sp>
      <p:sp>
        <p:nvSpPr>
          <p:cNvPr id="23" name="TextBox 22"/>
          <p:cNvSpPr txBox="1"/>
          <p:nvPr/>
        </p:nvSpPr>
        <p:spPr>
          <a:xfrm>
            <a:off x="114300" y="0"/>
            <a:ext cx="9144000" cy="800219"/>
          </a:xfrm>
          <a:prstGeom prst="rect">
            <a:avLst/>
          </a:prstGeom>
          <a:noFill/>
        </p:spPr>
        <p:txBody>
          <a:bodyPr wrap="square" rtlCol="0">
            <a:spAutoFit/>
          </a:bodyPr>
          <a:lstStyle/>
          <a:p>
            <a:pPr algn="ctr"/>
            <a:r>
              <a:rPr lang="en-US" sz="2800" dirty="0" smtClean="0"/>
              <a:t>ARCC Table 1.4:  Annual Successful Course Completion Rates </a:t>
            </a:r>
            <a:r>
              <a:rPr lang="en-US" i="1" dirty="0" smtClean="0"/>
              <a:t>(Credit Basic Skills Courses)</a:t>
            </a:r>
            <a:endParaRPr lang="en-US" i="1" dirty="0"/>
          </a:p>
        </p:txBody>
      </p:sp>
      <p:cxnSp>
        <p:nvCxnSpPr>
          <p:cNvPr id="38" name="Straight Connector 37"/>
          <p:cNvCxnSpPr/>
          <p:nvPr/>
        </p:nvCxnSpPr>
        <p:spPr>
          <a:xfrm>
            <a:off x="6553200" y="2895600"/>
            <a:ext cx="1066800" cy="0"/>
          </a:xfrm>
          <a:prstGeom prst="line">
            <a:avLst/>
          </a:prstGeom>
          <a:ln w="571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39" name="TextBox 38"/>
          <p:cNvSpPr txBox="1"/>
          <p:nvPr/>
        </p:nvSpPr>
        <p:spPr>
          <a:xfrm>
            <a:off x="914400" y="685800"/>
            <a:ext cx="7543800" cy="461665"/>
          </a:xfrm>
          <a:prstGeom prst="rect">
            <a:avLst/>
          </a:prstGeom>
          <a:noFill/>
        </p:spPr>
        <p:txBody>
          <a:bodyPr wrap="square" rtlCol="0">
            <a:spAutoFit/>
          </a:bodyPr>
          <a:lstStyle/>
          <a:p>
            <a:r>
              <a:rPr lang="en-US" sz="1200" dirty="0" smtClean="0">
                <a:solidFill>
                  <a:schemeClr val="bg1">
                    <a:lumMod val="50000"/>
                  </a:schemeClr>
                </a:solidFill>
              </a:rPr>
              <a:t>Success was defined as having been retained to the end of the term (or end of the course) with a final course grade of A, B, C, or P.</a:t>
            </a:r>
            <a:endParaRPr lang="en-US" sz="1200" dirty="0">
              <a:solidFill>
                <a:schemeClr val="bg1">
                  <a:lumMod val="50000"/>
                </a:schemeClr>
              </a:solidFill>
            </a:endParaRPr>
          </a:p>
        </p:txBody>
      </p:sp>
      <p:cxnSp>
        <p:nvCxnSpPr>
          <p:cNvPr id="40" name="Straight Connector 39"/>
          <p:cNvCxnSpPr/>
          <p:nvPr/>
        </p:nvCxnSpPr>
        <p:spPr>
          <a:xfrm>
            <a:off x="7848600" y="1053644"/>
            <a:ext cx="152400" cy="0"/>
          </a:xfrm>
          <a:prstGeom prst="line">
            <a:avLst/>
          </a:prstGeom>
          <a:ln w="28575">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7924800" y="1053644"/>
            <a:ext cx="0" cy="145197"/>
          </a:xfrm>
          <a:prstGeom prst="line">
            <a:avLst/>
          </a:prstGeom>
          <a:ln>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7848600" y="1206044"/>
            <a:ext cx="152400" cy="0"/>
          </a:xfrm>
          <a:prstGeom prst="line">
            <a:avLst/>
          </a:prstGeom>
          <a:ln w="28575">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sp>
        <p:nvSpPr>
          <p:cNvPr id="48" name="TextBox 47"/>
          <p:cNvSpPr txBox="1"/>
          <p:nvPr/>
        </p:nvSpPr>
        <p:spPr>
          <a:xfrm>
            <a:off x="7924800" y="1003756"/>
            <a:ext cx="1219200" cy="215444"/>
          </a:xfrm>
          <a:prstGeom prst="rect">
            <a:avLst/>
          </a:prstGeom>
          <a:noFill/>
        </p:spPr>
        <p:txBody>
          <a:bodyPr wrap="square" rtlCol="0">
            <a:spAutoFit/>
          </a:bodyPr>
          <a:lstStyle/>
          <a:p>
            <a:r>
              <a:rPr lang="en-US" sz="800" dirty="0" smtClean="0">
                <a:solidFill>
                  <a:schemeClr val="tx1">
                    <a:lumMod val="50000"/>
                    <a:lumOff val="50000"/>
                  </a:schemeClr>
                </a:solidFill>
              </a:rPr>
              <a:t>-  Peer Group Range</a:t>
            </a:r>
            <a:endParaRPr lang="en-US" sz="800" dirty="0">
              <a:solidFill>
                <a:schemeClr val="tx1">
                  <a:lumMod val="50000"/>
                  <a:lumOff val="50000"/>
                </a:schemeClr>
              </a:solidFill>
            </a:endParaRPr>
          </a:p>
        </p:txBody>
      </p:sp>
      <p:sp>
        <p:nvSpPr>
          <p:cNvPr id="49" name="Rectangle 48"/>
          <p:cNvSpPr/>
          <p:nvPr/>
        </p:nvSpPr>
        <p:spPr>
          <a:xfrm>
            <a:off x="7772400" y="990600"/>
            <a:ext cx="1143000" cy="457200"/>
          </a:xfrm>
          <a:prstGeom prst="rect">
            <a:avLst/>
          </a:prstGeom>
          <a:noFill/>
          <a:ln w="3175">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0" name="Straight Connector 49"/>
          <p:cNvCxnSpPr/>
          <p:nvPr/>
        </p:nvCxnSpPr>
        <p:spPr>
          <a:xfrm>
            <a:off x="7848600" y="1358444"/>
            <a:ext cx="152400" cy="0"/>
          </a:xfrm>
          <a:prstGeom prst="line">
            <a:avLst/>
          </a:prstGeom>
          <a:ln w="285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1" name="TextBox 50"/>
          <p:cNvSpPr txBox="1"/>
          <p:nvPr/>
        </p:nvSpPr>
        <p:spPr>
          <a:xfrm>
            <a:off x="8001000" y="1232356"/>
            <a:ext cx="1219200" cy="215444"/>
          </a:xfrm>
          <a:prstGeom prst="rect">
            <a:avLst/>
          </a:prstGeom>
          <a:noFill/>
        </p:spPr>
        <p:txBody>
          <a:bodyPr wrap="square" rtlCol="0">
            <a:spAutoFit/>
          </a:bodyPr>
          <a:lstStyle/>
          <a:p>
            <a:r>
              <a:rPr lang="en-US" sz="800" dirty="0" smtClean="0">
                <a:solidFill>
                  <a:schemeClr val="tx1">
                    <a:lumMod val="50000"/>
                    <a:lumOff val="50000"/>
                  </a:schemeClr>
                </a:solidFill>
              </a:rPr>
              <a:t>-  State average</a:t>
            </a:r>
            <a:endParaRPr lang="en-US" sz="800" dirty="0">
              <a:solidFill>
                <a:schemeClr val="tx1">
                  <a:lumMod val="50000"/>
                  <a:lumOff val="50000"/>
                </a:schemeClr>
              </a:solidFill>
            </a:endParaRPr>
          </a:p>
        </p:txBody>
      </p:sp>
      <p:cxnSp>
        <p:nvCxnSpPr>
          <p:cNvPr id="52" name="Straight Connector 51"/>
          <p:cNvCxnSpPr/>
          <p:nvPr/>
        </p:nvCxnSpPr>
        <p:spPr>
          <a:xfrm>
            <a:off x="4800600" y="2895600"/>
            <a:ext cx="1066800" cy="0"/>
          </a:xfrm>
          <a:prstGeom prst="line">
            <a:avLst/>
          </a:prstGeom>
          <a:ln w="571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a:off x="2971800" y="3048000"/>
            <a:ext cx="1066800" cy="0"/>
          </a:xfrm>
          <a:prstGeom prst="line">
            <a:avLst/>
          </a:prstGeom>
          <a:ln w="571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a:off x="1219200" y="3048000"/>
            <a:ext cx="1066800" cy="0"/>
          </a:xfrm>
          <a:prstGeom prst="line">
            <a:avLst/>
          </a:prstGeom>
          <a:ln w="571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5" name="TextBox 54"/>
              <p:cNvSpPr txBox="1"/>
              <p:nvPr/>
            </p:nvSpPr>
            <p:spPr>
              <a:xfrm>
                <a:off x="1447800" y="4053007"/>
                <a:ext cx="5867400" cy="1661993"/>
              </a:xfrm>
              <a:prstGeom prst="rect">
                <a:avLst/>
              </a:prstGeom>
              <a:solidFill>
                <a:schemeClr val="bg1">
                  <a:lumMod val="95000"/>
                </a:schemeClr>
              </a:solidFill>
              <a:ln>
                <a:solidFill>
                  <a:schemeClr val="tx1"/>
                </a:solidFill>
              </a:ln>
            </p:spPr>
            <p:txBody>
              <a:bodyPr wrap="square" rtlCol="0">
                <a:spAutoFit/>
              </a:bodyPr>
              <a:lstStyle/>
              <a:p>
                <a:pPr algn="ctr"/>
                <a:r>
                  <a:rPr lang="en-US" sz="2400" b="1" u="sng" dirty="0" smtClean="0"/>
                  <a:t>Quick Summary</a:t>
                </a:r>
              </a:p>
              <a:p>
                <a:endParaRPr lang="en-US" sz="800" dirty="0" smtClean="0"/>
              </a:p>
              <a:p>
                <a:r>
                  <a:rPr lang="en-US" b="1" dirty="0" smtClean="0">
                    <a:solidFill>
                      <a:srgbClr val="2E3917"/>
                    </a:solidFill>
                  </a:rPr>
                  <a:t>Ca</a:t>
                </a:r>
                <a14:m>
                  <m:oMath xmlns:m="http://schemas.openxmlformats.org/officeDocument/2006/math">
                    <m:r>
                      <a:rPr lang="en-US" b="1" i="1" dirty="0" smtClean="0">
                        <a:solidFill>
                          <a:srgbClr val="2E3917"/>
                        </a:solidFill>
                        <a:latin typeface="Cambria Math"/>
                      </a:rPr>
                      <m:t>ñ</m:t>
                    </m:r>
                  </m:oMath>
                </a14:m>
                <a:r>
                  <a:rPr lang="en-US" b="1" dirty="0" smtClean="0">
                    <a:solidFill>
                      <a:srgbClr val="2E3917"/>
                    </a:solidFill>
                  </a:rPr>
                  <a:t>ada Trend</a:t>
                </a:r>
                <a:r>
                  <a:rPr lang="en-US" dirty="0" smtClean="0">
                    <a:solidFill>
                      <a:srgbClr val="2E3917"/>
                    </a:solidFill>
                  </a:rPr>
                  <a:t> – modest decline over last four years</a:t>
                </a:r>
              </a:p>
              <a:p>
                <a:endParaRPr lang="en-US" sz="800" dirty="0" smtClean="0"/>
              </a:p>
              <a:p>
                <a:r>
                  <a:rPr lang="en-US" b="1" dirty="0" smtClean="0">
                    <a:solidFill>
                      <a:schemeClr val="accent6">
                        <a:lumMod val="50000"/>
                      </a:schemeClr>
                    </a:solidFill>
                  </a:rPr>
                  <a:t>Peer Group Performance </a:t>
                </a:r>
                <a:r>
                  <a:rPr lang="en-US" dirty="0" smtClean="0">
                    <a:solidFill>
                      <a:schemeClr val="accent6">
                        <a:lumMod val="50000"/>
                      </a:schemeClr>
                    </a:solidFill>
                  </a:rPr>
                  <a:t>– the bottom of the peer group</a:t>
                </a:r>
              </a:p>
              <a:p>
                <a:endParaRPr lang="en-US" sz="800" dirty="0" smtClean="0"/>
              </a:p>
              <a:p>
                <a:r>
                  <a:rPr lang="en-US" b="1" dirty="0" smtClean="0">
                    <a:solidFill>
                      <a:schemeClr val="accent1">
                        <a:lumMod val="50000"/>
                      </a:schemeClr>
                    </a:solidFill>
                  </a:rPr>
                  <a:t>Statewide Performance </a:t>
                </a:r>
                <a:r>
                  <a:rPr lang="en-US" dirty="0" smtClean="0">
                    <a:solidFill>
                      <a:schemeClr val="accent1">
                        <a:lumMod val="50000"/>
                      </a:schemeClr>
                    </a:solidFill>
                  </a:rPr>
                  <a:t>–  remain below the state average</a:t>
                </a:r>
                <a:endParaRPr lang="en-US" dirty="0">
                  <a:solidFill>
                    <a:schemeClr val="accent1">
                      <a:lumMod val="50000"/>
                    </a:schemeClr>
                  </a:solidFill>
                </a:endParaRPr>
              </a:p>
            </p:txBody>
          </p:sp>
        </mc:Choice>
        <mc:Fallback xmlns="">
          <p:sp>
            <p:nvSpPr>
              <p:cNvPr id="55" name="TextBox 54"/>
              <p:cNvSpPr txBox="1">
                <a:spLocks noRot="1" noChangeAspect="1" noMove="1" noResize="1" noEditPoints="1" noAdjustHandles="1" noChangeArrowheads="1" noChangeShapeType="1" noTextEdit="1"/>
              </p:cNvSpPr>
              <p:nvPr/>
            </p:nvSpPr>
            <p:spPr>
              <a:xfrm>
                <a:off x="1447800" y="4053007"/>
                <a:ext cx="5867400" cy="1661993"/>
              </a:xfrm>
              <a:prstGeom prst="rect">
                <a:avLst/>
              </a:prstGeom>
              <a:blipFill rotWithShape="1">
                <a:blip r:embed="rId3"/>
                <a:stretch>
                  <a:fillRect l="-830" t="-2545" b="-4364"/>
                </a:stretch>
              </a:blipFill>
              <a:ln>
                <a:solidFill>
                  <a:schemeClr val="tx1"/>
                </a:solidFill>
              </a:ln>
            </p:spPr>
            <p:txBody>
              <a:bodyPr/>
              <a:lstStyle/>
              <a:p>
                <a:r>
                  <a:rPr lang="en-US">
                    <a:noFill/>
                  </a:rPr>
                  <a:t> </a:t>
                </a:r>
              </a:p>
            </p:txBody>
          </p:sp>
        </mc:Fallback>
      </mc:AlternateContent>
    </p:spTree>
    <p:extLst>
      <p:ext uri="{BB962C8B-B14F-4D97-AF65-F5344CB8AC3E}">
        <p14:creationId xmlns:p14="http://schemas.microsoft.com/office/powerpoint/2010/main" val="18539353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1000"/>
                                        <p:tgtEl>
                                          <p:spTgt spid="24"/>
                                        </p:tgtEl>
                                      </p:cBhvr>
                                    </p:animEffect>
                                    <p:anim calcmode="lin" valueType="num">
                                      <p:cBhvr>
                                        <p:cTn id="8" dur="1000" fill="hold"/>
                                        <p:tgtEl>
                                          <p:spTgt spid="24"/>
                                        </p:tgtEl>
                                        <p:attrNameLst>
                                          <p:attrName>ppt_x</p:attrName>
                                        </p:attrNameLst>
                                      </p:cBhvr>
                                      <p:tavLst>
                                        <p:tav tm="0">
                                          <p:val>
                                            <p:strVal val="#ppt_x"/>
                                          </p:val>
                                        </p:tav>
                                        <p:tav tm="100000">
                                          <p:val>
                                            <p:strVal val="#ppt_x"/>
                                          </p:val>
                                        </p:tav>
                                      </p:tavLst>
                                    </p:anim>
                                    <p:anim calcmode="lin" valueType="num">
                                      <p:cBhvr>
                                        <p:cTn id="9" dur="1000" fill="hold"/>
                                        <p:tgtEl>
                                          <p:spTgt spid="2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0"/>
                                        </p:tgtEl>
                                        <p:attrNameLst>
                                          <p:attrName>style.visibility</p:attrName>
                                        </p:attrNameLst>
                                      </p:cBhvr>
                                      <p:to>
                                        <p:strVal val="visible"/>
                                      </p:to>
                                    </p:set>
                                    <p:animEffect transition="in" filter="fade">
                                      <p:cBhvr>
                                        <p:cTn id="12" dur="1000"/>
                                        <p:tgtEl>
                                          <p:spTgt spid="40"/>
                                        </p:tgtEl>
                                      </p:cBhvr>
                                    </p:animEffect>
                                    <p:anim calcmode="lin" valueType="num">
                                      <p:cBhvr>
                                        <p:cTn id="13" dur="1000" fill="hold"/>
                                        <p:tgtEl>
                                          <p:spTgt spid="40"/>
                                        </p:tgtEl>
                                        <p:attrNameLst>
                                          <p:attrName>ppt_x</p:attrName>
                                        </p:attrNameLst>
                                      </p:cBhvr>
                                      <p:tavLst>
                                        <p:tav tm="0">
                                          <p:val>
                                            <p:strVal val="#ppt_x"/>
                                          </p:val>
                                        </p:tav>
                                        <p:tav tm="100000">
                                          <p:val>
                                            <p:strVal val="#ppt_x"/>
                                          </p:val>
                                        </p:tav>
                                      </p:tavLst>
                                    </p:anim>
                                    <p:anim calcmode="lin" valueType="num">
                                      <p:cBhvr>
                                        <p:cTn id="14" dur="1000" fill="hold"/>
                                        <p:tgtEl>
                                          <p:spTgt spid="40"/>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41"/>
                                        </p:tgtEl>
                                        <p:attrNameLst>
                                          <p:attrName>style.visibility</p:attrName>
                                        </p:attrNameLst>
                                      </p:cBhvr>
                                      <p:to>
                                        <p:strVal val="visible"/>
                                      </p:to>
                                    </p:set>
                                    <p:animEffect transition="in" filter="fade">
                                      <p:cBhvr>
                                        <p:cTn id="17" dur="1000"/>
                                        <p:tgtEl>
                                          <p:spTgt spid="41"/>
                                        </p:tgtEl>
                                      </p:cBhvr>
                                    </p:animEffect>
                                    <p:anim calcmode="lin" valueType="num">
                                      <p:cBhvr>
                                        <p:cTn id="18" dur="1000" fill="hold"/>
                                        <p:tgtEl>
                                          <p:spTgt spid="41"/>
                                        </p:tgtEl>
                                        <p:attrNameLst>
                                          <p:attrName>ppt_x</p:attrName>
                                        </p:attrNameLst>
                                      </p:cBhvr>
                                      <p:tavLst>
                                        <p:tav tm="0">
                                          <p:val>
                                            <p:strVal val="#ppt_x"/>
                                          </p:val>
                                        </p:tav>
                                        <p:tav tm="100000">
                                          <p:val>
                                            <p:strVal val="#ppt_x"/>
                                          </p:val>
                                        </p:tav>
                                      </p:tavLst>
                                    </p:anim>
                                    <p:anim calcmode="lin" valueType="num">
                                      <p:cBhvr>
                                        <p:cTn id="19" dur="1000" fill="hold"/>
                                        <p:tgtEl>
                                          <p:spTgt spid="41"/>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42"/>
                                        </p:tgtEl>
                                        <p:attrNameLst>
                                          <p:attrName>style.visibility</p:attrName>
                                        </p:attrNameLst>
                                      </p:cBhvr>
                                      <p:to>
                                        <p:strVal val="visible"/>
                                      </p:to>
                                    </p:set>
                                    <p:animEffect transition="in" filter="fade">
                                      <p:cBhvr>
                                        <p:cTn id="22" dur="1000"/>
                                        <p:tgtEl>
                                          <p:spTgt spid="42"/>
                                        </p:tgtEl>
                                      </p:cBhvr>
                                    </p:animEffect>
                                    <p:anim calcmode="lin" valueType="num">
                                      <p:cBhvr>
                                        <p:cTn id="23" dur="1000" fill="hold"/>
                                        <p:tgtEl>
                                          <p:spTgt spid="42"/>
                                        </p:tgtEl>
                                        <p:attrNameLst>
                                          <p:attrName>ppt_x</p:attrName>
                                        </p:attrNameLst>
                                      </p:cBhvr>
                                      <p:tavLst>
                                        <p:tav tm="0">
                                          <p:val>
                                            <p:strVal val="#ppt_x"/>
                                          </p:val>
                                        </p:tav>
                                        <p:tav tm="100000">
                                          <p:val>
                                            <p:strVal val="#ppt_x"/>
                                          </p:val>
                                        </p:tav>
                                      </p:tavLst>
                                    </p:anim>
                                    <p:anim calcmode="lin" valueType="num">
                                      <p:cBhvr>
                                        <p:cTn id="24" dur="1000" fill="hold"/>
                                        <p:tgtEl>
                                          <p:spTgt spid="42"/>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48"/>
                                        </p:tgtEl>
                                        <p:attrNameLst>
                                          <p:attrName>style.visibility</p:attrName>
                                        </p:attrNameLst>
                                      </p:cBhvr>
                                      <p:to>
                                        <p:strVal val="visible"/>
                                      </p:to>
                                    </p:set>
                                    <p:animEffect transition="in" filter="fade">
                                      <p:cBhvr>
                                        <p:cTn id="27" dur="1000"/>
                                        <p:tgtEl>
                                          <p:spTgt spid="48"/>
                                        </p:tgtEl>
                                      </p:cBhvr>
                                    </p:animEffect>
                                    <p:anim calcmode="lin" valueType="num">
                                      <p:cBhvr>
                                        <p:cTn id="28" dur="1000" fill="hold"/>
                                        <p:tgtEl>
                                          <p:spTgt spid="48"/>
                                        </p:tgtEl>
                                        <p:attrNameLst>
                                          <p:attrName>ppt_x</p:attrName>
                                        </p:attrNameLst>
                                      </p:cBhvr>
                                      <p:tavLst>
                                        <p:tav tm="0">
                                          <p:val>
                                            <p:strVal val="#ppt_x"/>
                                          </p:val>
                                        </p:tav>
                                        <p:tav tm="100000">
                                          <p:val>
                                            <p:strVal val="#ppt_x"/>
                                          </p:val>
                                        </p:tav>
                                      </p:tavLst>
                                    </p:anim>
                                    <p:anim calcmode="lin" valueType="num">
                                      <p:cBhvr>
                                        <p:cTn id="29" dur="1000" fill="hold"/>
                                        <p:tgtEl>
                                          <p:spTgt spid="48"/>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49"/>
                                        </p:tgtEl>
                                        <p:attrNameLst>
                                          <p:attrName>style.visibility</p:attrName>
                                        </p:attrNameLst>
                                      </p:cBhvr>
                                      <p:to>
                                        <p:strVal val="visible"/>
                                      </p:to>
                                    </p:set>
                                    <p:animEffect transition="in" filter="fade">
                                      <p:cBhvr>
                                        <p:cTn id="32" dur="1000"/>
                                        <p:tgtEl>
                                          <p:spTgt spid="49"/>
                                        </p:tgtEl>
                                      </p:cBhvr>
                                    </p:animEffect>
                                    <p:anim calcmode="lin" valueType="num">
                                      <p:cBhvr>
                                        <p:cTn id="33" dur="1000" fill="hold"/>
                                        <p:tgtEl>
                                          <p:spTgt spid="49"/>
                                        </p:tgtEl>
                                        <p:attrNameLst>
                                          <p:attrName>ppt_x</p:attrName>
                                        </p:attrNameLst>
                                      </p:cBhvr>
                                      <p:tavLst>
                                        <p:tav tm="0">
                                          <p:val>
                                            <p:strVal val="#ppt_x"/>
                                          </p:val>
                                        </p:tav>
                                        <p:tav tm="100000">
                                          <p:val>
                                            <p:strVal val="#ppt_x"/>
                                          </p:val>
                                        </p:tav>
                                      </p:tavLst>
                                    </p:anim>
                                    <p:anim calcmode="lin" valueType="num">
                                      <p:cBhvr>
                                        <p:cTn id="34" dur="1000" fill="hold"/>
                                        <p:tgtEl>
                                          <p:spTgt spid="49"/>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fade">
                                      <p:cBhvr>
                                        <p:cTn id="37" dur="1000"/>
                                        <p:tgtEl>
                                          <p:spTgt spid="25"/>
                                        </p:tgtEl>
                                      </p:cBhvr>
                                    </p:animEffect>
                                    <p:anim calcmode="lin" valueType="num">
                                      <p:cBhvr>
                                        <p:cTn id="38" dur="1000" fill="hold"/>
                                        <p:tgtEl>
                                          <p:spTgt spid="25"/>
                                        </p:tgtEl>
                                        <p:attrNameLst>
                                          <p:attrName>ppt_x</p:attrName>
                                        </p:attrNameLst>
                                      </p:cBhvr>
                                      <p:tavLst>
                                        <p:tav tm="0">
                                          <p:val>
                                            <p:strVal val="#ppt_x"/>
                                          </p:val>
                                        </p:tav>
                                        <p:tav tm="100000">
                                          <p:val>
                                            <p:strVal val="#ppt_x"/>
                                          </p:val>
                                        </p:tav>
                                      </p:tavLst>
                                    </p:anim>
                                    <p:anim calcmode="lin" valueType="num">
                                      <p:cBhvr>
                                        <p:cTn id="39" dur="1000" fill="hold"/>
                                        <p:tgtEl>
                                          <p:spTgt spid="25"/>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26"/>
                                        </p:tgtEl>
                                        <p:attrNameLst>
                                          <p:attrName>style.visibility</p:attrName>
                                        </p:attrNameLst>
                                      </p:cBhvr>
                                      <p:to>
                                        <p:strVal val="visible"/>
                                      </p:to>
                                    </p:set>
                                    <p:animEffect transition="in" filter="fade">
                                      <p:cBhvr>
                                        <p:cTn id="42" dur="1000"/>
                                        <p:tgtEl>
                                          <p:spTgt spid="26"/>
                                        </p:tgtEl>
                                      </p:cBhvr>
                                    </p:animEffect>
                                    <p:anim calcmode="lin" valueType="num">
                                      <p:cBhvr>
                                        <p:cTn id="43" dur="1000" fill="hold"/>
                                        <p:tgtEl>
                                          <p:spTgt spid="26"/>
                                        </p:tgtEl>
                                        <p:attrNameLst>
                                          <p:attrName>ppt_x</p:attrName>
                                        </p:attrNameLst>
                                      </p:cBhvr>
                                      <p:tavLst>
                                        <p:tav tm="0">
                                          <p:val>
                                            <p:strVal val="#ppt_x"/>
                                          </p:val>
                                        </p:tav>
                                        <p:tav tm="100000">
                                          <p:val>
                                            <p:strVal val="#ppt_x"/>
                                          </p:val>
                                        </p:tav>
                                      </p:tavLst>
                                    </p:anim>
                                    <p:anim calcmode="lin" valueType="num">
                                      <p:cBhvr>
                                        <p:cTn id="44" dur="1000" fill="hold"/>
                                        <p:tgtEl>
                                          <p:spTgt spid="26"/>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27"/>
                                        </p:tgtEl>
                                        <p:attrNameLst>
                                          <p:attrName>style.visibility</p:attrName>
                                        </p:attrNameLst>
                                      </p:cBhvr>
                                      <p:to>
                                        <p:strVal val="visible"/>
                                      </p:to>
                                    </p:set>
                                    <p:animEffect transition="in" filter="fade">
                                      <p:cBhvr>
                                        <p:cTn id="47" dur="1000"/>
                                        <p:tgtEl>
                                          <p:spTgt spid="27"/>
                                        </p:tgtEl>
                                      </p:cBhvr>
                                    </p:animEffect>
                                    <p:anim calcmode="lin" valueType="num">
                                      <p:cBhvr>
                                        <p:cTn id="48" dur="1000" fill="hold"/>
                                        <p:tgtEl>
                                          <p:spTgt spid="27"/>
                                        </p:tgtEl>
                                        <p:attrNameLst>
                                          <p:attrName>ppt_x</p:attrName>
                                        </p:attrNameLst>
                                      </p:cBhvr>
                                      <p:tavLst>
                                        <p:tav tm="0">
                                          <p:val>
                                            <p:strVal val="#ppt_x"/>
                                          </p:val>
                                        </p:tav>
                                        <p:tav tm="100000">
                                          <p:val>
                                            <p:strVal val="#ppt_x"/>
                                          </p:val>
                                        </p:tav>
                                      </p:tavLst>
                                    </p:anim>
                                    <p:anim calcmode="lin" valueType="num">
                                      <p:cBhvr>
                                        <p:cTn id="49" dur="1000" fill="hold"/>
                                        <p:tgtEl>
                                          <p:spTgt spid="27"/>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0"/>
                                  </p:stCondLst>
                                  <p:childTnLst>
                                    <p:set>
                                      <p:cBhvr>
                                        <p:cTn id="51" dur="1" fill="hold">
                                          <p:stCondLst>
                                            <p:cond delay="0"/>
                                          </p:stCondLst>
                                        </p:cTn>
                                        <p:tgtEl>
                                          <p:spTgt spid="31"/>
                                        </p:tgtEl>
                                        <p:attrNameLst>
                                          <p:attrName>style.visibility</p:attrName>
                                        </p:attrNameLst>
                                      </p:cBhvr>
                                      <p:to>
                                        <p:strVal val="visible"/>
                                      </p:to>
                                    </p:set>
                                    <p:animEffect transition="in" filter="fade">
                                      <p:cBhvr>
                                        <p:cTn id="52" dur="1000"/>
                                        <p:tgtEl>
                                          <p:spTgt spid="31"/>
                                        </p:tgtEl>
                                      </p:cBhvr>
                                    </p:animEffect>
                                    <p:anim calcmode="lin" valueType="num">
                                      <p:cBhvr>
                                        <p:cTn id="53" dur="1000" fill="hold"/>
                                        <p:tgtEl>
                                          <p:spTgt spid="31"/>
                                        </p:tgtEl>
                                        <p:attrNameLst>
                                          <p:attrName>ppt_x</p:attrName>
                                        </p:attrNameLst>
                                      </p:cBhvr>
                                      <p:tavLst>
                                        <p:tav tm="0">
                                          <p:val>
                                            <p:strVal val="#ppt_x"/>
                                          </p:val>
                                        </p:tav>
                                        <p:tav tm="100000">
                                          <p:val>
                                            <p:strVal val="#ppt_x"/>
                                          </p:val>
                                        </p:tav>
                                      </p:tavLst>
                                    </p:anim>
                                    <p:anim calcmode="lin" valueType="num">
                                      <p:cBhvr>
                                        <p:cTn id="54" dur="1000" fill="hold"/>
                                        <p:tgtEl>
                                          <p:spTgt spid="31"/>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0"/>
                                  </p:stCondLst>
                                  <p:childTnLst>
                                    <p:set>
                                      <p:cBhvr>
                                        <p:cTn id="56" dur="1" fill="hold">
                                          <p:stCondLst>
                                            <p:cond delay="0"/>
                                          </p:stCondLst>
                                        </p:cTn>
                                        <p:tgtEl>
                                          <p:spTgt spid="33"/>
                                        </p:tgtEl>
                                        <p:attrNameLst>
                                          <p:attrName>style.visibility</p:attrName>
                                        </p:attrNameLst>
                                      </p:cBhvr>
                                      <p:to>
                                        <p:strVal val="visible"/>
                                      </p:to>
                                    </p:set>
                                    <p:animEffect transition="in" filter="fade">
                                      <p:cBhvr>
                                        <p:cTn id="57" dur="1000"/>
                                        <p:tgtEl>
                                          <p:spTgt spid="33"/>
                                        </p:tgtEl>
                                      </p:cBhvr>
                                    </p:animEffect>
                                    <p:anim calcmode="lin" valueType="num">
                                      <p:cBhvr>
                                        <p:cTn id="58" dur="1000" fill="hold"/>
                                        <p:tgtEl>
                                          <p:spTgt spid="33"/>
                                        </p:tgtEl>
                                        <p:attrNameLst>
                                          <p:attrName>ppt_x</p:attrName>
                                        </p:attrNameLst>
                                      </p:cBhvr>
                                      <p:tavLst>
                                        <p:tav tm="0">
                                          <p:val>
                                            <p:strVal val="#ppt_x"/>
                                          </p:val>
                                        </p:tav>
                                        <p:tav tm="100000">
                                          <p:val>
                                            <p:strVal val="#ppt_x"/>
                                          </p:val>
                                        </p:tav>
                                      </p:tavLst>
                                    </p:anim>
                                    <p:anim calcmode="lin" valueType="num">
                                      <p:cBhvr>
                                        <p:cTn id="59" dur="1000" fill="hold"/>
                                        <p:tgtEl>
                                          <p:spTgt spid="33"/>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0"/>
                                  </p:stCondLst>
                                  <p:childTnLst>
                                    <p:set>
                                      <p:cBhvr>
                                        <p:cTn id="61" dur="1" fill="hold">
                                          <p:stCondLst>
                                            <p:cond delay="0"/>
                                          </p:stCondLst>
                                        </p:cTn>
                                        <p:tgtEl>
                                          <p:spTgt spid="28"/>
                                        </p:tgtEl>
                                        <p:attrNameLst>
                                          <p:attrName>style.visibility</p:attrName>
                                        </p:attrNameLst>
                                      </p:cBhvr>
                                      <p:to>
                                        <p:strVal val="visible"/>
                                      </p:to>
                                    </p:set>
                                    <p:animEffect transition="in" filter="fade">
                                      <p:cBhvr>
                                        <p:cTn id="62" dur="1000"/>
                                        <p:tgtEl>
                                          <p:spTgt spid="28"/>
                                        </p:tgtEl>
                                      </p:cBhvr>
                                    </p:animEffect>
                                    <p:anim calcmode="lin" valueType="num">
                                      <p:cBhvr>
                                        <p:cTn id="63" dur="1000" fill="hold"/>
                                        <p:tgtEl>
                                          <p:spTgt spid="28"/>
                                        </p:tgtEl>
                                        <p:attrNameLst>
                                          <p:attrName>ppt_x</p:attrName>
                                        </p:attrNameLst>
                                      </p:cBhvr>
                                      <p:tavLst>
                                        <p:tav tm="0">
                                          <p:val>
                                            <p:strVal val="#ppt_x"/>
                                          </p:val>
                                        </p:tav>
                                        <p:tav tm="100000">
                                          <p:val>
                                            <p:strVal val="#ppt_x"/>
                                          </p:val>
                                        </p:tav>
                                      </p:tavLst>
                                    </p:anim>
                                    <p:anim calcmode="lin" valueType="num">
                                      <p:cBhvr>
                                        <p:cTn id="64" dur="1000" fill="hold"/>
                                        <p:tgtEl>
                                          <p:spTgt spid="28"/>
                                        </p:tgtEl>
                                        <p:attrNameLst>
                                          <p:attrName>ppt_y</p:attrName>
                                        </p:attrNameLst>
                                      </p:cBhvr>
                                      <p:tavLst>
                                        <p:tav tm="0">
                                          <p:val>
                                            <p:strVal val="#ppt_y+.1"/>
                                          </p:val>
                                        </p:tav>
                                        <p:tav tm="100000">
                                          <p:val>
                                            <p:strVal val="#ppt_y"/>
                                          </p:val>
                                        </p:tav>
                                      </p:tavLst>
                                    </p:anim>
                                  </p:childTnLst>
                                </p:cTn>
                              </p:par>
                              <p:par>
                                <p:cTn id="65" presetID="42" presetClass="entr" presetSubtype="0" fill="hold" nodeType="withEffect">
                                  <p:stCondLst>
                                    <p:cond delay="0"/>
                                  </p:stCondLst>
                                  <p:childTnLst>
                                    <p:set>
                                      <p:cBhvr>
                                        <p:cTn id="66" dur="1" fill="hold">
                                          <p:stCondLst>
                                            <p:cond delay="0"/>
                                          </p:stCondLst>
                                        </p:cTn>
                                        <p:tgtEl>
                                          <p:spTgt spid="29"/>
                                        </p:tgtEl>
                                        <p:attrNameLst>
                                          <p:attrName>style.visibility</p:attrName>
                                        </p:attrNameLst>
                                      </p:cBhvr>
                                      <p:to>
                                        <p:strVal val="visible"/>
                                      </p:to>
                                    </p:set>
                                    <p:animEffect transition="in" filter="fade">
                                      <p:cBhvr>
                                        <p:cTn id="67" dur="1000"/>
                                        <p:tgtEl>
                                          <p:spTgt spid="29"/>
                                        </p:tgtEl>
                                      </p:cBhvr>
                                    </p:animEffect>
                                    <p:anim calcmode="lin" valueType="num">
                                      <p:cBhvr>
                                        <p:cTn id="68" dur="1000" fill="hold"/>
                                        <p:tgtEl>
                                          <p:spTgt spid="29"/>
                                        </p:tgtEl>
                                        <p:attrNameLst>
                                          <p:attrName>ppt_x</p:attrName>
                                        </p:attrNameLst>
                                      </p:cBhvr>
                                      <p:tavLst>
                                        <p:tav tm="0">
                                          <p:val>
                                            <p:strVal val="#ppt_x"/>
                                          </p:val>
                                        </p:tav>
                                        <p:tav tm="100000">
                                          <p:val>
                                            <p:strVal val="#ppt_x"/>
                                          </p:val>
                                        </p:tav>
                                      </p:tavLst>
                                    </p:anim>
                                    <p:anim calcmode="lin" valueType="num">
                                      <p:cBhvr>
                                        <p:cTn id="69" dur="1000" fill="hold"/>
                                        <p:tgtEl>
                                          <p:spTgt spid="29"/>
                                        </p:tgtEl>
                                        <p:attrNameLst>
                                          <p:attrName>ppt_y</p:attrName>
                                        </p:attrNameLst>
                                      </p:cBhvr>
                                      <p:tavLst>
                                        <p:tav tm="0">
                                          <p:val>
                                            <p:strVal val="#ppt_y+.1"/>
                                          </p:val>
                                        </p:tav>
                                        <p:tav tm="100000">
                                          <p:val>
                                            <p:strVal val="#ppt_y"/>
                                          </p:val>
                                        </p:tav>
                                      </p:tavLst>
                                    </p:anim>
                                  </p:childTnLst>
                                </p:cTn>
                              </p:par>
                              <p:par>
                                <p:cTn id="70" presetID="42" presetClass="entr" presetSubtype="0" fill="hold" nodeType="withEffect">
                                  <p:stCondLst>
                                    <p:cond delay="0"/>
                                  </p:stCondLst>
                                  <p:childTnLst>
                                    <p:set>
                                      <p:cBhvr>
                                        <p:cTn id="71" dur="1" fill="hold">
                                          <p:stCondLst>
                                            <p:cond delay="0"/>
                                          </p:stCondLst>
                                        </p:cTn>
                                        <p:tgtEl>
                                          <p:spTgt spid="30"/>
                                        </p:tgtEl>
                                        <p:attrNameLst>
                                          <p:attrName>style.visibility</p:attrName>
                                        </p:attrNameLst>
                                      </p:cBhvr>
                                      <p:to>
                                        <p:strVal val="visible"/>
                                      </p:to>
                                    </p:set>
                                    <p:animEffect transition="in" filter="fade">
                                      <p:cBhvr>
                                        <p:cTn id="72" dur="1000"/>
                                        <p:tgtEl>
                                          <p:spTgt spid="30"/>
                                        </p:tgtEl>
                                      </p:cBhvr>
                                    </p:animEffect>
                                    <p:anim calcmode="lin" valueType="num">
                                      <p:cBhvr>
                                        <p:cTn id="73" dur="1000" fill="hold"/>
                                        <p:tgtEl>
                                          <p:spTgt spid="30"/>
                                        </p:tgtEl>
                                        <p:attrNameLst>
                                          <p:attrName>ppt_x</p:attrName>
                                        </p:attrNameLst>
                                      </p:cBhvr>
                                      <p:tavLst>
                                        <p:tav tm="0">
                                          <p:val>
                                            <p:strVal val="#ppt_x"/>
                                          </p:val>
                                        </p:tav>
                                        <p:tav tm="100000">
                                          <p:val>
                                            <p:strVal val="#ppt_x"/>
                                          </p:val>
                                        </p:tav>
                                      </p:tavLst>
                                    </p:anim>
                                    <p:anim calcmode="lin" valueType="num">
                                      <p:cBhvr>
                                        <p:cTn id="74" dur="1000" fill="hold"/>
                                        <p:tgtEl>
                                          <p:spTgt spid="30"/>
                                        </p:tgtEl>
                                        <p:attrNameLst>
                                          <p:attrName>ppt_y</p:attrName>
                                        </p:attrNameLst>
                                      </p:cBhvr>
                                      <p:tavLst>
                                        <p:tav tm="0">
                                          <p:val>
                                            <p:strVal val="#ppt_y+.1"/>
                                          </p:val>
                                        </p:tav>
                                        <p:tav tm="100000">
                                          <p:val>
                                            <p:strVal val="#ppt_y"/>
                                          </p:val>
                                        </p:tav>
                                      </p:tavLst>
                                    </p:anim>
                                  </p:childTnLst>
                                </p:cTn>
                              </p:par>
                              <p:par>
                                <p:cTn id="75" presetID="42" presetClass="entr" presetSubtype="0" fill="hold" nodeType="withEffect">
                                  <p:stCondLst>
                                    <p:cond delay="0"/>
                                  </p:stCondLst>
                                  <p:childTnLst>
                                    <p:set>
                                      <p:cBhvr>
                                        <p:cTn id="76" dur="1" fill="hold">
                                          <p:stCondLst>
                                            <p:cond delay="0"/>
                                          </p:stCondLst>
                                        </p:cTn>
                                        <p:tgtEl>
                                          <p:spTgt spid="32"/>
                                        </p:tgtEl>
                                        <p:attrNameLst>
                                          <p:attrName>style.visibility</p:attrName>
                                        </p:attrNameLst>
                                      </p:cBhvr>
                                      <p:to>
                                        <p:strVal val="visible"/>
                                      </p:to>
                                    </p:set>
                                    <p:animEffect transition="in" filter="fade">
                                      <p:cBhvr>
                                        <p:cTn id="77" dur="1000"/>
                                        <p:tgtEl>
                                          <p:spTgt spid="32"/>
                                        </p:tgtEl>
                                      </p:cBhvr>
                                    </p:animEffect>
                                    <p:anim calcmode="lin" valueType="num">
                                      <p:cBhvr>
                                        <p:cTn id="78" dur="1000" fill="hold"/>
                                        <p:tgtEl>
                                          <p:spTgt spid="32"/>
                                        </p:tgtEl>
                                        <p:attrNameLst>
                                          <p:attrName>ppt_x</p:attrName>
                                        </p:attrNameLst>
                                      </p:cBhvr>
                                      <p:tavLst>
                                        <p:tav tm="0">
                                          <p:val>
                                            <p:strVal val="#ppt_x"/>
                                          </p:val>
                                        </p:tav>
                                        <p:tav tm="100000">
                                          <p:val>
                                            <p:strVal val="#ppt_x"/>
                                          </p:val>
                                        </p:tav>
                                      </p:tavLst>
                                    </p:anim>
                                    <p:anim calcmode="lin" valueType="num">
                                      <p:cBhvr>
                                        <p:cTn id="79" dur="1000" fill="hold"/>
                                        <p:tgtEl>
                                          <p:spTgt spid="32"/>
                                        </p:tgtEl>
                                        <p:attrNameLst>
                                          <p:attrName>ppt_y</p:attrName>
                                        </p:attrNameLst>
                                      </p:cBhvr>
                                      <p:tavLst>
                                        <p:tav tm="0">
                                          <p:val>
                                            <p:strVal val="#ppt_y+.1"/>
                                          </p:val>
                                        </p:tav>
                                        <p:tav tm="100000">
                                          <p:val>
                                            <p:strVal val="#ppt_y"/>
                                          </p:val>
                                        </p:tav>
                                      </p:tavLst>
                                    </p:anim>
                                  </p:childTnLst>
                                </p:cTn>
                              </p:par>
                              <p:par>
                                <p:cTn id="80" presetID="42" presetClass="entr" presetSubtype="0" fill="hold" nodeType="withEffect">
                                  <p:stCondLst>
                                    <p:cond delay="0"/>
                                  </p:stCondLst>
                                  <p:childTnLst>
                                    <p:set>
                                      <p:cBhvr>
                                        <p:cTn id="81" dur="1" fill="hold">
                                          <p:stCondLst>
                                            <p:cond delay="0"/>
                                          </p:stCondLst>
                                        </p:cTn>
                                        <p:tgtEl>
                                          <p:spTgt spid="34"/>
                                        </p:tgtEl>
                                        <p:attrNameLst>
                                          <p:attrName>style.visibility</p:attrName>
                                        </p:attrNameLst>
                                      </p:cBhvr>
                                      <p:to>
                                        <p:strVal val="visible"/>
                                      </p:to>
                                    </p:set>
                                    <p:animEffect transition="in" filter="fade">
                                      <p:cBhvr>
                                        <p:cTn id="82" dur="1000"/>
                                        <p:tgtEl>
                                          <p:spTgt spid="34"/>
                                        </p:tgtEl>
                                      </p:cBhvr>
                                    </p:animEffect>
                                    <p:anim calcmode="lin" valueType="num">
                                      <p:cBhvr>
                                        <p:cTn id="83" dur="1000" fill="hold"/>
                                        <p:tgtEl>
                                          <p:spTgt spid="34"/>
                                        </p:tgtEl>
                                        <p:attrNameLst>
                                          <p:attrName>ppt_x</p:attrName>
                                        </p:attrNameLst>
                                      </p:cBhvr>
                                      <p:tavLst>
                                        <p:tav tm="0">
                                          <p:val>
                                            <p:strVal val="#ppt_x"/>
                                          </p:val>
                                        </p:tav>
                                        <p:tav tm="100000">
                                          <p:val>
                                            <p:strVal val="#ppt_x"/>
                                          </p:val>
                                        </p:tav>
                                      </p:tavLst>
                                    </p:anim>
                                    <p:anim calcmode="lin" valueType="num">
                                      <p:cBhvr>
                                        <p:cTn id="84" dur="1000" fill="hold"/>
                                        <p:tgtEl>
                                          <p:spTgt spid="34"/>
                                        </p:tgtEl>
                                        <p:attrNameLst>
                                          <p:attrName>ppt_y</p:attrName>
                                        </p:attrNameLst>
                                      </p:cBhvr>
                                      <p:tavLst>
                                        <p:tav tm="0">
                                          <p:val>
                                            <p:strVal val="#ppt_y+.1"/>
                                          </p:val>
                                        </p:tav>
                                        <p:tav tm="100000">
                                          <p:val>
                                            <p:strVal val="#ppt_y"/>
                                          </p:val>
                                        </p:tav>
                                      </p:tavLst>
                                    </p:anim>
                                  </p:childTnLst>
                                </p:cTn>
                              </p:par>
                              <p:par>
                                <p:cTn id="85" presetID="42" presetClass="entr" presetSubtype="0" fill="hold" nodeType="withEffect">
                                  <p:stCondLst>
                                    <p:cond delay="0"/>
                                  </p:stCondLst>
                                  <p:childTnLst>
                                    <p:set>
                                      <p:cBhvr>
                                        <p:cTn id="86" dur="1" fill="hold">
                                          <p:stCondLst>
                                            <p:cond delay="0"/>
                                          </p:stCondLst>
                                        </p:cTn>
                                        <p:tgtEl>
                                          <p:spTgt spid="35"/>
                                        </p:tgtEl>
                                        <p:attrNameLst>
                                          <p:attrName>style.visibility</p:attrName>
                                        </p:attrNameLst>
                                      </p:cBhvr>
                                      <p:to>
                                        <p:strVal val="visible"/>
                                      </p:to>
                                    </p:set>
                                    <p:animEffect transition="in" filter="fade">
                                      <p:cBhvr>
                                        <p:cTn id="87" dur="1000"/>
                                        <p:tgtEl>
                                          <p:spTgt spid="35"/>
                                        </p:tgtEl>
                                      </p:cBhvr>
                                    </p:animEffect>
                                    <p:anim calcmode="lin" valueType="num">
                                      <p:cBhvr>
                                        <p:cTn id="88" dur="1000" fill="hold"/>
                                        <p:tgtEl>
                                          <p:spTgt spid="35"/>
                                        </p:tgtEl>
                                        <p:attrNameLst>
                                          <p:attrName>ppt_x</p:attrName>
                                        </p:attrNameLst>
                                      </p:cBhvr>
                                      <p:tavLst>
                                        <p:tav tm="0">
                                          <p:val>
                                            <p:strVal val="#ppt_x"/>
                                          </p:val>
                                        </p:tav>
                                        <p:tav tm="100000">
                                          <p:val>
                                            <p:strVal val="#ppt_x"/>
                                          </p:val>
                                        </p:tav>
                                      </p:tavLst>
                                    </p:anim>
                                    <p:anim calcmode="lin" valueType="num">
                                      <p:cBhvr>
                                        <p:cTn id="89" dur="1000" fill="hold"/>
                                        <p:tgtEl>
                                          <p:spTgt spid="35"/>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22"/>
                                        </p:tgtEl>
                                        <p:attrNameLst>
                                          <p:attrName>style.visibility</p:attrName>
                                        </p:attrNameLst>
                                      </p:cBhvr>
                                      <p:to>
                                        <p:strVal val="visible"/>
                                      </p:to>
                                    </p:set>
                                    <p:animEffect transition="in" filter="fade">
                                      <p:cBhvr>
                                        <p:cTn id="92" dur="1000"/>
                                        <p:tgtEl>
                                          <p:spTgt spid="22"/>
                                        </p:tgtEl>
                                      </p:cBhvr>
                                    </p:animEffect>
                                    <p:anim calcmode="lin" valueType="num">
                                      <p:cBhvr>
                                        <p:cTn id="93" dur="1000" fill="hold"/>
                                        <p:tgtEl>
                                          <p:spTgt spid="22"/>
                                        </p:tgtEl>
                                        <p:attrNameLst>
                                          <p:attrName>ppt_x</p:attrName>
                                        </p:attrNameLst>
                                      </p:cBhvr>
                                      <p:tavLst>
                                        <p:tav tm="0">
                                          <p:val>
                                            <p:strVal val="#ppt_x"/>
                                          </p:val>
                                        </p:tav>
                                        <p:tav tm="100000">
                                          <p:val>
                                            <p:strVal val="#ppt_x"/>
                                          </p:val>
                                        </p:tav>
                                      </p:tavLst>
                                    </p:anim>
                                    <p:anim calcmode="lin" valueType="num">
                                      <p:cBhvr>
                                        <p:cTn id="94"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95" fill="hold">
                      <p:stCondLst>
                        <p:cond delay="indefinite"/>
                      </p:stCondLst>
                      <p:childTnLst>
                        <p:par>
                          <p:cTn id="96" fill="hold">
                            <p:stCondLst>
                              <p:cond delay="0"/>
                            </p:stCondLst>
                            <p:childTnLst>
                              <p:par>
                                <p:cTn id="97" presetID="42" presetClass="entr" presetSubtype="0" fill="hold" nodeType="clickEffect">
                                  <p:stCondLst>
                                    <p:cond delay="0"/>
                                  </p:stCondLst>
                                  <p:childTnLst>
                                    <p:set>
                                      <p:cBhvr>
                                        <p:cTn id="98" dur="1" fill="hold">
                                          <p:stCondLst>
                                            <p:cond delay="0"/>
                                          </p:stCondLst>
                                        </p:cTn>
                                        <p:tgtEl>
                                          <p:spTgt spid="38"/>
                                        </p:tgtEl>
                                        <p:attrNameLst>
                                          <p:attrName>style.visibility</p:attrName>
                                        </p:attrNameLst>
                                      </p:cBhvr>
                                      <p:to>
                                        <p:strVal val="visible"/>
                                      </p:to>
                                    </p:set>
                                    <p:animEffect transition="in" filter="fade">
                                      <p:cBhvr>
                                        <p:cTn id="99" dur="1000"/>
                                        <p:tgtEl>
                                          <p:spTgt spid="38"/>
                                        </p:tgtEl>
                                      </p:cBhvr>
                                    </p:animEffect>
                                    <p:anim calcmode="lin" valueType="num">
                                      <p:cBhvr>
                                        <p:cTn id="100" dur="1000" fill="hold"/>
                                        <p:tgtEl>
                                          <p:spTgt spid="38"/>
                                        </p:tgtEl>
                                        <p:attrNameLst>
                                          <p:attrName>ppt_x</p:attrName>
                                        </p:attrNameLst>
                                      </p:cBhvr>
                                      <p:tavLst>
                                        <p:tav tm="0">
                                          <p:val>
                                            <p:strVal val="#ppt_x"/>
                                          </p:val>
                                        </p:tav>
                                        <p:tav tm="100000">
                                          <p:val>
                                            <p:strVal val="#ppt_x"/>
                                          </p:val>
                                        </p:tav>
                                      </p:tavLst>
                                    </p:anim>
                                    <p:anim calcmode="lin" valueType="num">
                                      <p:cBhvr>
                                        <p:cTn id="101" dur="1000" fill="hold"/>
                                        <p:tgtEl>
                                          <p:spTgt spid="38"/>
                                        </p:tgtEl>
                                        <p:attrNameLst>
                                          <p:attrName>ppt_y</p:attrName>
                                        </p:attrNameLst>
                                      </p:cBhvr>
                                      <p:tavLst>
                                        <p:tav tm="0">
                                          <p:val>
                                            <p:strVal val="#ppt_y+.1"/>
                                          </p:val>
                                        </p:tav>
                                        <p:tav tm="100000">
                                          <p:val>
                                            <p:strVal val="#ppt_y"/>
                                          </p:val>
                                        </p:tav>
                                      </p:tavLst>
                                    </p:anim>
                                  </p:childTnLst>
                                </p:cTn>
                              </p:par>
                              <p:par>
                                <p:cTn id="102" presetID="42" presetClass="entr" presetSubtype="0" fill="hold" nodeType="withEffect">
                                  <p:stCondLst>
                                    <p:cond delay="0"/>
                                  </p:stCondLst>
                                  <p:childTnLst>
                                    <p:set>
                                      <p:cBhvr>
                                        <p:cTn id="103" dur="1" fill="hold">
                                          <p:stCondLst>
                                            <p:cond delay="0"/>
                                          </p:stCondLst>
                                        </p:cTn>
                                        <p:tgtEl>
                                          <p:spTgt spid="50"/>
                                        </p:tgtEl>
                                        <p:attrNameLst>
                                          <p:attrName>style.visibility</p:attrName>
                                        </p:attrNameLst>
                                      </p:cBhvr>
                                      <p:to>
                                        <p:strVal val="visible"/>
                                      </p:to>
                                    </p:set>
                                    <p:animEffect transition="in" filter="fade">
                                      <p:cBhvr>
                                        <p:cTn id="104" dur="1000"/>
                                        <p:tgtEl>
                                          <p:spTgt spid="50"/>
                                        </p:tgtEl>
                                      </p:cBhvr>
                                    </p:animEffect>
                                    <p:anim calcmode="lin" valueType="num">
                                      <p:cBhvr>
                                        <p:cTn id="105" dur="1000" fill="hold"/>
                                        <p:tgtEl>
                                          <p:spTgt spid="50"/>
                                        </p:tgtEl>
                                        <p:attrNameLst>
                                          <p:attrName>ppt_x</p:attrName>
                                        </p:attrNameLst>
                                      </p:cBhvr>
                                      <p:tavLst>
                                        <p:tav tm="0">
                                          <p:val>
                                            <p:strVal val="#ppt_x"/>
                                          </p:val>
                                        </p:tav>
                                        <p:tav tm="100000">
                                          <p:val>
                                            <p:strVal val="#ppt_x"/>
                                          </p:val>
                                        </p:tav>
                                      </p:tavLst>
                                    </p:anim>
                                    <p:anim calcmode="lin" valueType="num">
                                      <p:cBhvr>
                                        <p:cTn id="106" dur="1000" fill="hold"/>
                                        <p:tgtEl>
                                          <p:spTgt spid="50"/>
                                        </p:tgtEl>
                                        <p:attrNameLst>
                                          <p:attrName>ppt_y</p:attrName>
                                        </p:attrNameLst>
                                      </p:cBhvr>
                                      <p:tavLst>
                                        <p:tav tm="0">
                                          <p:val>
                                            <p:strVal val="#ppt_y+.1"/>
                                          </p:val>
                                        </p:tav>
                                        <p:tav tm="100000">
                                          <p:val>
                                            <p:strVal val="#ppt_y"/>
                                          </p:val>
                                        </p:tav>
                                      </p:tavLst>
                                    </p:anim>
                                  </p:childTnLst>
                                </p:cTn>
                              </p:par>
                              <p:par>
                                <p:cTn id="107" presetID="42" presetClass="entr" presetSubtype="0" fill="hold" grpId="0" nodeType="withEffect">
                                  <p:stCondLst>
                                    <p:cond delay="0"/>
                                  </p:stCondLst>
                                  <p:childTnLst>
                                    <p:set>
                                      <p:cBhvr>
                                        <p:cTn id="108" dur="1" fill="hold">
                                          <p:stCondLst>
                                            <p:cond delay="0"/>
                                          </p:stCondLst>
                                        </p:cTn>
                                        <p:tgtEl>
                                          <p:spTgt spid="51"/>
                                        </p:tgtEl>
                                        <p:attrNameLst>
                                          <p:attrName>style.visibility</p:attrName>
                                        </p:attrNameLst>
                                      </p:cBhvr>
                                      <p:to>
                                        <p:strVal val="visible"/>
                                      </p:to>
                                    </p:set>
                                    <p:animEffect transition="in" filter="fade">
                                      <p:cBhvr>
                                        <p:cTn id="109" dur="1000"/>
                                        <p:tgtEl>
                                          <p:spTgt spid="51"/>
                                        </p:tgtEl>
                                      </p:cBhvr>
                                    </p:animEffect>
                                    <p:anim calcmode="lin" valueType="num">
                                      <p:cBhvr>
                                        <p:cTn id="110" dur="1000" fill="hold"/>
                                        <p:tgtEl>
                                          <p:spTgt spid="51"/>
                                        </p:tgtEl>
                                        <p:attrNameLst>
                                          <p:attrName>ppt_x</p:attrName>
                                        </p:attrNameLst>
                                      </p:cBhvr>
                                      <p:tavLst>
                                        <p:tav tm="0">
                                          <p:val>
                                            <p:strVal val="#ppt_x"/>
                                          </p:val>
                                        </p:tav>
                                        <p:tav tm="100000">
                                          <p:val>
                                            <p:strVal val="#ppt_x"/>
                                          </p:val>
                                        </p:tav>
                                      </p:tavLst>
                                    </p:anim>
                                    <p:anim calcmode="lin" valueType="num">
                                      <p:cBhvr>
                                        <p:cTn id="111" dur="1000" fill="hold"/>
                                        <p:tgtEl>
                                          <p:spTgt spid="51"/>
                                        </p:tgtEl>
                                        <p:attrNameLst>
                                          <p:attrName>ppt_y</p:attrName>
                                        </p:attrNameLst>
                                      </p:cBhvr>
                                      <p:tavLst>
                                        <p:tav tm="0">
                                          <p:val>
                                            <p:strVal val="#ppt_y+.1"/>
                                          </p:val>
                                        </p:tav>
                                        <p:tav tm="100000">
                                          <p:val>
                                            <p:strVal val="#ppt_y"/>
                                          </p:val>
                                        </p:tav>
                                      </p:tavLst>
                                    </p:anim>
                                  </p:childTnLst>
                                </p:cTn>
                              </p:par>
                              <p:par>
                                <p:cTn id="112" presetID="42" presetClass="entr" presetSubtype="0" fill="hold" nodeType="withEffect">
                                  <p:stCondLst>
                                    <p:cond delay="0"/>
                                  </p:stCondLst>
                                  <p:childTnLst>
                                    <p:set>
                                      <p:cBhvr>
                                        <p:cTn id="113" dur="1" fill="hold">
                                          <p:stCondLst>
                                            <p:cond delay="0"/>
                                          </p:stCondLst>
                                        </p:cTn>
                                        <p:tgtEl>
                                          <p:spTgt spid="52"/>
                                        </p:tgtEl>
                                        <p:attrNameLst>
                                          <p:attrName>style.visibility</p:attrName>
                                        </p:attrNameLst>
                                      </p:cBhvr>
                                      <p:to>
                                        <p:strVal val="visible"/>
                                      </p:to>
                                    </p:set>
                                    <p:animEffect transition="in" filter="fade">
                                      <p:cBhvr>
                                        <p:cTn id="114" dur="1000"/>
                                        <p:tgtEl>
                                          <p:spTgt spid="52"/>
                                        </p:tgtEl>
                                      </p:cBhvr>
                                    </p:animEffect>
                                    <p:anim calcmode="lin" valueType="num">
                                      <p:cBhvr>
                                        <p:cTn id="115" dur="1000" fill="hold"/>
                                        <p:tgtEl>
                                          <p:spTgt spid="52"/>
                                        </p:tgtEl>
                                        <p:attrNameLst>
                                          <p:attrName>ppt_x</p:attrName>
                                        </p:attrNameLst>
                                      </p:cBhvr>
                                      <p:tavLst>
                                        <p:tav tm="0">
                                          <p:val>
                                            <p:strVal val="#ppt_x"/>
                                          </p:val>
                                        </p:tav>
                                        <p:tav tm="100000">
                                          <p:val>
                                            <p:strVal val="#ppt_x"/>
                                          </p:val>
                                        </p:tav>
                                      </p:tavLst>
                                    </p:anim>
                                    <p:anim calcmode="lin" valueType="num">
                                      <p:cBhvr>
                                        <p:cTn id="116" dur="1000" fill="hold"/>
                                        <p:tgtEl>
                                          <p:spTgt spid="52"/>
                                        </p:tgtEl>
                                        <p:attrNameLst>
                                          <p:attrName>ppt_y</p:attrName>
                                        </p:attrNameLst>
                                      </p:cBhvr>
                                      <p:tavLst>
                                        <p:tav tm="0">
                                          <p:val>
                                            <p:strVal val="#ppt_y+.1"/>
                                          </p:val>
                                        </p:tav>
                                        <p:tav tm="100000">
                                          <p:val>
                                            <p:strVal val="#ppt_y"/>
                                          </p:val>
                                        </p:tav>
                                      </p:tavLst>
                                    </p:anim>
                                  </p:childTnLst>
                                </p:cTn>
                              </p:par>
                              <p:par>
                                <p:cTn id="117" presetID="42" presetClass="entr" presetSubtype="0" fill="hold" nodeType="withEffect">
                                  <p:stCondLst>
                                    <p:cond delay="0"/>
                                  </p:stCondLst>
                                  <p:childTnLst>
                                    <p:set>
                                      <p:cBhvr>
                                        <p:cTn id="118" dur="1" fill="hold">
                                          <p:stCondLst>
                                            <p:cond delay="0"/>
                                          </p:stCondLst>
                                        </p:cTn>
                                        <p:tgtEl>
                                          <p:spTgt spid="53"/>
                                        </p:tgtEl>
                                        <p:attrNameLst>
                                          <p:attrName>style.visibility</p:attrName>
                                        </p:attrNameLst>
                                      </p:cBhvr>
                                      <p:to>
                                        <p:strVal val="visible"/>
                                      </p:to>
                                    </p:set>
                                    <p:animEffect transition="in" filter="fade">
                                      <p:cBhvr>
                                        <p:cTn id="119" dur="1000"/>
                                        <p:tgtEl>
                                          <p:spTgt spid="53"/>
                                        </p:tgtEl>
                                      </p:cBhvr>
                                    </p:animEffect>
                                    <p:anim calcmode="lin" valueType="num">
                                      <p:cBhvr>
                                        <p:cTn id="120" dur="1000" fill="hold"/>
                                        <p:tgtEl>
                                          <p:spTgt spid="53"/>
                                        </p:tgtEl>
                                        <p:attrNameLst>
                                          <p:attrName>ppt_x</p:attrName>
                                        </p:attrNameLst>
                                      </p:cBhvr>
                                      <p:tavLst>
                                        <p:tav tm="0">
                                          <p:val>
                                            <p:strVal val="#ppt_x"/>
                                          </p:val>
                                        </p:tav>
                                        <p:tav tm="100000">
                                          <p:val>
                                            <p:strVal val="#ppt_x"/>
                                          </p:val>
                                        </p:tav>
                                      </p:tavLst>
                                    </p:anim>
                                    <p:anim calcmode="lin" valueType="num">
                                      <p:cBhvr>
                                        <p:cTn id="121" dur="1000" fill="hold"/>
                                        <p:tgtEl>
                                          <p:spTgt spid="53"/>
                                        </p:tgtEl>
                                        <p:attrNameLst>
                                          <p:attrName>ppt_y</p:attrName>
                                        </p:attrNameLst>
                                      </p:cBhvr>
                                      <p:tavLst>
                                        <p:tav tm="0">
                                          <p:val>
                                            <p:strVal val="#ppt_y+.1"/>
                                          </p:val>
                                        </p:tav>
                                        <p:tav tm="100000">
                                          <p:val>
                                            <p:strVal val="#ppt_y"/>
                                          </p:val>
                                        </p:tav>
                                      </p:tavLst>
                                    </p:anim>
                                  </p:childTnLst>
                                </p:cTn>
                              </p:par>
                              <p:par>
                                <p:cTn id="122" presetID="42" presetClass="entr" presetSubtype="0" fill="hold" nodeType="withEffect">
                                  <p:stCondLst>
                                    <p:cond delay="0"/>
                                  </p:stCondLst>
                                  <p:childTnLst>
                                    <p:set>
                                      <p:cBhvr>
                                        <p:cTn id="123" dur="1" fill="hold">
                                          <p:stCondLst>
                                            <p:cond delay="0"/>
                                          </p:stCondLst>
                                        </p:cTn>
                                        <p:tgtEl>
                                          <p:spTgt spid="54"/>
                                        </p:tgtEl>
                                        <p:attrNameLst>
                                          <p:attrName>style.visibility</p:attrName>
                                        </p:attrNameLst>
                                      </p:cBhvr>
                                      <p:to>
                                        <p:strVal val="visible"/>
                                      </p:to>
                                    </p:set>
                                    <p:animEffect transition="in" filter="fade">
                                      <p:cBhvr>
                                        <p:cTn id="124" dur="1000"/>
                                        <p:tgtEl>
                                          <p:spTgt spid="54"/>
                                        </p:tgtEl>
                                      </p:cBhvr>
                                    </p:animEffect>
                                    <p:anim calcmode="lin" valueType="num">
                                      <p:cBhvr>
                                        <p:cTn id="125" dur="1000" fill="hold"/>
                                        <p:tgtEl>
                                          <p:spTgt spid="54"/>
                                        </p:tgtEl>
                                        <p:attrNameLst>
                                          <p:attrName>ppt_x</p:attrName>
                                        </p:attrNameLst>
                                      </p:cBhvr>
                                      <p:tavLst>
                                        <p:tav tm="0">
                                          <p:val>
                                            <p:strVal val="#ppt_x"/>
                                          </p:val>
                                        </p:tav>
                                        <p:tav tm="100000">
                                          <p:val>
                                            <p:strVal val="#ppt_x"/>
                                          </p:val>
                                        </p:tav>
                                      </p:tavLst>
                                    </p:anim>
                                    <p:anim calcmode="lin" valueType="num">
                                      <p:cBhvr>
                                        <p:cTn id="126" dur="1000" fill="hold"/>
                                        <p:tgtEl>
                                          <p:spTgt spid="54"/>
                                        </p:tgtEl>
                                        <p:attrNameLst>
                                          <p:attrName>ppt_y</p:attrName>
                                        </p:attrNameLst>
                                      </p:cBhvr>
                                      <p:tavLst>
                                        <p:tav tm="0">
                                          <p:val>
                                            <p:strVal val="#ppt_y+.1"/>
                                          </p:val>
                                        </p:tav>
                                        <p:tav tm="100000">
                                          <p:val>
                                            <p:strVal val="#ppt_y"/>
                                          </p:val>
                                        </p:tav>
                                      </p:tavLst>
                                    </p:anim>
                                  </p:childTnLst>
                                </p:cTn>
                              </p:par>
                            </p:childTnLst>
                          </p:cTn>
                        </p:par>
                      </p:childTnLst>
                    </p:cTn>
                  </p:par>
                  <p:par>
                    <p:cTn id="127" fill="hold">
                      <p:stCondLst>
                        <p:cond delay="indefinite"/>
                      </p:stCondLst>
                      <p:childTnLst>
                        <p:par>
                          <p:cTn id="128" fill="hold">
                            <p:stCondLst>
                              <p:cond delay="0"/>
                            </p:stCondLst>
                            <p:childTnLst>
                              <p:par>
                                <p:cTn id="129" presetID="42" presetClass="entr" presetSubtype="0" fill="hold" grpId="0" nodeType="clickEffect">
                                  <p:stCondLst>
                                    <p:cond delay="0"/>
                                  </p:stCondLst>
                                  <p:childTnLst>
                                    <p:set>
                                      <p:cBhvr>
                                        <p:cTn id="130" dur="1" fill="hold">
                                          <p:stCondLst>
                                            <p:cond delay="0"/>
                                          </p:stCondLst>
                                        </p:cTn>
                                        <p:tgtEl>
                                          <p:spTgt spid="55"/>
                                        </p:tgtEl>
                                        <p:attrNameLst>
                                          <p:attrName>style.visibility</p:attrName>
                                        </p:attrNameLst>
                                      </p:cBhvr>
                                      <p:to>
                                        <p:strVal val="visible"/>
                                      </p:to>
                                    </p:set>
                                    <p:animEffect transition="in" filter="fade">
                                      <p:cBhvr>
                                        <p:cTn id="131" dur="1000"/>
                                        <p:tgtEl>
                                          <p:spTgt spid="55"/>
                                        </p:tgtEl>
                                      </p:cBhvr>
                                    </p:animEffect>
                                    <p:anim calcmode="lin" valueType="num">
                                      <p:cBhvr>
                                        <p:cTn id="132" dur="1000" fill="hold"/>
                                        <p:tgtEl>
                                          <p:spTgt spid="55"/>
                                        </p:tgtEl>
                                        <p:attrNameLst>
                                          <p:attrName>ppt_x</p:attrName>
                                        </p:attrNameLst>
                                      </p:cBhvr>
                                      <p:tavLst>
                                        <p:tav tm="0">
                                          <p:val>
                                            <p:strVal val="#ppt_x"/>
                                          </p:val>
                                        </p:tav>
                                        <p:tav tm="100000">
                                          <p:val>
                                            <p:strVal val="#ppt_x"/>
                                          </p:val>
                                        </p:tav>
                                      </p:tavLst>
                                    </p:anim>
                                    <p:anim calcmode="lin" valueType="num">
                                      <p:cBhvr>
                                        <p:cTn id="133" dur="1000" fill="hold"/>
                                        <p:tgtEl>
                                          <p:spTgt spid="5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48" grpId="0"/>
      <p:bldP spid="49" grpId="0" animBg="1"/>
      <p:bldP spid="51" grpId="0"/>
      <p:bldP spid="5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Chart 9"/>
          <p:cNvGraphicFramePr/>
          <p:nvPr>
            <p:extLst>
              <p:ext uri="{D42A27DB-BD31-4B8C-83A1-F6EECF244321}">
                <p14:modId xmlns:p14="http://schemas.microsoft.com/office/powerpoint/2010/main" val="2495901194"/>
              </p:ext>
            </p:extLst>
          </p:nvPr>
        </p:nvGraphicFramePr>
        <p:xfrm>
          <a:off x="152400" y="1371600"/>
          <a:ext cx="8001000" cy="5334000"/>
        </p:xfrm>
        <a:graphic>
          <a:graphicData uri="http://schemas.openxmlformats.org/drawingml/2006/chart">
            <c:chart xmlns:c="http://schemas.openxmlformats.org/drawingml/2006/chart" xmlns:r="http://schemas.openxmlformats.org/officeDocument/2006/relationships" r:id="rId2"/>
          </a:graphicData>
        </a:graphic>
      </p:graphicFrame>
      <p:cxnSp>
        <p:nvCxnSpPr>
          <p:cNvPr id="24" name="Straight Connector 23"/>
          <p:cNvCxnSpPr/>
          <p:nvPr/>
        </p:nvCxnSpPr>
        <p:spPr>
          <a:xfrm>
            <a:off x="6629400" y="1066800"/>
            <a:ext cx="1066800" cy="0"/>
          </a:xfrm>
          <a:prstGeom prst="line">
            <a:avLst/>
          </a:prstGeom>
          <a:ln w="28575">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5334000" y="1905000"/>
            <a:ext cx="0" cy="4267200"/>
          </a:xfrm>
          <a:prstGeom prst="line">
            <a:avLst/>
          </a:prstGeom>
          <a:ln>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4800600" y="1905000"/>
            <a:ext cx="1066800" cy="0"/>
          </a:xfrm>
          <a:prstGeom prst="line">
            <a:avLst/>
          </a:prstGeom>
          <a:ln w="28575">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7086600" y="1079956"/>
            <a:ext cx="0" cy="5092244"/>
          </a:xfrm>
          <a:prstGeom prst="line">
            <a:avLst/>
          </a:prstGeom>
          <a:ln>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3505200" y="1219200"/>
            <a:ext cx="0" cy="4953000"/>
          </a:xfrm>
          <a:prstGeom prst="line">
            <a:avLst/>
          </a:prstGeom>
          <a:ln>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2971800" y="1219200"/>
            <a:ext cx="1066800" cy="0"/>
          </a:xfrm>
          <a:prstGeom prst="line">
            <a:avLst/>
          </a:prstGeom>
          <a:ln w="28575">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1752600" y="1828800"/>
            <a:ext cx="0" cy="4038600"/>
          </a:xfrm>
          <a:prstGeom prst="line">
            <a:avLst/>
          </a:prstGeom>
          <a:ln>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1219200" y="1828800"/>
            <a:ext cx="1066800" cy="0"/>
          </a:xfrm>
          <a:prstGeom prst="line">
            <a:avLst/>
          </a:prstGeom>
          <a:ln w="28575">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1219200" y="5867400"/>
            <a:ext cx="1066800" cy="0"/>
          </a:xfrm>
          <a:prstGeom prst="line">
            <a:avLst/>
          </a:prstGeom>
          <a:ln w="28575">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6553200" y="2743200"/>
            <a:ext cx="1066800" cy="0"/>
          </a:xfrm>
          <a:prstGeom prst="line">
            <a:avLst/>
          </a:prstGeom>
          <a:ln w="571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0" y="0"/>
            <a:ext cx="9144000" cy="523220"/>
          </a:xfrm>
          <a:prstGeom prst="rect">
            <a:avLst/>
          </a:prstGeom>
          <a:noFill/>
        </p:spPr>
        <p:txBody>
          <a:bodyPr wrap="square" rtlCol="0">
            <a:spAutoFit/>
          </a:bodyPr>
          <a:lstStyle/>
          <a:p>
            <a:pPr algn="ctr"/>
            <a:r>
              <a:rPr lang="en-US" sz="2800" dirty="0" smtClean="0"/>
              <a:t>ARCC Table 1.5a:  Improvement Rates for ESL</a:t>
            </a:r>
            <a:endParaRPr lang="en-US" i="1" dirty="0"/>
          </a:p>
        </p:txBody>
      </p:sp>
      <p:sp>
        <p:nvSpPr>
          <p:cNvPr id="38" name="TextBox 37"/>
          <p:cNvSpPr txBox="1"/>
          <p:nvPr/>
        </p:nvSpPr>
        <p:spPr>
          <a:xfrm>
            <a:off x="0" y="6642556"/>
            <a:ext cx="9296400" cy="215444"/>
          </a:xfrm>
          <a:prstGeom prst="rect">
            <a:avLst/>
          </a:prstGeom>
          <a:noFill/>
        </p:spPr>
        <p:txBody>
          <a:bodyPr wrap="square" rtlCol="0">
            <a:spAutoFit/>
          </a:bodyPr>
          <a:lstStyle/>
          <a:p>
            <a:r>
              <a:rPr lang="en-US" sz="800" i="1" dirty="0" smtClean="0">
                <a:solidFill>
                  <a:schemeClr val="tx1">
                    <a:lumMod val="50000"/>
                    <a:lumOff val="50000"/>
                  </a:schemeClr>
                </a:solidFill>
              </a:rPr>
              <a:t>Peer Group for Indicator: Canada, Cerro </a:t>
            </a:r>
            <a:r>
              <a:rPr lang="en-US" sz="800" i="1" dirty="0" err="1" smtClean="0">
                <a:solidFill>
                  <a:schemeClr val="tx1">
                    <a:lumMod val="50000"/>
                    <a:lumOff val="50000"/>
                  </a:schemeClr>
                </a:solidFill>
              </a:rPr>
              <a:t>Coso</a:t>
            </a:r>
            <a:r>
              <a:rPr lang="en-US" sz="800" i="1" dirty="0" smtClean="0">
                <a:solidFill>
                  <a:schemeClr val="tx1">
                    <a:lumMod val="50000"/>
                    <a:lumOff val="50000"/>
                  </a:schemeClr>
                </a:solidFill>
              </a:rPr>
              <a:t>, East L.A., Foothill, </a:t>
            </a:r>
            <a:r>
              <a:rPr lang="en-US" sz="800" i="1" dirty="0" err="1" smtClean="0">
                <a:solidFill>
                  <a:schemeClr val="tx1">
                    <a:lumMod val="50000"/>
                    <a:lumOff val="50000"/>
                  </a:schemeClr>
                </a:solidFill>
              </a:rPr>
              <a:t>Hartnell</a:t>
            </a:r>
            <a:r>
              <a:rPr lang="en-US" sz="800" i="1" dirty="0" smtClean="0">
                <a:solidFill>
                  <a:schemeClr val="tx1">
                    <a:lumMod val="50000"/>
                    <a:lumOff val="50000"/>
                  </a:schemeClr>
                </a:solidFill>
              </a:rPr>
              <a:t>, Irvine Valley, L.A. Trade-Tech, Marin, Mendocino, </a:t>
            </a:r>
            <a:r>
              <a:rPr lang="it-IT" sz="800" i="1" dirty="0" smtClean="0">
                <a:solidFill>
                  <a:schemeClr val="tx1">
                    <a:lumMod val="50000"/>
                    <a:lumOff val="50000"/>
                  </a:schemeClr>
                </a:solidFill>
              </a:rPr>
              <a:t>Mission, Monterey, Rio Hondo, San Mateo, Santa </a:t>
            </a:r>
            <a:r>
              <a:rPr lang="en-US" sz="800" i="1" dirty="0" smtClean="0">
                <a:solidFill>
                  <a:schemeClr val="tx1">
                    <a:lumMod val="50000"/>
                    <a:lumOff val="50000"/>
                  </a:schemeClr>
                </a:solidFill>
              </a:rPr>
              <a:t>Rosa, Santiago Canyon, Skyline, West Valley</a:t>
            </a:r>
            <a:endParaRPr lang="en-US" sz="800" i="1" dirty="0">
              <a:solidFill>
                <a:schemeClr val="tx1">
                  <a:lumMod val="50000"/>
                  <a:lumOff val="50000"/>
                </a:schemeClr>
              </a:solidFill>
            </a:endParaRPr>
          </a:p>
        </p:txBody>
      </p:sp>
      <p:sp>
        <p:nvSpPr>
          <p:cNvPr id="39" name="TextBox 38"/>
          <p:cNvSpPr txBox="1"/>
          <p:nvPr/>
        </p:nvSpPr>
        <p:spPr>
          <a:xfrm>
            <a:off x="685800" y="533400"/>
            <a:ext cx="7543800" cy="461665"/>
          </a:xfrm>
          <a:prstGeom prst="rect">
            <a:avLst/>
          </a:prstGeom>
          <a:noFill/>
        </p:spPr>
        <p:txBody>
          <a:bodyPr wrap="square" rtlCol="0">
            <a:spAutoFit/>
          </a:bodyPr>
          <a:lstStyle/>
          <a:p>
            <a:r>
              <a:rPr lang="en-US" sz="1200" dirty="0" smtClean="0">
                <a:solidFill>
                  <a:schemeClr val="bg1">
                    <a:lumMod val="50000"/>
                  </a:schemeClr>
                </a:solidFill>
              </a:rPr>
              <a:t>Students enrolled in a ESL course (two or more levels below college level/transfer level)  who successfully completed the initial ESL course and then successfully completed a higher-level ESL course within three academic years.</a:t>
            </a:r>
            <a:endParaRPr lang="en-US" sz="1200" dirty="0">
              <a:solidFill>
                <a:schemeClr val="bg1">
                  <a:lumMod val="50000"/>
                </a:schemeClr>
              </a:solidFill>
            </a:endParaRPr>
          </a:p>
        </p:txBody>
      </p:sp>
      <p:cxnSp>
        <p:nvCxnSpPr>
          <p:cNvPr id="40" name="Straight Connector 39"/>
          <p:cNvCxnSpPr/>
          <p:nvPr/>
        </p:nvCxnSpPr>
        <p:spPr>
          <a:xfrm>
            <a:off x="7848600" y="901244"/>
            <a:ext cx="152400" cy="0"/>
          </a:xfrm>
          <a:prstGeom prst="line">
            <a:avLst/>
          </a:prstGeom>
          <a:ln w="28575">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7924800" y="901244"/>
            <a:ext cx="0" cy="145197"/>
          </a:xfrm>
          <a:prstGeom prst="line">
            <a:avLst/>
          </a:prstGeom>
          <a:ln>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7848600" y="1053644"/>
            <a:ext cx="152400" cy="0"/>
          </a:xfrm>
          <a:prstGeom prst="line">
            <a:avLst/>
          </a:prstGeom>
          <a:ln w="28575">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sp>
        <p:nvSpPr>
          <p:cNvPr id="48" name="TextBox 47"/>
          <p:cNvSpPr txBox="1"/>
          <p:nvPr/>
        </p:nvSpPr>
        <p:spPr>
          <a:xfrm>
            <a:off x="7924800" y="851356"/>
            <a:ext cx="1219200" cy="215444"/>
          </a:xfrm>
          <a:prstGeom prst="rect">
            <a:avLst/>
          </a:prstGeom>
          <a:noFill/>
        </p:spPr>
        <p:txBody>
          <a:bodyPr wrap="square" rtlCol="0">
            <a:spAutoFit/>
          </a:bodyPr>
          <a:lstStyle/>
          <a:p>
            <a:r>
              <a:rPr lang="en-US" sz="800" dirty="0" smtClean="0">
                <a:solidFill>
                  <a:schemeClr val="tx1">
                    <a:lumMod val="50000"/>
                    <a:lumOff val="50000"/>
                  </a:schemeClr>
                </a:solidFill>
              </a:rPr>
              <a:t>-  Peer Group Range</a:t>
            </a:r>
            <a:endParaRPr lang="en-US" sz="800" dirty="0">
              <a:solidFill>
                <a:schemeClr val="tx1">
                  <a:lumMod val="50000"/>
                  <a:lumOff val="50000"/>
                </a:schemeClr>
              </a:solidFill>
            </a:endParaRPr>
          </a:p>
        </p:txBody>
      </p:sp>
      <p:sp>
        <p:nvSpPr>
          <p:cNvPr id="49" name="Rectangle 48"/>
          <p:cNvSpPr/>
          <p:nvPr/>
        </p:nvSpPr>
        <p:spPr>
          <a:xfrm>
            <a:off x="7772400" y="838200"/>
            <a:ext cx="1143000" cy="457200"/>
          </a:xfrm>
          <a:prstGeom prst="rect">
            <a:avLst/>
          </a:prstGeom>
          <a:noFill/>
          <a:ln w="3175">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0" name="Straight Connector 49"/>
          <p:cNvCxnSpPr/>
          <p:nvPr/>
        </p:nvCxnSpPr>
        <p:spPr>
          <a:xfrm>
            <a:off x="7848600" y="1206044"/>
            <a:ext cx="152400" cy="0"/>
          </a:xfrm>
          <a:prstGeom prst="line">
            <a:avLst/>
          </a:prstGeom>
          <a:ln w="285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1" name="TextBox 50"/>
          <p:cNvSpPr txBox="1"/>
          <p:nvPr/>
        </p:nvSpPr>
        <p:spPr>
          <a:xfrm>
            <a:off x="8001000" y="1079956"/>
            <a:ext cx="1219200" cy="215444"/>
          </a:xfrm>
          <a:prstGeom prst="rect">
            <a:avLst/>
          </a:prstGeom>
          <a:noFill/>
        </p:spPr>
        <p:txBody>
          <a:bodyPr wrap="square" rtlCol="0">
            <a:spAutoFit/>
          </a:bodyPr>
          <a:lstStyle/>
          <a:p>
            <a:r>
              <a:rPr lang="en-US" sz="800" dirty="0" smtClean="0">
                <a:solidFill>
                  <a:schemeClr val="tx1">
                    <a:lumMod val="50000"/>
                    <a:lumOff val="50000"/>
                  </a:schemeClr>
                </a:solidFill>
              </a:rPr>
              <a:t>-  State average</a:t>
            </a:r>
            <a:endParaRPr lang="en-US" sz="800" dirty="0">
              <a:solidFill>
                <a:schemeClr val="tx1">
                  <a:lumMod val="50000"/>
                  <a:lumOff val="50000"/>
                </a:schemeClr>
              </a:solidFill>
            </a:endParaRPr>
          </a:p>
        </p:txBody>
      </p:sp>
      <p:cxnSp>
        <p:nvCxnSpPr>
          <p:cNvPr id="52" name="Straight Connector 51"/>
          <p:cNvCxnSpPr/>
          <p:nvPr/>
        </p:nvCxnSpPr>
        <p:spPr>
          <a:xfrm>
            <a:off x="4800600" y="3124200"/>
            <a:ext cx="1066800" cy="0"/>
          </a:xfrm>
          <a:prstGeom prst="line">
            <a:avLst/>
          </a:prstGeom>
          <a:ln w="571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a:off x="2971800" y="3124200"/>
            <a:ext cx="1066800" cy="0"/>
          </a:xfrm>
          <a:prstGeom prst="line">
            <a:avLst/>
          </a:prstGeom>
          <a:ln w="571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a:off x="1219200" y="3124200"/>
            <a:ext cx="1066800" cy="0"/>
          </a:xfrm>
          <a:prstGeom prst="line">
            <a:avLst/>
          </a:prstGeom>
          <a:ln w="571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5" name="TextBox 54"/>
              <p:cNvSpPr txBox="1"/>
              <p:nvPr/>
            </p:nvSpPr>
            <p:spPr>
              <a:xfrm>
                <a:off x="914400" y="4205407"/>
                <a:ext cx="7239000" cy="1661993"/>
              </a:xfrm>
              <a:prstGeom prst="rect">
                <a:avLst/>
              </a:prstGeom>
              <a:solidFill>
                <a:schemeClr val="bg1">
                  <a:lumMod val="95000"/>
                </a:schemeClr>
              </a:solidFill>
              <a:ln>
                <a:solidFill>
                  <a:schemeClr val="tx1"/>
                </a:solidFill>
              </a:ln>
            </p:spPr>
            <p:txBody>
              <a:bodyPr wrap="square" rtlCol="0">
                <a:spAutoFit/>
              </a:bodyPr>
              <a:lstStyle/>
              <a:p>
                <a:pPr algn="ctr"/>
                <a:r>
                  <a:rPr lang="en-US" sz="2400" b="1" u="sng" dirty="0" smtClean="0"/>
                  <a:t>Quick Summary</a:t>
                </a:r>
              </a:p>
              <a:p>
                <a:endParaRPr lang="en-US" sz="800" dirty="0" smtClean="0"/>
              </a:p>
              <a:p>
                <a:r>
                  <a:rPr lang="en-US" b="1" dirty="0" smtClean="0">
                    <a:solidFill>
                      <a:srgbClr val="2E3917"/>
                    </a:solidFill>
                  </a:rPr>
                  <a:t>Ca</a:t>
                </a:r>
                <a14:m>
                  <m:oMath xmlns:m="http://schemas.openxmlformats.org/officeDocument/2006/math">
                    <m:r>
                      <a:rPr lang="en-US" b="1" i="1" dirty="0" smtClean="0">
                        <a:solidFill>
                          <a:srgbClr val="2E3917"/>
                        </a:solidFill>
                        <a:latin typeface="Cambria Math"/>
                      </a:rPr>
                      <m:t>ñ</m:t>
                    </m:r>
                  </m:oMath>
                </a14:m>
                <a:r>
                  <a:rPr lang="en-US" b="1" dirty="0" smtClean="0">
                    <a:solidFill>
                      <a:srgbClr val="2E3917"/>
                    </a:solidFill>
                  </a:rPr>
                  <a:t>ada Trend</a:t>
                </a:r>
                <a:r>
                  <a:rPr lang="en-US" dirty="0" smtClean="0">
                    <a:solidFill>
                      <a:srgbClr val="2E3917"/>
                    </a:solidFill>
                  </a:rPr>
                  <a:t> – after a notable rise a modest decline over last three years</a:t>
                </a:r>
              </a:p>
              <a:p>
                <a:endParaRPr lang="en-US" sz="800" dirty="0" smtClean="0"/>
              </a:p>
              <a:p>
                <a:r>
                  <a:rPr lang="en-US" b="1" dirty="0" smtClean="0">
                    <a:solidFill>
                      <a:schemeClr val="accent6">
                        <a:lumMod val="50000"/>
                      </a:schemeClr>
                    </a:solidFill>
                  </a:rPr>
                  <a:t>Peer Group Performance </a:t>
                </a:r>
                <a:r>
                  <a:rPr lang="en-US" dirty="0" smtClean="0">
                    <a:solidFill>
                      <a:schemeClr val="accent6">
                        <a:lumMod val="50000"/>
                      </a:schemeClr>
                    </a:solidFill>
                  </a:rPr>
                  <a:t>– N/A</a:t>
                </a:r>
              </a:p>
              <a:p>
                <a:endParaRPr lang="en-US" sz="800" dirty="0" smtClean="0"/>
              </a:p>
              <a:p>
                <a:r>
                  <a:rPr lang="en-US" b="1" dirty="0" smtClean="0">
                    <a:solidFill>
                      <a:schemeClr val="accent1">
                        <a:lumMod val="50000"/>
                      </a:schemeClr>
                    </a:solidFill>
                  </a:rPr>
                  <a:t>Statewide Performance </a:t>
                </a:r>
                <a:r>
                  <a:rPr lang="en-US" dirty="0" smtClean="0">
                    <a:solidFill>
                      <a:schemeClr val="accent1">
                        <a:lumMod val="50000"/>
                      </a:schemeClr>
                    </a:solidFill>
                  </a:rPr>
                  <a:t>– remain below the state average</a:t>
                </a:r>
                <a:endParaRPr lang="en-US" dirty="0">
                  <a:solidFill>
                    <a:schemeClr val="accent1">
                      <a:lumMod val="50000"/>
                    </a:schemeClr>
                  </a:solidFill>
                </a:endParaRPr>
              </a:p>
            </p:txBody>
          </p:sp>
        </mc:Choice>
        <mc:Fallback xmlns="">
          <p:sp>
            <p:nvSpPr>
              <p:cNvPr id="55" name="TextBox 54"/>
              <p:cNvSpPr txBox="1">
                <a:spLocks noRot="1" noChangeAspect="1" noMove="1" noResize="1" noEditPoints="1" noAdjustHandles="1" noChangeArrowheads="1" noChangeShapeType="1" noTextEdit="1"/>
              </p:cNvSpPr>
              <p:nvPr/>
            </p:nvSpPr>
            <p:spPr>
              <a:xfrm>
                <a:off x="914400" y="4205407"/>
                <a:ext cx="7239000" cy="1661993"/>
              </a:xfrm>
              <a:prstGeom prst="rect">
                <a:avLst/>
              </a:prstGeom>
              <a:blipFill rotWithShape="1">
                <a:blip r:embed="rId3"/>
                <a:stretch>
                  <a:fillRect l="-588" t="-2545" b="-4364"/>
                </a:stretch>
              </a:blipFill>
              <a:ln>
                <a:solidFill>
                  <a:schemeClr val="tx1"/>
                </a:solidFill>
              </a:ln>
            </p:spPr>
            <p:txBody>
              <a:bodyPr/>
              <a:lstStyle/>
              <a:p>
                <a:r>
                  <a:rPr lang="en-US">
                    <a:noFill/>
                  </a:rPr>
                  <a:t> </a:t>
                </a:r>
              </a:p>
            </p:txBody>
          </p:sp>
        </mc:Fallback>
      </mc:AlternateContent>
    </p:spTree>
    <p:extLst>
      <p:ext uri="{BB962C8B-B14F-4D97-AF65-F5344CB8AC3E}">
        <p14:creationId xmlns:p14="http://schemas.microsoft.com/office/powerpoint/2010/main" val="19269887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1000"/>
                                        <p:tgtEl>
                                          <p:spTgt spid="24"/>
                                        </p:tgtEl>
                                      </p:cBhvr>
                                    </p:animEffect>
                                    <p:anim calcmode="lin" valueType="num">
                                      <p:cBhvr>
                                        <p:cTn id="8" dur="1000" fill="hold"/>
                                        <p:tgtEl>
                                          <p:spTgt spid="24"/>
                                        </p:tgtEl>
                                        <p:attrNameLst>
                                          <p:attrName>ppt_x</p:attrName>
                                        </p:attrNameLst>
                                      </p:cBhvr>
                                      <p:tavLst>
                                        <p:tav tm="0">
                                          <p:val>
                                            <p:strVal val="#ppt_x"/>
                                          </p:val>
                                        </p:tav>
                                        <p:tav tm="100000">
                                          <p:val>
                                            <p:strVal val="#ppt_x"/>
                                          </p:val>
                                        </p:tav>
                                      </p:tavLst>
                                    </p:anim>
                                    <p:anim calcmode="lin" valueType="num">
                                      <p:cBhvr>
                                        <p:cTn id="9" dur="1000" fill="hold"/>
                                        <p:tgtEl>
                                          <p:spTgt spid="2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0"/>
                                        </p:tgtEl>
                                        <p:attrNameLst>
                                          <p:attrName>style.visibility</p:attrName>
                                        </p:attrNameLst>
                                      </p:cBhvr>
                                      <p:to>
                                        <p:strVal val="visible"/>
                                      </p:to>
                                    </p:set>
                                    <p:animEffect transition="in" filter="fade">
                                      <p:cBhvr>
                                        <p:cTn id="12" dur="1000"/>
                                        <p:tgtEl>
                                          <p:spTgt spid="40"/>
                                        </p:tgtEl>
                                      </p:cBhvr>
                                    </p:animEffect>
                                    <p:anim calcmode="lin" valueType="num">
                                      <p:cBhvr>
                                        <p:cTn id="13" dur="1000" fill="hold"/>
                                        <p:tgtEl>
                                          <p:spTgt spid="40"/>
                                        </p:tgtEl>
                                        <p:attrNameLst>
                                          <p:attrName>ppt_x</p:attrName>
                                        </p:attrNameLst>
                                      </p:cBhvr>
                                      <p:tavLst>
                                        <p:tav tm="0">
                                          <p:val>
                                            <p:strVal val="#ppt_x"/>
                                          </p:val>
                                        </p:tav>
                                        <p:tav tm="100000">
                                          <p:val>
                                            <p:strVal val="#ppt_x"/>
                                          </p:val>
                                        </p:tav>
                                      </p:tavLst>
                                    </p:anim>
                                    <p:anim calcmode="lin" valueType="num">
                                      <p:cBhvr>
                                        <p:cTn id="14" dur="1000" fill="hold"/>
                                        <p:tgtEl>
                                          <p:spTgt spid="40"/>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41"/>
                                        </p:tgtEl>
                                        <p:attrNameLst>
                                          <p:attrName>style.visibility</p:attrName>
                                        </p:attrNameLst>
                                      </p:cBhvr>
                                      <p:to>
                                        <p:strVal val="visible"/>
                                      </p:to>
                                    </p:set>
                                    <p:animEffect transition="in" filter="fade">
                                      <p:cBhvr>
                                        <p:cTn id="17" dur="1000"/>
                                        <p:tgtEl>
                                          <p:spTgt spid="41"/>
                                        </p:tgtEl>
                                      </p:cBhvr>
                                    </p:animEffect>
                                    <p:anim calcmode="lin" valueType="num">
                                      <p:cBhvr>
                                        <p:cTn id="18" dur="1000" fill="hold"/>
                                        <p:tgtEl>
                                          <p:spTgt spid="41"/>
                                        </p:tgtEl>
                                        <p:attrNameLst>
                                          <p:attrName>ppt_x</p:attrName>
                                        </p:attrNameLst>
                                      </p:cBhvr>
                                      <p:tavLst>
                                        <p:tav tm="0">
                                          <p:val>
                                            <p:strVal val="#ppt_x"/>
                                          </p:val>
                                        </p:tav>
                                        <p:tav tm="100000">
                                          <p:val>
                                            <p:strVal val="#ppt_x"/>
                                          </p:val>
                                        </p:tav>
                                      </p:tavLst>
                                    </p:anim>
                                    <p:anim calcmode="lin" valueType="num">
                                      <p:cBhvr>
                                        <p:cTn id="19" dur="1000" fill="hold"/>
                                        <p:tgtEl>
                                          <p:spTgt spid="41"/>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42"/>
                                        </p:tgtEl>
                                        <p:attrNameLst>
                                          <p:attrName>style.visibility</p:attrName>
                                        </p:attrNameLst>
                                      </p:cBhvr>
                                      <p:to>
                                        <p:strVal val="visible"/>
                                      </p:to>
                                    </p:set>
                                    <p:animEffect transition="in" filter="fade">
                                      <p:cBhvr>
                                        <p:cTn id="22" dur="1000"/>
                                        <p:tgtEl>
                                          <p:spTgt spid="42"/>
                                        </p:tgtEl>
                                      </p:cBhvr>
                                    </p:animEffect>
                                    <p:anim calcmode="lin" valueType="num">
                                      <p:cBhvr>
                                        <p:cTn id="23" dur="1000" fill="hold"/>
                                        <p:tgtEl>
                                          <p:spTgt spid="42"/>
                                        </p:tgtEl>
                                        <p:attrNameLst>
                                          <p:attrName>ppt_x</p:attrName>
                                        </p:attrNameLst>
                                      </p:cBhvr>
                                      <p:tavLst>
                                        <p:tav tm="0">
                                          <p:val>
                                            <p:strVal val="#ppt_x"/>
                                          </p:val>
                                        </p:tav>
                                        <p:tav tm="100000">
                                          <p:val>
                                            <p:strVal val="#ppt_x"/>
                                          </p:val>
                                        </p:tav>
                                      </p:tavLst>
                                    </p:anim>
                                    <p:anim calcmode="lin" valueType="num">
                                      <p:cBhvr>
                                        <p:cTn id="24" dur="1000" fill="hold"/>
                                        <p:tgtEl>
                                          <p:spTgt spid="42"/>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48"/>
                                        </p:tgtEl>
                                        <p:attrNameLst>
                                          <p:attrName>style.visibility</p:attrName>
                                        </p:attrNameLst>
                                      </p:cBhvr>
                                      <p:to>
                                        <p:strVal val="visible"/>
                                      </p:to>
                                    </p:set>
                                    <p:animEffect transition="in" filter="fade">
                                      <p:cBhvr>
                                        <p:cTn id="27" dur="1000"/>
                                        <p:tgtEl>
                                          <p:spTgt spid="48"/>
                                        </p:tgtEl>
                                      </p:cBhvr>
                                    </p:animEffect>
                                    <p:anim calcmode="lin" valueType="num">
                                      <p:cBhvr>
                                        <p:cTn id="28" dur="1000" fill="hold"/>
                                        <p:tgtEl>
                                          <p:spTgt spid="48"/>
                                        </p:tgtEl>
                                        <p:attrNameLst>
                                          <p:attrName>ppt_x</p:attrName>
                                        </p:attrNameLst>
                                      </p:cBhvr>
                                      <p:tavLst>
                                        <p:tav tm="0">
                                          <p:val>
                                            <p:strVal val="#ppt_x"/>
                                          </p:val>
                                        </p:tav>
                                        <p:tav tm="100000">
                                          <p:val>
                                            <p:strVal val="#ppt_x"/>
                                          </p:val>
                                        </p:tav>
                                      </p:tavLst>
                                    </p:anim>
                                    <p:anim calcmode="lin" valueType="num">
                                      <p:cBhvr>
                                        <p:cTn id="29" dur="1000" fill="hold"/>
                                        <p:tgtEl>
                                          <p:spTgt spid="48"/>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49"/>
                                        </p:tgtEl>
                                        <p:attrNameLst>
                                          <p:attrName>style.visibility</p:attrName>
                                        </p:attrNameLst>
                                      </p:cBhvr>
                                      <p:to>
                                        <p:strVal val="visible"/>
                                      </p:to>
                                    </p:set>
                                    <p:animEffect transition="in" filter="fade">
                                      <p:cBhvr>
                                        <p:cTn id="32" dur="1000"/>
                                        <p:tgtEl>
                                          <p:spTgt spid="49"/>
                                        </p:tgtEl>
                                      </p:cBhvr>
                                    </p:animEffect>
                                    <p:anim calcmode="lin" valueType="num">
                                      <p:cBhvr>
                                        <p:cTn id="33" dur="1000" fill="hold"/>
                                        <p:tgtEl>
                                          <p:spTgt spid="49"/>
                                        </p:tgtEl>
                                        <p:attrNameLst>
                                          <p:attrName>ppt_x</p:attrName>
                                        </p:attrNameLst>
                                      </p:cBhvr>
                                      <p:tavLst>
                                        <p:tav tm="0">
                                          <p:val>
                                            <p:strVal val="#ppt_x"/>
                                          </p:val>
                                        </p:tav>
                                        <p:tav tm="100000">
                                          <p:val>
                                            <p:strVal val="#ppt_x"/>
                                          </p:val>
                                        </p:tav>
                                      </p:tavLst>
                                    </p:anim>
                                    <p:anim calcmode="lin" valueType="num">
                                      <p:cBhvr>
                                        <p:cTn id="34" dur="1000" fill="hold"/>
                                        <p:tgtEl>
                                          <p:spTgt spid="49"/>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fade">
                                      <p:cBhvr>
                                        <p:cTn id="37" dur="1000"/>
                                        <p:tgtEl>
                                          <p:spTgt spid="26"/>
                                        </p:tgtEl>
                                      </p:cBhvr>
                                    </p:animEffect>
                                    <p:anim calcmode="lin" valueType="num">
                                      <p:cBhvr>
                                        <p:cTn id="38" dur="1000" fill="hold"/>
                                        <p:tgtEl>
                                          <p:spTgt spid="26"/>
                                        </p:tgtEl>
                                        <p:attrNameLst>
                                          <p:attrName>ppt_x</p:attrName>
                                        </p:attrNameLst>
                                      </p:cBhvr>
                                      <p:tavLst>
                                        <p:tav tm="0">
                                          <p:val>
                                            <p:strVal val="#ppt_x"/>
                                          </p:val>
                                        </p:tav>
                                        <p:tav tm="100000">
                                          <p:val>
                                            <p:strVal val="#ppt_x"/>
                                          </p:val>
                                        </p:tav>
                                      </p:tavLst>
                                    </p:anim>
                                    <p:anim calcmode="lin" valueType="num">
                                      <p:cBhvr>
                                        <p:cTn id="39" dur="1000" fill="hold"/>
                                        <p:tgtEl>
                                          <p:spTgt spid="26"/>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27"/>
                                        </p:tgtEl>
                                        <p:attrNameLst>
                                          <p:attrName>style.visibility</p:attrName>
                                        </p:attrNameLst>
                                      </p:cBhvr>
                                      <p:to>
                                        <p:strVal val="visible"/>
                                      </p:to>
                                    </p:set>
                                    <p:animEffect transition="in" filter="fade">
                                      <p:cBhvr>
                                        <p:cTn id="42" dur="1000"/>
                                        <p:tgtEl>
                                          <p:spTgt spid="27"/>
                                        </p:tgtEl>
                                      </p:cBhvr>
                                    </p:animEffect>
                                    <p:anim calcmode="lin" valueType="num">
                                      <p:cBhvr>
                                        <p:cTn id="43" dur="1000" fill="hold"/>
                                        <p:tgtEl>
                                          <p:spTgt spid="27"/>
                                        </p:tgtEl>
                                        <p:attrNameLst>
                                          <p:attrName>ppt_x</p:attrName>
                                        </p:attrNameLst>
                                      </p:cBhvr>
                                      <p:tavLst>
                                        <p:tav tm="0">
                                          <p:val>
                                            <p:strVal val="#ppt_x"/>
                                          </p:val>
                                        </p:tav>
                                        <p:tav tm="100000">
                                          <p:val>
                                            <p:strVal val="#ppt_x"/>
                                          </p:val>
                                        </p:tav>
                                      </p:tavLst>
                                    </p:anim>
                                    <p:anim calcmode="lin" valueType="num">
                                      <p:cBhvr>
                                        <p:cTn id="44" dur="1000" fill="hold"/>
                                        <p:tgtEl>
                                          <p:spTgt spid="27"/>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31"/>
                                        </p:tgtEl>
                                        <p:attrNameLst>
                                          <p:attrName>style.visibility</p:attrName>
                                        </p:attrNameLst>
                                      </p:cBhvr>
                                      <p:to>
                                        <p:strVal val="visible"/>
                                      </p:to>
                                    </p:set>
                                    <p:animEffect transition="in" filter="fade">
                                      <p:cBhvr>
                                        <p:cTn id="47" dur="1000"/>
                                        <p:tgtEl>
                                          <p:spTgt spid="31"/>
                                        </p:tgtEl>
                                      </p:cBhvr>
                                    </p:animEffect>
                                    <p:anim calcmode="lin" valueType="num">
                                      <p:cBhvr>
                                        <p:cTn id="48" dur="1000" fill="hold"/>
                                        <p:tgtEl>
                                          <p:spTgt spid="31"/>
                                        </p:tgtEl>
                                        <p:attrNameLst>
                                          <p:attrName>ppt_x</p:attrName>
                                        </p:attrNameLst>
                                      </p:cBhvr>
                                      <p:tavLst>
                                        <p:tav tm="0">
                                          <p:val>
                                            <p:strVal val="#ppt_x"/>
                                          </p:val>
                                        </p:tav>
                                        <p:tav tm="100000">
                                          <p:val>
                                            <p:strVal val="#ppt_x"/>
                                          </p:val>
                                        </p:tav>
                                      </p:tavLst>
                                    </p:anim>
                                    <p:anim calcmode="lin" valueType="num">
                                      <p:cBhvr>
                                        <p:cTn id="49" dur="1000" fill="hold"/>
                                        <p:tgtEl>
                                          <p:spTgt spid="31"/>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0"/>
                                  </p:stCondLst>
                                  <p:childTnLst>
                                    <p:set>
                                      <p:cBhvr>
                                        <p:cTn id="51" dur="1" fill="hold">
                                          <p:stCondLst>
                                            <p:cond delay="0"/>
                                          </p:stCondLst>
                                        </p:cTn>
                                        <p:tgtEl>
                                          <p:spTgt spid="28"/>
                                        </p:tgtEl>
                                        <p:attrNameLst>
                                          <p:attrName>style.visibility</p:attrName>
                                        </p:attrNameLst>
                                      </p:cBhvr>
                                      <p:to>
                                        <p:strVal val="visible"/>
                                      </p:to>
                                    </p:set>
                                    <p:animEffect transition="in" filter="fade">
                                      <p:cBhvr>
                                        <p:cTn id="52" dur="1000"/>
                                        <p:tgtEl>
                                          <p:spTgt spid="28"/>
                                        </p:tgtEl>
                                      </p:cBhvr>
                                    </p:animEffect>
                                    <p:anim calcmode="lin" valueType="num">
                                      <p:cBhvr>
                                        <p:cTn id="53" dur="1000" fill="hold"/>
                                        <p:tgtEl>
                                          <p:spTgt spid="28"/>
                                        </p:tgtEl>
                                        <p:attrNameLst>
                                          <p:attrName>ppt_x</p:attrName>
                                        </p:attrNameLst>
                                      </p:cBhvr>
                                      <p:tavLst>
                                        <p:tav tm="0">
                                          <p:val>
                                            <p:strVal val="#ppt_x"/>
                                          </p:val>
                                        </p:tav>
                                        <p:tav tm="100000">
                                          <p:val>
                                            <p:strVal val="#ppt_x"/>
                                          </p:val>
                                        </p:tav>
                                      </p:tavLst>
                                    </p:anim>
                                    <p:anim calcmode="lin" valueType="num">
                                      <p:cBhvr>
                                        <p:cTn id="54" dur="1000" fill="hold"/>
                                        <p:tgtEl>
                                          <p:spTgt spid="28"/>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0"/>
                                  </p:stCondLst>
                                  <p:childTnLst>
                                    <p:set>
                                      <p:cBhvr>
                                        <p:cTn id="56" dur="1" fill="hold">
                                          <p:stCondLst>
                                            <p:cond delay="0"/>
                                          </p:stCondLst>
                                        </p:cTn>
                                        <p:tgtEl>
                                          <p:spTgt spid="29"/>
                                        </p:tgtEl>
                                        <p:attrNameLst>
                                          <p:attrName>style.visibility</p:attrName>
                                        </p:attrNameLst>
                                      </p:cBhvr>
                                      <p:to>
                                        <p:strVal val="visible"/>
                                      </p:to>
                                    </p:set>
                                    <p:animEffect transition="in" filter="fade">
                                      <p:cBhvr>
                                        <p:cTn id="57" dur="1000"/>
                                        <p:tgtEl>
                                          <p:spTgt spid="29"/>
                                        </p:tgtEl>
                                      </p:cBhvr>
                                    </p:animEffect>
                                    <p:anim calcmode="lin" valueType="num">
                                      <p:cBhvr>
                                        <p:cTn id="58" dur="1000" fill="hold"/>
                                        <p:tgtEl>
                                          <p:spTgt spid="29"/>
                                        </p:tgtEl>
                                        <p:attrNameLst>
                                          <p:attrName>ppt_x</p:attrName>
                                        </p:attrNameLst>
                                      </p:cBhvr>
                                      <p:tavLst>
                                        <p:tav tm="0">
                                          <p:val>
                                            <p:strVal val="#ppt_x"/>
                                          </p:val>
                                        </p:tav>
                                        <p:tav tm="100000">
                                          <p:val>
                                            <p:strVal val="#ppt_x"/>
                                          </p:val>
                                        </p:tav>
                                      </p:tavLst>
                                    </p:anim>
                                    <p:anim calcmode="lin" valueType="num">
                                      <p:cBhvr>
                                        <p:cTn id="59" dur="1000" fill="hold"/>
                                        <p:tgtEl>
                                          <p:spTgt spid="29"/>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0"/>
                                  </p:stCondLst>
                                  <p:childTnLst>
                                    <p:set>
                                      <p:cBhvr>
                                        <p:cTn id="61" dur="1" fill="hold">
                                          <p:stCondLst>
                                            <p:cond delay="0"/>
                                          </p:stCondLst>
                                        </p:cTn>
                                        <p:tgtEl>
                                          <p:spTgt spid="32"/>
                                        </p:tgtEl>
                                        <p:attrNameLst>
                                          <p:attrName>style.visibility</p:attrName>
                                        </p:attrNameLst>
                                      </p:cBhvr>
                                      <p:to>
                                        <p:strVal val="visible"/>
                                      </p:to>
                                    </p:set>
                                    <p:animEffect transition="in" filter="fade">
                                      <p:cBhvr>
                                        <p:cTn id="62" dur="1000"/>
                                        <p:tgtEl>
                                          <p:spTgt spid="32"/>
                                        </p:tgtEl>
                                      </p:cBhvr>
                                    </p:animEffect>
                                    <p:anim calcmode="lin" valueType="num">
                                      <p:cBhvr>
                                        <p:cTn id="63" dur="1000" fill="hold"/>
                                        <p:tgtEl>
                                          <p:spTgt spid="32"/>
                                        </p:tgtEl>
                                        <p:attrNameLst>
                                          <p:attrName>ppt_x</p:attrName>
                                        </p:attrNameLst>
                                      </p:cBhvr>
                                      <p:tavLst>
                                        <p:tav tm="0">
                                          <p:val>
                                            <p:strVal val="#ppt_x"/>
                                          </p:val>
                                        </p:tav>
                                        <p:tav tm="100000">
                                          <p:val>
                                            <p:strVal val="#ppt_x"/>
                                          </p:val>
                                        </p:tav>
                                      </p:tavLst>
                                    </p:anim>
                                    <p:anim calcmode="lin" valueType="num">
                                      <p:cBhvr>
                                        <p:cTn id="64" dur="1000" fill="hold"/>
                                        <p:tgtEl>
                                          <p:spTgt spid="32"/>
                                        </p:tgtEl>
                                        <p:attrNameLst>
                                          <p:attrName>ppt_y</p:attrName>
                                        </p:attrNameLst>
                                      </p:cBhvr>
                                      <p:tavLst>
                                        <p:tav tm="0">
                                          <p:val>
                                            <p:strVal val="#ppt_y+.1"/>
                                          </p:val>
                                        </p:tav>
                                        <p:tav tm="100000">
                                          <p:val>
                                            <p:strVal val="#ppt_y"/>
                                          </p:val>
                                        </p:tav>
                                      </p:tavLst>
                                    </p:anim>
                                  </p:childTnLst>
                                </p:cTn>
                              </p:par>
                              <p:par>
                                <p:cTn id="65" presetID="42" presetClass="entr" presetSubtype="0" fill="hold" nodeType="withEffect">
                                  <p:stCondLst>
                                    <p:cond delay="0"/>
                                  </p:stCondLst>
                                  <p:childTnLst>
                                    <p:set>
                                      <p:cBhvr>
                                        <p:cTn id="66" dur="1" fill="hold">
                                          <p:stCondLst>
                                            <p:cond delay="0"/>
                                          </p:stCondLst>
                                        </p:cTn>
                                        <p:tgtEl>
                                          <p:spTgt spid="34"/>
                                        </p:tgtEl>
                                        <p:attrNameLst>
                                          <p:attrName>style.visibility</p:attrName>
                                        </p:attrNameLst>
                                      </p:cBhvr>
                                      <p:to>
                                        <p:strVal val="visible"/>
                                      </p:to>
                                    </p:set>
                                    <p:animEffect transition="in" filter="fade">
                                      <p:cBhvr>
                                        <p:cTn id="67" dur="1000"/>
                                        <p:tgtEl>
                                          <p:spTgt spid="34"/>
                                        </p:tgtEl>
                                      </p:cBhvr>
                                    </p:animEffect>
                                    <p:anim calcmode="lin" valueType="num">
                                      <p:cBhvr>
                                        <p:cTn id="68" dur="1000" fill="hold"/>
                                        <p:tgtEl>
                                          <p:spTgt spid="34"/>
                                        </p:tgtEl>
                                        <p:attrNameLst>
                                          <p:attrName>ppt_x</p:attrName>
                                        </p:attrNameLst>
                                      </p:cBhvr>
                                      <p:tavLst>
                                        <p:tav tm="0">
                                          <p:val>
                                            <p:strVal val="#ppt_x"/>
                                          </p:val>
                                        </p:tav>
                                        <p:tav tm="100000">
                                          <p:val>
                                            <p:strVal val="#ppt_x"/>
                                          </p:val>
                                        </p:tav>
                                      </p:tavLst>
                                    </p:anim>
                                    <p:anim calcmode="lin" valueType="num">
                                      <p:cBhvr>
                                        <p:cTn id="69" dur="1000" fill="hold"/>
                                        <p:tgtEl>
                                          <p:spTgt spid="34"/>
                                        </p:tgtEl>
                                        <p:attrNameLst>
                                          <p:attrName>ppt_y</p:attrName>
                                        </p:attrNameLst>
                                      </p:cBhvr>
                                      <p:tavLst>
                                        <p:tav tm="0">
                                          <p:val>
                                            <p:strVal val="#ppt_y+.1"/>
                                          </p:val>
                                        </p:tav>
                                        <p:tav tm="100000">
                                          <p:val>
                                            <p:strVal val="#ppt_y"/>
                                          </p:val>
                                        </p:tav>
                                      </p:tavLst>
                                    </p:anim>
                                  </p:childTnLst>
                                </p:cTn>
                              </p:par>
                              <p:par>
                                <p:cTn id="70" presetID="42" presetClass="entr" presetSubtype="0" fill="hold" nodeType="withEffect">
                                  <p:stCondLst>
                                    <p:cond delay="0"/>
                                  </p:stCondLst>
                                  <p:childTnLst>
                                    <p:set>
                                      <p:cBhvr>
                                        <p:cTn id="71" dur="1" fill="hold">
                                          <p:stCondLst>
                                            <p:cond delay="0"/>
                                          </p:stCondLst>
                                        </p:cTn>
                                        <p:tgtEl>
                                          <p:spTgt spid="35"/>
                                        </p:tgtEl>
                                        <p:attrNameLst>
                                          <p:attrName>style.visibility</p:attrName>
                                        </p:attrNameLst>
                                      </p:cBhvr>
                                      <p:to>
                                        <p:strVal val="visible"/>
                                      </p:to>
                                    </p:set>
                                    <p:animEffect transition="in" filter="fade">
                                      <p:cBhvr>
                                        <p:cTn id="72" dur="1000"/>
                                        <p:tgtEl>
                                          <p:spTgt spid="35"/>
                                        </p:tgtEl>
                                      </p:cBhvr>
                                    </p:animEffect>
                                    <p:anim calcmode="lin" valueType="num">
                                      <p:cBhvr>
                                        <p:cTn id="73" dur="1000" fill="hold"/>
                                        <p:tgtEl>
                                          <p:spTgt spid="35"/>
                                        </p:tgtEl>
                                        <p:attrNameLst>
                                          <p:attrName>ppt_x</p:attrName>
                                        </p:attrNameLst>
                                      </p:cBhvr>
                                      <p:tavLst>
                                        <p:tav tm="0">
                                          <p:val>
                                            <p:strVal val="#ppt_x"/>
                                          </p:val>
                                        </p:tav>
                                        <p:tav tm="100000">
                                          <p:val>
                                            <p:strVal val="#ppt_x"/>
                                          </p:val>
                                        </p:tav>
                                      </p:tavLst>
                                    </p:anim>
                                    <p:anim calcmode="lin" valueType="num">
                                      <p:cBhvr>
                                        <p:cTn id="74" dur="1000" fill="hold"/>
                                        <p:tgtEl>
                                          <p:spTgt spid="35"/>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38"/>
                                        </p:tgtEl>
                                        <p:attrNameLst>
                                          <p:attrName>style.visibility</p:attrName>
                                        </p:attrNameLst>
                                      </p:cBhvr>
                                      <p:to>
                                        <p:strVal val="visible"/>
                                      </p:to>
                                    </p:set>
                                    <p:animEffect transition="in" filter="fade">
                                      <p:cBhvr>
                                        <p:cTn id="77" dur="1000"/>
                                        <p:tgtEl>
                                          <p:spTgt spid="38"/>
                                        </p:tgtEl>
                                      </p:cBhvr>
                                    </p:animEffect>
                                    <p:anim calcmode="lin" valueType="num">
                                      <p:cBhvr>
                                        <p:cTn id="78" dur="1000" fill="hold"/>
                                        <p:tgtEl>
                                          <p:spTgt spid="38"/>
                                        </p:tgtEl>
                                        <p:attrNameLst>
                                          <p:attrName>ppt_x</p:attrName>
                                        </p:attrNameLst>
                                      </p:cBhvr>
                                      <p:tavLst>
                                        <p:tav tm="0">
                                          <p:val>
                                            <p:strVal val="#ppt_x"/>
                                          </p:val>
                                        </p:tav>
                                        <p:tav tm="100000">
                                          <p:val>
                                            <p:strVal val="#ppt_x"/>
                                          </p:val>
                                        </p:tav>
                                      </p:tavLst>
                                    </p:anim>
                                    <p:anim calcmode="lin" valueType="num">
                                      <p:cBhvr>
                                        <p:cTn id="79" dur="1000" fill="hold"/>
                                        <p:tgtEl>
                                          <p:spTgt spid="38"/>
                                        </p:tgtEl>
                                        <p:attrNameLst>
                                          <p:attrName>ppt_y</p:attrName>
                                        </p:attrNameLst>
                                      </p:cBhvr>
                                      <p:tavLst>
                                        <p:tav tm="0">
                                          <p:val>
                                            <p:strVal val="#ppt_y+.1"/>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42" presetClass="entr" presetSubtype="0" fill="hold" nodeType="clickEffect">
                                  <p:stCondLst>
                                    <p:cond delay="0"/>
                                  </p:stCondLst>
                                  <p:childTnLst>
                                    <p:set>
                                      <p:cBhvr>
                                        <p:cTn id="83" dur="1" fill="hold">
                                          <p:stCondLst>
                                            <p:cond delay="0"/>
                                          </p:stCondLst>
                                        </p:cTn>
                                        <p:tgtEl>
                                          <p:spTgt spid="36"/>
                                        </p:tgtEl>
                                        <p:attrNameLst>
                                          <p:attrName>style.visibility</p:attrName>
                                        </p:attrNameLst>
                                      </p:cBhvr>
                                      <p:to>
                                        <p:strVal val="visible"/>
                                      </p:to>
                                    </p:set>
                                    <p:animEffect transition="in" filter="fade">
                                      <p:cBhvr>
                                        <p:cTn id="84" dur="1000"/>
                                        <p:tgtEl>
                                          <p:spTgt spid="36"/>
                                        </p:tgtEl>
                                      </p:cBhvr>
                                    </p:animEffect>
                                    <p:anim calcmode="lin" valueType="num">
                                      <p:cBhvr>
                                        <p:cTn id="85" dur="1000" fill="hold"/>
                                        <p:tgtEl>
                                          <p:spTgt spid="36"/>
                                        </p:tgtEl>
                                        <p:attrNameLst>
                                          <p:attrName>ppt_x</p:attrName>
                                        </p:attrNameLst>
                                      </p:cBhvr>
                                      <p:tavLst>
                                        <p:tav tm="0">
                                          <p:val>
                                            <p:strVal val="#ppt_x"/>
                                          </p:val>
                                        </p:tav>
                                        <p:tav tm="100000">
                                          <p:val>
                                            <p:strVal val="#ppt_x"/>
                                          </p:val>
                                        </p:tav>
                                      </p:tavLst>
                                    </p:anim>
                                    <p:anim calcmode="lin" valueType="num">
                                      <p:cBhvr>
                                        <p:cTn id="86" dur="1000" fill="hold"/>
                                        <p:tgtEl>
                                          <p:spTgt spid="36"/>
                                        </p:tgtEl>
                                        <p:attrNameLst>
                                          <p:attrName>ppt_y</p:attrName>
                                        </p:attrNameLst>
                                      </p:cBhvr>
                                      <p:tavLst>
                                        <p:tav tm="0">
                                          <p:val>
                                            <p:strVal val="#ppt_y+.1"/>
                                          </p:val>
                                        </p:tav>
                                        <p:tav tm="100000">
                                          <p:val>
                                            <p:strVal val="#ppt_y"/>
                                          </p:val>
                                        </p:tav>
                                      </p:tavLst>
                                    </p:anim>
                                  </p:childTnLst>
                                </p:cTn>
                              </p:par>
                              <p:par>
                                <p:cTn id="87" presetID="42" presetClass="entr" presetSubtype="0" fill="hold" nodeType="withEffect">
                                  <p:stCondLst>
                                    <p:cond delay="0"/>
                                  </p:stCondLst>
                                  <p:childTnLst>
                                    <p:set>
                                      <p:cBhvr>
                                        <p:cTn id="88" dur="1" fill="hold">
                                          <p:stCondLst>
                                            <p:cond delay="0"/>
                                          </p:stCondLst>
                                        </p:cTn>
                                        <p:tgtEl>
                                          <p:spTgt spid="50"/>
                                        </p:tgtEl>
                                        <p:attrNameLst>
                                          <p:attrName>style.visibility</p:attrName>
                                        </p:attrNameLst>
                                      </p:cBhvr>
                                      <p:to>
                                        <p:strVal val="visible"/>
                                      </p:to>
                                    </p:set>
                                    <p:animEffect transition="in" filter="fade">
                                      <p:cBhvr>
                                        <p:cTn id="89" dur="1000"/>
                                        <p:tgtEl>
                                          <p:spTgt spid="50"/>
                                        </p:tgtEl>
                                      </p:cBhvr>
                                    </p:animEffect>
                                    <p:anim calcmode="lin" valueType="num">
                                      <p:cBhvr>
                                        <p:cTn id="90" dur="1000" fill="hold"/>
                                        <p:tgtEl>
                                          <p:spTgt spid="50"/>
                                        </p:tgtEl>
                                        <p:attrNameLst>
                                          <p:attrName>ppt_x</p:attrName>
                                        </p:attrNameLst>
                                      </p:cBhvr>
                                      <p:tavLst>
                                        <p:tav tm="0">
                                          <p:val>
                                            <p:strVal val="#ppt_x"/>
                                          </p:val>
                                        </p:tav>
                                        <p:tav tm="100000">
                                          <p:val>
                                            <p:strVal val="#ppt_x"/>
                                          </p:val>
                                        </p:tav>
                                      </p:tavLst>
                                    </p:anim>
                                    <p:anim calcmode="lin" valueType="num">
                                      <p:cBhvr>
                                        <p:cTn id="91" dur="1000" fill="hold"/>
                                        <p:tgtEl>
                                          <p:spTgt spid="50"/>
                                        </p:tgtEl>
                                        <p:attrNameLst>
                                          <p:attrName>ppt_y</p:attrName>
                                        </p:attrNameLst>
                                      </p:cBhvr>
                                      <p:tavLst>
                                        <p:tav tm="0">
                                          <p:val>
                                            <p:strVal val="#ppt_y+.1"/>
                                          </p:val>
                                        </p:tav>
                                        <p:tav tm="100000">
                                          <p:val>
                                            <p:strVal val="#ppt_y"/>
                                          </p:val>
                                        </p:tav>
                                      </p:tavLst>
                                    </p:anim>
                                  </p:childTnLst>
                                </p:cTn>
                              </p:par>
                              <p:par>
                                <p:cTn id="92" presetID="42" presetClass="entr" presetSubtype="0" fill="hold" grpId="0" nodeType="withEffect">
                                  <p:stCondLst>
                                    <p:cond delay="0"/>
                                  </p:stCondLst>
                                  <p:childTnLst>
                                    <p:set>
                                      <p:cBhvr>
                                        <p:cTn id="93" dur="1" fill="hold">
                                          <p:stCondLst>
                                            <p:cond delay="0"/>
                                          </p:stCondLst>
                                        </p:cTn>
                                        <p:tgtEl>
                                          <p:spTgt spid="51"/>
                                        </p:tgtEl>
                                        <p:attrNameLst>
                                          <p:attrName>style.visibility</p:attrName>
                                        </p:attrNameLst>
                                      </p:cBhvr>
                                      <p:to>
                                        <p:strVal val="visible"/>
                                      </p:to>
                                    </p:set>
                                    <p:animEffect transition="in" filter="fade">
                                      <p:cBhvr>
                                        <p:cTn id="94" dur="1000"/>
                                        <p:tgtEl>
                                          <p:spTgt spid="51"/>
                                        </p:tgtEl>
                                      </p:cBhvr>
                                    </p:animEffect>
                                    <p:anim calcmode="lin" valueType="num">
                                      <p:cBhvr>
                                        <p:cTn id="95" dur="1000" fill="hold"/>
                                        <p:tgtEl>
                                          <p:spTgt spid="51"/>
                                        </p:tgtEl>
                                        <p:attrNameLst>
                                          <p:attrName>ppt_x</p:attrName>
                                        </p:attrNameLst>
                                      </p:cBhvr>
                                      <p:tavLst>
                                        <p:tav tm="0">
                                          <p:val>
                                            <p:strVal val="#ppt_x"/>
                                          </p:val>
                                        </p:tav>
                                        <p:tav tm="100000">
                                          <p:val>
                                            <p:strVal val="#ppt_x"/>
                                          </p:val>
                                        </p:tav>
                                      </p:tavLst>
                                    </p:anim>
                                    <p:anim calcmode="lin" valueType="num">
                                      <p:cBhvr>
                                        <p:cTn id="96" dur="1000" fill="hold"/>
                                        <p:tgtEl>
                                          <p:spTgt spid="51"/>
                                        </p:tgtEl>
                                        <p:attrNameLst>
                                          <p:attrName>ppt_y</p:attrName>
                                        </p:attrNameLst>
                                      </p:cBhvr>
                                      <p:tavLst>
                                        <p:tav tm="0">
                                          <p:val>
                                            <p:strVal val="#ppt_y+.1"/>
                                          </p:val>
                                        </p:tav>
                                        <p:tav tm="100000">
                                          <p:val>
                                            <p:strVal val="#ppt_y"/>
                                          </p:val>
                                        </p:tav>
                                      </p:tavLst>
                                    </p:anim>
                                  </p:childTnLst>
                                </p:cTn>
                              </p:par>
                              <p:par>
                                <p:cTn id="97" presetID="42" presetClass="entr" presetSubtype="0" fill="hold" nodeType="withEffect">
                                  <p:stCondLst>
                                    <p:cond delay="0"/>
                                  </p:stCondLst>
                                  <p:childTnLst>
                                    <p:set>
                                      <p:cBhvr>
                                        <p:cTn id="98" dur="1" fill="hold">
                                          <p:stCondLst>
                                            <p:cond delay="0"/>
                                          </p:stCondLst>
                                        </p:cTn>
                                        <p:tgtEl>
                                          <p:spTgt spid="52"/>
                                        </p:tgtEl>
                                        <p:attrNameLst>
                                          <p:attrName>style.visibility</p:attrName>
                                        </p:attrNameLst>
                                      </p:cBhvr>
                                      <p:to>
                                        <p:strVal val="visible"/>
                                      </p:to>
                                    </p:set>
                                    <p:animEffect transition="in" filter="fade">
                                      <p:cBhvr>
                                        <p:cTn id="99" dur="1000"/>
                                        <p:tgtEl>
                                          <p:spTgt spid="52"/>
                                        </p:tgtEl>
                                      </p:cBhvr>
                                    </p:animEffect>
                                    <p:anim calcmode="lin" valueType="num">
                                      <p:cBhvr>
                                        <p:cTn id="100" dur="1000" fill="hold"/>
                                        <p:tgtEl>
                                          <p:spTgt spid="52"/>
                                        </p:tgtEl>
                                        <p:attrNameLst>
                                          <p:attrName>ppt_x</p:attrName>
                                        </p:attrNameLst>
                                      </p:cBhvr>
                                      <p:tavLst>
                                        <p:tav tm="0">
                                          <p:val>
                                            <p:strVal val="#ppt_x"/>
                                          </p:val>
                                        </p:tav>
                                        <p:tav tm="100000">
                                          <p:val>
                                            <p:strVal val="#ppt_x"/>
                                          </p:val>
                                        </p:tav>
                                      </p:tavLst>
                                    </p:anim>
                                    <p:anim calcmode="lin" valueType="num">
                                      <p:cBhvr>
                                        <p:cTn id="101" dur="1000" fill="hold"/>
                                        <p:tgtEl>
                                          <p:spTgt spid="52"/>
                                        </p:tgtEl>
                                        <p:attrNameLst>
                                          <p:attrName>ppt_y</p:attrName>
                                        </p:attrNameLst>
                                      </p:cBhvr>
                                      <p:tavLst>
                                        <p:tav tm="0">
                                          <p:val>
                                            <p:strVal val="#ppt_y+.1"/>
                                          </p:val>
                                        </p:tav>
                                        <p:tav tm="100000">
                                          <p:val>
                                            <p:strVal val="#ppt_y"/>
                                          </p:val>
                                        </p:tav>
                                      </p:tavLst>
                                    </p:anim>
                                  </p:childTnLst>
                                </p:cTn>
                              </p:par>
                              <p:par>
                                <p:cTn id="102" presetID="42" presetClass="entr" presetSubtype="0" fill="hold" nodeType="withEffect">
                                  <p:stCondLst>
                                    <p:cond delay="0"/>
                                  </p:stCondLst>
                                  <p:childTnLst>
                                    <p:set>
                                      <p:cBhvr>
                                        <p:cTn id="103" dur="1" fill="hold">
                                          <p:stCondLst>
                                            <p:cond delay="0"/>
                                          </p:stCondLst>
                                        </p:cTn>
                                        <p:tgtEl>
                                          <p:spTgt spid="53"/>
                                        </p:tgtEl>
                                        <p:attrNameLst>
                                          <p:attrName>style.visibility</p:attrName>
                                        </p:attrNameLst>
                                      </p:cBhvr>
                                      <p:to>
                                        <p:strVal val="visible"/>
                                      </p:to>
                                    </p:set>
                                    <p:animEffect transition="in" filter="fade">
                                      <p:cBhvr>
                                        <p:cTn id="104" dur="1000"/>
                                        <p:tgtEl>
                                          <p:spTgt spid="53"/>
                                        </p:tgtEl>
                                      </p:cBhvr>
                                    </p:animEffect>
                                    <p:anim calcmode="lin" valueType="num">
                                      <p:cBhvr>
                                        <p:cTn id="105" dur="1000" fill="hold"/>
                                        <p:tgtEl>
                                          <p:spTgt spid="53"/>
                                        </p:tgtEl>
                                        <p:attrNameLst>
                                          <p:attrName>ppt_x</p:attrName>
                                        </p:attrNameLst>
                                      </p:cBhvr>
                                      <p:tavLst>
                                        <p:tav tm="0">
                                          <p:val>
                                            <p:strVal val="#ppt_x"/>
                                          </p:val>
                                        </p:tav>
                                        <p:tav tm="100000">
                                          <p:val>
                                            <p:strVal val="#ppt_x"/>
                                          </p:val>
                                        </p:tav>
                                      </p:tavLst>
                                    </p:anim>
                                    <p:anim calcmode="lin" valueType="num">
                                      <p:cBhvr>
                                        <p:cTn id="106" dur="1000" fill="hold"/>
                                        <p:tgtEl>
                                          <p:spTgt spid="53"/>
                                        </p:tgtEl>
                                        <p:attrNameLst>
                                          <p:attrName>ppt_y</p:attrName>
                                        </p:attrNameLst>
                                      </p:cBhvr>
                                      <p:tavLst>
                                        <p:tav tm="0">
                                          <p:val>
                                            <p:strVal val="#ppt_y+.1"/>
                                          </p:val>
                                        </p:tav>
                                        <p:tav tm="100000">
                                          <p:val>
                                            <p:strVal val="#ppt_y"/>
                                          </p:val>
                                        </p:tav>
                                      </p:tavLst>
                                    </p:anim>
                                  </p:childTnLst>
                                </p:cTn>
                              </p:par>
                              <p:par>
                                <p:cTn id="107" presetID="42" presetClass="entr" presetSubtype="0" fill="hold" nodeType="withEffect">
                                  <p:stCondLst>
                                    <p:cond delay="0"/>
                                  </p:stCondLst>
                                  <p:childTnLst>
                                    <p:set>
                                      <p:cBhvr>
                                        <p:cTn id="108" dur="1" fill="hold">
                                          <p:stCondLst>
                                            <p:cond delay="0"/>
                                          </p:stCondLst>
                                        </p:cTn>
                                        <p:tgtEl>
                                          <p:spTgt spid="54"/>
                                        </p:tgtEl>
                                        <p:attrNameLst>
                                          <p:attrName>style.visibility</p:attrName>
                                        </p:attrNameLst>
                                      </p:cBhvr>
                                      <p:to>
                                        <p:strVal val="visible"/>
                                      </p:to>
                                    </p:set>
                                    <p:animEffect transition="in" filter="fade">
                                      <p:cBhvr>
                                        <p:cTn id="109" dur="1000"/>
                                        <p:tgtEl>
                                          <p:spTgt spid="54"/>
                                        </p:tgtEl>
                                      </p:cBhvr>
                                    </p:animEffect>
                                    <p:anim calcmode="lin" valueType="num">
                                      <p:cBhvr>
                                        <p:cTn id="110" dur="1000" fill="hold"/>
                                        <p:tgtEl>
                                          <p:spTgt spid="54"/>
                                        </p:tgtEl>
                                        <p:attrNameLst>
                                          <p:attrName>ppt_x</p:attrName>
                                        </p:attrNameLst>
                                      </p:cBhvr>
                                      <p:tavLst>
                                        <p:tav tm="0">
                                          <p:val>
                                            <p:strVal val="#ppt_x"/>
                                          </p:val>
                                        </p:tav>
                                        <p:tav tm="100000">
                                          <p:val>
                                            <p:strVal val="#ppt_x"/>
                                          </p:val>
                                        </p:tav>
                                      </p:tavLst>
                                    </p:anim>
                                    <p:anim calcmode="lin" valueType="num">
                                      <p:cBhvr>
                                        <p:cTn id="111" dur="1000" fill="hold"/>
                                        <p:tgtEl>
                                          <p:spTgt spid="54"/>
                                        </p:tgtEl>
                                        <p:attrNameLst>
                                          <p:attrName>ppt_y</p:attrName>
                                        </p:attrNameLst>
                                      </p:cBhvr>
                                      <p:tavLst>
                                        <p:tav tm="0">
                                          <p:val>
                                            <p:strVal val="#ppt_y+.1"/>
                                          </p:val>
                                        </p:tav>
                                        <p:tav tm="100000">
                                          <p:val>
                                            <p:strVal val="#ppt_y"/>
                                          </p:val>
                                        </p:tav>
                                      </p:tavLst>
                                    </p:anim>
                                  </p:childTnLst>
                                </p:cTn>
                              </p:par>
                            </p:childTnLst>
                          </p:cTn>
                        </p:par>
                      </p:childTnLst>
                    </p:cTn>
                  </p:par>
                  <p:par>
                    <p:cTn id="112" fill="hold">
                      <p:stCondLst>
                        <p:cond delay="indefinite"/>
                      </p:stCondLst>
                      <p:childTnLst>
                        <p:par>
                          <p:cTn id="113" fill="hold">
                            <p:stCondLst>
                              <p:cond delay="0"/>
                            </p:stCondLst>
                            <p:childTnLst>
                              <p:par>
                                <p:cTn id="114" presetID="42" presetClass="entr" presetSubtype="0" fill="hold" grpId="0" nodeType="clickEffect">
                                  <p:stCondLst>
                                    <p:cond delay="0"/>
                                  </p:stCondLst>
                                  <p:childTnLst>
                                    <p:set>
                                      <p:cBhvr>
                                        <p:cTn id="115" dur="1" fill="hold">
                                          <p:stCondLst>
                                            <p:cond delay="0"/>
                                          </p:stCondLst>
                                        </p:cTn>
                                        <p:tgtEl>
                                          <p:spTgt spid="55"/>
                                        </p:tgtEl>
                                        <p:attrNameLst>
                                          <p:attrName>style.visibility</p:attrName>
                                        </p:attrNameLst>
                                      </p:cBhvr>
                                      <p:to>
                                        <p:strVal val="visible"/>
                                      </p:to>
                                    </p:set>
                                    <p:animEffect transition="in" filter="fade">
                                      <p:cBhvr>
                                        <p:cTn id="116" dur="1000"/>
                                        <p:tgtEl>
                                          <p:spTgt spid="55"/>
                                        </p:tgtEl>
                                      </p:cBhvr>
                                    </p:animEffect>
                                    <p:anim calcmode="lin" valueType="num">
                                      <p:cBhvr>
                                        <p:cTn id="117" dur="1000" fill="hold"/>
                                        <p:tgtEl>
                                          <p:spTgt spid="55"/>
                                        </p:tgtEl>
                                        <p:attrNameLst>
                                          <p:attrName>ppt_x</p:attrName>
                                        </p:attrNameLst>
                                      </p:cBhvr>
                                      <p:tavLst>
                                        <p:tav tm="0">
                                          <p:val>
                                            <p:strVal val="#ppt_x"/>
                                          </p:val>
                                        </p:tav>
                                        <p:tav tm="100000">
                                          <p:val>
                                            <p:strVal val="#ppt_x"/>
                                          </p:val>
                                        </p:tav>
                                      </p:tavLst>
                                    </p:anim>
                                    <p:anim calcmode="lin" valueType="num">
                                      <p:cBhvr>
                                        <p:cTn id="118" dur="1000" fill="hold"/>
                                        <p:tgtEl>
                                          <p:spTgt spid="5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48" grpId="0"/>
      <p:bldP spid="49" grpId="0" animBg="1"/>
      <p:bldP spid="51" grpId="0"/>
      <p:bldP spid="5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Chart 9"/>
          <p:cNvGraphicFramePr/>
          <p:nvPr>
            <p:extLst>
              <p:ext uri="{D42A27DB-BD31-4B8C-83A1-F6EECF244321}">
                <p14:modId xmlns:p14="http://schemas.microsoft.com/office/powerpoint/2010/main" val="4211815678"/>
              </p:ext>
            </p:extLst>
          </p:nvPr>
        </p:nvGraphicFramePr>
        <p:xfrm>
          <a:off x="152400" y="1371600"/>
          <a:ext cx="8001000" cy="5334000"/>
        </p:xfrm>
        <a:graphic>
          <a:graphicData uri="http://schemas.openxmlformats.org/drawingml/2006/chart">
            <c:chart xmlns:c="http://schemas.openxmlformats.org/drawingml/2006/chart" xmlns:r="http://schemas.openxmlformats.org/officeDocument/2006/relationships" r:id="rId2"/>
          </a:graphicData>
        </a:graphic>
      </p:graphicFrame>
      <p:cxnSp>
        <p:nvCxnSpPr>
          <p:cNvPr id="24" name="Straight Connector 23"/>
          <p:cNvCxnSpPr/>
          <p:nvPr/>
        </p:nvCxnSpPr>
        <p:spPr>
          <a:xfrm>
            <a:off x="6629400" y="1371600"/>
            <a:ext cx="1066800" cy="0"/>
          </a:xfrm>
          <a:prstGeom prst="line">
            <a:avLst/>
          </a:prstGeom>
          <a:ln w="28575">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6553200" y="3733800"/>
            <a:ext cx="1066800" cy="0"/>
          </a:xfrm>
          <a:prstGeom prst="line">
            <a:avLst/>
          </a:prstGeom>
          <a:ln w="28575">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5334000" y="1981200"/>
            <a:ext cx="0" cy="1600200"/>
          </a:xfrm>
          <a:prstGeom prst="line">
            <a:avLst/>
          </a:prstGeom>
          <a:ln>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4800600" y="1981200"/>
            <a:ext cx="1066800" cy="0"/>
          </a:xfrm>
          <a:prstGeom prst="line">
            <a:avLst/>
          </a:prstGeom>
          <a:ln w="28575">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7086600" y="1371600"/>
            <a:ext cx="0" cy="2362200"/>
          </a:xfrm>
          <a:prstGeom prst="line">
            <a:avLst/>
          </a:prstGeom>
          <a:ln>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4800600" y="3581400"/>
            <a:ext cx="1066800" cy="0"/>
          </a:xfrm>
          <a:prstGeom prst="line">
            <a:avLst/>
          </a:prstGeom>
          <a:ln w="28575">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3505200" y="2133600"/>
            <a:ext cx="0" cy="1600200"/>
          </a:xfrm>
          <a:prstGeom prst="line">
            <a:avLst/>
          </a:prstGeom>
          <a:ln>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2971800" y="2133600"/>
            <a:ext cx="1066800" cy="0"/>
          </a:xfrm>
          <a:prstGeom prst="line">
            <a:avLst/>
          </a:prstGeom>
          <a:ln w="28575">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2971800" y="3733800"/>
            <a:ext cx="1066800" cy="0"/>
          </a:xfrm>
          <a:prstGeom prst="line">
            <a:avLst/>
          </a:prstGeom>
          <a:ln w="28575">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1752600" y="2133600"/>
            <a:ext cx="0" cy="1371600"/>
          </a:xfrm>
          <a:prstGeom prst="line">
            <a:avLst/>
          </a:prstGeom>
          <a:ln>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1219200" y="2133600"/>
            <a:ext cx="1066800" cy="0"/>
          </a:xfrm>
          <a:prstGeom prst="line">
            <a:avLst/>
          </a:prstGeom>
          <a:ln w="28575">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1219200" y="3505200"/>
            <a:ext cx="1066800" cy="0"/>
          </a:xfrm>
          <a:prstGeom prst="line">
            <a:avLst/>
          </a:prstGeom>
          <a:ln w="28575">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6553200" y="2514600"/>
            <a:ext cx="1066800" cy="0"/>
          </a:xfrm>
          <a:prstGeom prst="line">
            <a:avLst/>
          </a:prstGeom>
          <a:ln w="571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0" y="10180"/>
            <a:ext cx="9144000" cy="523220"/>
          </a:xfrm>
          <a:prstGeom prst="rect">
            <a:avLst/>
          </a:prstGeom>
          <a:noFill/>
        </p:spPr>
        <p:txBody>
          <a:bodyPr wrap="square" rtlCol="0">
            <a:spAutoFit/>
          </a:bodyPr>
          <a:lstStyle/>
          <a:p>
            <a:pPr algn="ctr"/>
            <a:r>
              <a:rPr lang="en-US" sz="2800" dirty="0" smtClean="0"/>
              <a:t>ARCC Table 1.5b:  Improvement Rates for Credit Basic Skills</a:t>
            </a:r>
            <a:endParaRPr lang="en-US" i="1" dirty="0"/>
          </a:p>
        </p:txBody>
      </p:sp>
      <p:sp>
        <p:nvSpPr>
          <p:cNvPr id="38" name="TextBox 37"/>
          <p:cNvSpPr txBox="1"/>
          <p:nvPr/>
        </p:nvSpPr>
        <p:spPr>
          <a:xfrm>
            <a:off x="0" y="6553200"/>
            <a:ext cx="9144000" cy="338554"/>
          </a:xfrm>
          <a:prstGeom prst="rect">
            <a:avLst/>
          </a:prstGeom>
          <a:noFill/>
        </p:spPr>
        <p:txBody>
          <a:bodyPr wrap="square" rtlCol="0">
            <a:spAutoFit/>
          </a:bodyPr>
          <a:lstStyle/>
          <a:p>
            <a:r>
              <a:rPr lang="en-US" sz="800" i="1" dirty="0" smtClean="0">
                <a:solidFill>
                  <a:schemeClr val="tx1">
                    <a:lumMod val="50000"/>
                    <a:lumOff val="50000"/>
                  </a:schemeClr>
                </a:solidFill>
              </a:rPr>
              <a:t>Peer Group for Indicator: Allan Hancock, Barstow, Berkeley City College, Canada, Cerro </a:t>
            </a:r>
            <a:r>
              <a:rPr lang="en-US" sz="800" i="1" dirty="0" err="1" smtClean="0">
                <a:solidFill>
                  <a:schemeClr val="tx1">
                    <a:lumMod val="50000"/>
                    <a:lumOff val="50000"/>
                  </a:schemeClr>
                </a:solidFill>
              </a:rPr>
              <a:t>Coso</a:t>
            </a:r>
            <a:r>
              <a:rPr lang="en-US" sz="800" i="1" dirty="0" smtClean="0">
                <a:solidFill>
                  <a:schemeClr val="tx1">
                    <a:lumMod val="50000"/>
                    <a:lumOff val="50000"/>
                  </a:schemeClr>
                </a:solidFill>
              </a:rPr>
              <a:t>, Coastline, Columbia, Contra Costa, </a:t>
            </a:r>
            <a:r>
              <a:rPr lang="en-US" sz="800" i="1" dirty="0" err="1" smtClean="0">
                <a:solidFill>
                  <a:schemeClr val="tx1">
                    <a:lumMod val="50000"/>
                    <a:lumOff val="50000"/>
                  </a:schemeClr>
                </a:solidFill>
              </a:rPr>
              <a:t>Cuyamaca</a:t>
            </a:r>
            <a:r>
              <a:rPr lang="en-US" sz="800" i="1" dirty="0" smtClean="0">
                <a:solidFill>
                  <a:schemeClr val="tx1">
                    <a:lumMod val="50000"/>
                    <a:lumOff val="50000"/>
                  </a:schemeClr>
                </a:solidFill>
              </a:rPr>
              <a:t>, Feather River, </a:t>
            </a:r>
            <a:r>
              <a:rPr lang="en-US" sz="800" i="1" dirty="0" err="1" smtClean="0">
                <a:solidFill>
                  <a:schemeClr val="tx1">
                    <a:lumMod val="50000"/>
                    <a:lumOff val="50000"/>
                  </a:schemeClr>
                </a:solidFill>
              </a:rPr>
              <a:t>Gavilan</a:t>
            </a:r>
            <a:r>
              <a:rPr lang="en-US" sz="800" i="1" dirty="0" smtClean="0">
                <a:solidFill>
                  <a:schemeClr val="tx1">
                    <a:lumMod val="50000"/>
                    <a:lumOff val="50000"/>
                  </a:schemeClr>
                </a:solidFill>
              </a:rPr>
              <a:t>, </a:t>
            </a:r>
            <a:r>
              <a:rPr lang="fi-FI" sz="800" i="1" dirty="0" smtClean="0">
                <a:solidFill>
                  <a:schemeClr val="tx1">
                    <a:lumMod val="50000"/>
                    <a:lumOff val="50000"/>
                  </a:schemeClr>
                </a:solidFill>
              </a:rPr>
              <a:t>Irvine Valley, Lake Tahoe, Laney, </a:t>
            </a:r>
            <a:r>
              <a:rPr lang="en-US" sz="800" i="1" dirty="0" smtClean="0">
                <a:solidFill>
                  <a:schemeClr val="tx1">
                    <a:lumMod val="50000"/>
                    <a:lumOff val="50000"/>
                  </a:schemeClr>
                </a:solidFill>
              </a:rPr>
              <a:t>Lassen, Marin, Mendocino, Merritt, </a:t>
            </a:r>
            <a:r>
              <a:rPr lang="fi-FI" sz="800" i="1" dirty="0" smtClean="0">
                <a:solidFill>
                  <a:schemeClr val="tx1">
                    <a:lumMod val="50000"/>
                    <a:lumOff val="50000"/>
                  </a:schemeClr>
                </a:solidFill>
              </a:rPr>
              <a:t>Mission, Monterey, Napa Valley, Palo </a:t>
            </a:r>
            <a:r>
              <a:rPr lang="de-DE" sz="800" i="1" dirty="0" smtClean="0">
                <a:solidFill>
                  <a:schemeClr val="tx1">
                    <a:lumMod val="50000"/>
                    <a:lumOff val="50000"/>
                  </a:schemeClr>
                </a:solidFill>
              </a:rPr>
              <a:t>Verde, Siskiyous, Taft, West Valley</a:t>
            </a:r>
            <a:endParaRPr lang="en-US" sz="800" i="1" dirty="0">
              <a:solidFill>
                <a:schemeClr val="tx1">
                  <a:lumMod val="50000"/>
                  <a:lumOff val="50000"/>
                </a:schemeClr>
              </a:solidFill>
            </a:endParaRPr>
          </a:p>
        </p:txBody>
      </p:sp>
      <p:sp>
        <p:nvSpPr>
          <p:cNvPr id="39" name="TextBox 38"/>
          <p:cNvSpPr txBox="1"/>
          <p:nvPr/>
        </p:nvSpPr>
        <p:spPr>
          <a:xfrm>
            <a:off x="152400" y="572869"/>
            <a:ext cx="7543800" cy="646331"/>
          </a:xfrm>
          <a:prstGeom prst="rect">
            <a:avLst/>
          </a:prstGeom>
          <a:noFill/>
        </p:spPr>
        <p:txBody>
          <a:bodyPr wrap="square" rtlCol="0">
            <a:spAutoFit/>
          </a:bodyPr>
          <a:lstStyle/>
          <a:p>
            <a:r>
              <a:rPr lang="en-US" sz="1200" dirty="0" smtClean="0">
                <a:solidFill>
                  <a:schemeClr val="bg1">
                    <a:lumMod val="50000"/>
                  </a:schemeClr>
                </a:solidFill>
              </a:rPr>
              <a:t>Students enrolled in a credit basic skills English or Mathematics course (two or more levels below college level/transfer level) who successfully completed the initial basic skills course and then successfully completed a higher-level course in the same discipline within three academic years.</a:t>
            </a:r>
            <a:endParaRPr lang="en-US" sz="1200" dirty="0">
              <a:solidFill>
                <a:schemeClr val="bg1">
                  <a:lumMod val="50000"/>
                </a:schemeClr>
              </a:solidFill>
            </a:endParaRPr>
          </a:p>
        </p:txBody>
      </p:sp>
      <p:cxnSp>
        <p:nvCxnSpPr>
          <p:cNvPr id="40" name="Straight Connector 39"/>
          <p:cNvCxnSpPr/>
          <p:nvPr/>
        </p:nvCxnSpPr>
        <p:spPr>
          <a:xfrm>
            <a:off x="4724400" y="2819400"/>
            <a:ext cx="1066800" cy="0"/>
          </a:xfrm>
          <a:prstGeom prst="line">
            <a:avLst/>
          </a:prstGeom>
          <a:ln w="571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2971800" y="2590800"/>
            <a:ext cx="1066800" cy="0"/>
          </a:xfrm>
          <a:prstGeom prst="line">
            <a:avLst/>
          </a:prstGeom>
          <a:ln w="571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1219200" y="2819400"/>
            <a:ext cx="1066800" cy="0"/>
          </a:xfrm>
          <a:prstGeom prst="line">
            <a:avLst/>
          </a:prstGeom>
          <a:ln w="571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a:off x="7848600" y="901244"/>
            <a:ext cx="152400" cy="0"/>
          </a:xfrm>
          <a:prstGeom prst="line">
            <a:avLst/>
          </a:prstGeom>
          <a:ln w="28575">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a:off x="7924800" y="901244"/>
            <a:ext cx="0" cy="145197"/>
          </a:xfrm>
          <a:prstGeom prst="line">
            <a:avLst/>
          </a:prstGeom>
          <a:ln>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a:off x="7848600" y="1053644"/>
            <a:ext cx="152400" cy="0"/>
          </a:xfrm>
          <a:prstGeom prst="line">
            <a:avLst/>
          </a:prstGeom>
          <a:ln w="28575">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sp>
        <p:nvSpPr>
          <p:cNvPr id="51" name="TextBox 50"/>
          <p:cNvSpPr txBox="1"/>
          <p:nvPr/>
        </p:nvSpPr>
        <p:spPr>
          <a:xfrm>
            <a:off x="7924800" y="851356"/>
            <a:ext cx="1219200" cy="215444"/>
          </a:xfrm>
          <a:prstGeom prst="rect">
            <a:avLst/>
          </a:prstGeom>
          <a:noFill/>
        </p:spPr>
        <p:txBody>
          <a:bodyPr wrap="square" rtlCol="0">
            <a:spAutoFit/>
          </a:bodyPr>
          <a:lstStyle/>
          <a:p>
            <a:r>
              <a:rPr lang="en-US" sz="800" dirty="0" smtClean="0">
                <a:solidFill>
                  <a:schemeClr val="tx1">
                    <a:lumMod val="50000"/>
                    <a:lumOff val="50000"/>
                  </a:schemeClr>
                </a:solidFill>
              </a:rPr>
              <a:t>-  Peer Group Range</a:t>
            </a:r>
            <a:endParaRPr lang="en-US" sz="800" dirty="0">
              <a:solidFill>
                <a:schemeClr val="tx1">
                  <a:lumMod val="50000"/>
                  <a:lumOff val="50000"/>
                </a:schemeClr>
              </a:solidFill>
            </a:endParaRPr>
          </a:p>
        </p:txBody>
      </p:sp>
      <p:sp>
        <p:nvSpPr>
          <p:cNvPr id="52" name="Rectangle 51"/>
          <p:cNvSpPr/>
          <p:nvPr/>
        </p:nvSpPr>
        <p:spPr>
          <a:xfrm>
            <a:off x="7772400" y="838200"/>
            <a:ext cx="1143000" cy="457200"/>
          </a:xfrm>
          <a:prstGeom prst="rect">
            <a:avLst/>
          </a:prstGeom>
          <a:noFill/>
          <a:ln w="3175">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3" name="Straight Connector 52"/>
          <p:cNvCxnSpPr/>
          <p:nvPr/>
        </p:nvCxnSpPr>
        <p:spPr>
          <a:xfrm>
            <a:off x="7848600" y="1206044"/>
            <a:ext cx="152400" cy="0"/>
          </a:xfrm>
          <a:prstGeom prst="line">
            <a:avLst/>
          </a:prstGeom>
          <a:ln w="285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4" name="TextBox 53"/>
          <p:cNvSpPr txBox="1"/>
          <p:nvPr/>
        </p:nvSpPr>
        <p:spPr>
          <a:xfrm>
            <a:off x="8001000" y="1079956"/>
            <a:ext cx="1219200" cy="215444"/>
          </a:xfrm>
          <a:prstGeom prst="rect">
            <a:avLst/>
          </a:prstGeom>
          <a:noFill/>
        </p:spPr>
        <p:txBody>
          <a:bodyPr wrap="square" rtlCol="0">
            <a:spAutoFit/>
          </a:bodyPr>
          <a:lstStyle/>
          <a:p>
            <a:r>
              <a:rPr lang="en-US" sz="800" dirty="0" smtClean="0">
                <a:solidFill>
                  <a:schemeClr val="tx1">
                    <a:lumMod val="50000"/>
                    <a:lumOff val="50000"/>
                  </a:schemeClr>
                </a:solidFill>
              </a:rPr>
              <a:t>-  State average</a:t>
            </a:r>
            <a:endParaRPr lang="en-US" sz="800" dirty="0">
              <a:solidFill>
                <a:schemeClr val="tx1">
                  <a:lumMod val="50000"/>
                  <a:lumOff val="50000"/>
                </a:schemeClr>
              </a:solidFill>
            </a:endParaRPr>
          </a:p>
        </p:txBody>
      </p:sp>
      <mc:AlternateContent xmlns:mc="http://schemas.openxmlformats.org/markup-compatibility/2006" xmlns:a14="http://schemas.microsoft.com/office/drawing/2010/main">
        <mc:Choice Requires="a14">
          <p:sp>
            <p:nvSpPr>
              <p:cNvPr id="55" name="TextBox 54"/>
              <p:cNvSpPr txBox="1"/>
              <p:nvPr/>
            </p:nvSpPr>
            <p:spPr>
              <a:xfrm>
                <a:off x="1295400" y="4357807"/>
                <a:ext cx="6019800" cy="1661993"/>
              </a:xfrm>
              <a:prstGeom prst="rect">
                <a:avLst/>
              </a:prstGeom>
              <a:solidFill>
                <a:schemeClr val="bg1">
                  <a:lumMod val="95000"/>
                </a:schemeClr>
              </a:solidFill>
              <a:ln>
                <a:solidFill>
                  <a:schemeClr val="tx1"/>
                </a:solidFill>
              </a:ln>
            </p:spPr>
            <p:txBody>
              <a:bodyPr wrap="square" rtlCol="0">
                <a:spAutoFit/>
              </a:bodyPr>
              <a:lstStyle/>
              <a:p>
                <a:pPr algn="ctr"/>
                <a:r>
                  <a:rPr lang="en-US" sz="2400" b="1" u="sng" dirty="0" smtClean="0"/>
                  <a:t>Quick Summary</a:t>
                </a:r>
              </a:p>
              <a:p>
                <a:endParaRPr lang="en-US" sz="800" dirty="0" smtClean="0"/>
              </a:p>
              <a:p>
                <a:r>
                  <a:rPr lang="en-US" b="1" dirty="0" smtClean="0">
                    <a:solidFill>
                      <a:srgbClr val="2E3917"/>
                    </a:solidFill>
                  </a:rPr>
                  <a:t>Ca</a:t>
                </a:r>
                <a14:m>
                  <m:oMath xmlns:m="http://schemas.openxmlformats.org/officeDocument/2006/math">
                    <m:r>
                      <a:rPr lang="en-US" b="1" i="1" dirty="0" smtClean="0">
                        <a:solidFill>
                          <a:srgbClr val="2E3917"/>
                        </a:solidFill>
                        <a:latin typeface="Cambria Math"/>
                      </a:rPr>
                      <m:t>ñ</m:t>
                    </m:r>
                  </m:oMath>
                </a14:m>
                <a:r>
                  <a:rPr lang="en-US" b="1" dirty="0" smtClean="0">
                    <a:solidFill>
                      <a:srgbClr val="2E3917"/>
                    </a:solidFill>
                  </a:rPr>
                  <a:t>ada Trend</a:t>
                </a:r>
                <a:r>
                  <a:rPr lang="en-US" dirty="0" smtClean="0">
                    <a:solidFill>
                      <a:srgbClr val="2E3917"/>
                    </a:solidFill>
                  </a:rPr>
                  <a:t> – flattening after steady rise</a:t>
                </a:r>
              </a:p>
              <a:p>
                <a:endParaRPr lang="en-US" sz="800" dirty="0" smtClean="0"/>
              </a:p>
              <a:p>
                <a:r>
                  <a:rPr lang="en-US" b="1" dirty="0" smtClean="0">
                    <a:solidFill>
                      <a:schemeClr val="accent6">
                        <a:lumMod val="50000"/>
                      </a:schemeClr>
                    </a:solidFill>
                  </a:rPr>
                  <a:t>Peer Group Performance </a:t>
                </a:r>
                <a:r>
                  <a:rPr lang="en-US" dirty="0" smtClean="0">
                    <a:solidFill>
                      <a:schemeClr val="accent6">
                        <a:lumMod val="50000"/>
                      </a:schemeClr>
                    </a:solidFill>
                  </a:rPr>
                  <a:t>– near the middle of the peer group</a:t>
                </a:r>
              </a:p>
              <a:p>
                <a:endParaRPr lang="en-US" sz="800" dirty="0" smtClean="0"/>
              </a:p>
              <a:p>
                <a:r>
                  <a:rPr lang="en-US" b="1" dirty="0" smtClean="0">
                    <a:solidFill>
                      <a:schemeClr val="accent1">
                        <a:lumMod val="50000"/>
                      </a:schemeClr>
                    </a:solidFill>
                  </a:rPr>
                  <a:t>Statewide Performance </a:t>
                </a:r>
                <a:r>
                  <a:rPr lang="en-US" dirty="0" smtClean="0">
                    <a:solidFill>
                      <a:schemeClr val="accent1">
                        <a:lumMod val="50000"/>
                      </a:schemeClr>
                    </a:solidFill>
                  </a:rPr>
                  <a:t>– slightly above the state average</a:t>
                </a:r>
                <a:endParaRPr lang="en-US" dirty="0">
                  <a:solidFill>
                    <a:schemeClr val="accent1">
                      <a:lumMod val="50000"/>
                    </a:schemeClr>
                  </a:solidFill>
                </a:endParaRPr>
              </a:p>
            </p:txBody>
          </p:sp>
        </mc:Choice>
        <mc:Fallback xmlns="">
          <p:sp>
            <p:nvSpPr>
              <p:cNvPr id="55" name="TextBox 54"/>
              <p:cNvSpPr txBox="1">
                <a:spLocks noRot="1" noChangeAspect="1" noMove="1" noResize="1" noEditPoints="1" noAdjustHandles="1" noChangeArrowheads="1" noChangeShapeType="1" noTextEdit="1"/>
              </p:cNvSpPr>
              <p:nvPr/>
            </p:nvSpPr>
            <p:spPr>
              <a:xfrm>
                <a:off x="1295400" y="4357807"/>
                <a:ext cx="6019800" cy="1661993"/>
              </a:xfrm>
              <a:prstGeom prst="rect">
                <a:avLst/>
              </a:prstGeom>
              <a:blipFill rotWithShape="1">
                <a:blip r:embed="rId3"/>
                <a:stretch>
                  <a:fillRect l="-809" t="-2545" b="-4364"/>
                </a:stretch>
              </a:blipFill>
              <a:ln>
                <a:solidFill>
                  <a:schemeClr val="tx1"/>
                </a:solidFill>
              </a:ln>
            </p:spPr>
            <p:txBody>
              <a:bodyPr/>
              <a:lstStyle/>
              <a:p>
                <a:r>
                  <a:rPr lang="en-US">
                    <a:noFill/>
                  </a:rPr>
                  <a:t> </a:t>
                </a:r>
              </a:p>
            </p:txBody>
          </p:sp>
        </mc:Fallback>
      </mc:AlternateContent>
    </p:spTree>
    <p:extLst>
      <p:ext uri="{BB962C8B-B14F-4D97-AF65-F5344CB8AC3E}">
        <p14:creationId xmlns:p14="http://schemas.microsoft.com/office/powerpoint/2010/main" val="3562406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1000"/>
                                        <p:tgtEl>
                                          <p:spTgt spid="24"/>
                                        </p:tgtEl>
                                      </p:cBhvr>
                                    </p:animEffect>
                                    <p:anim calcmode="lin" valueType="num">
                                      <p:cBhvr>
                                        <p:cTn id="8" dur="1000" fill="hold"/>
                                        <p:tgtEl>
                                          <p:spTgt spid="24"/>
                                        </p:tgtEl>
                                        <p:attrNameLst>
                                          <p:attrName>ppt_x</p:attrName>
                                        </p:attrNameLst>
                                      </p:cBhvr>
                                      <p:tavLst>
                                        <p:tav tm="0">
                                          <p:val>
                                            <p:strVal val="#ppt_x"/>
                                          </p:val>
                                        </p:tav>
                                        <p:tav tm="100000">
                                          <p:val>
                                            <p:strVal val="#ppt_x"/>
                                          </p:val>
                                        </p:tav>
                                      </p:tavLst>
                                    </p:anim>
                                    <p:anim calcmode="lin" valueType="num">
                                      <p:cBhvr>
                                        <p:cTn id="9" dur="1000" fill="hold"/>
                                        <p:tgtEl>
                                          <p:spTgt spid="2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8"/>
                                        </p:tgtEl>
                                        <p:attrNameLst>
                                          <p:attrName>style.visibility</p:attrName>
                                        </p:attrNameLst>
                                      </p:cBhvr>
                                      <p:to>
                                        <p:strVal val="visible"/>
                                      </p:to>
                                    </p:set>
                                    <p:animEffect transition="in" filter="fade">
                                      <p:cBhvr>
                                        <p:cTn id="12" dur="1000"/>
                                        <p:tgtEl>
                                          <p:spTgt spid="48"/>
                                        </p:tgtEl>
                                      </p:cBhvr>
                                    </p:animEffect>
                                    <p:anim calcmode="lin" valueType="num">
                                      <p:cBhvr>
                                        <p:cTn id="13" dur="1000" fill="hold"/>
                                        <p:tgtEl>
                                          <p:spTgt spid="48"/>
                                        </p:tgtEl>
                                        <p:attrNameLst>
                                          <p:attrName>ppt_x</p:attrName>
                                        </p:attrNameLst>
                                      </p:cBhvr>
                                      <p:tavLst>
                                        <p:tav tm="0">
                                          <p:val>
                                            <p:strVal val="#ppt_x"/>
                                          </p:val>
                                        </p:tav>
                                        <p:tav tm="100000">
                                          <p:val>
                                            <p:strVal val="#ppt_x"/>
                                          </p:val>
                                        </p:tav>
                                      </p:tavLst>
                                    </p:anim>
                                    <p:anim calcmode="lin" valueType="num">
                                      <p:cBhvr>
                                        <p:cTn id="14" dur="1000" fill="hold"/>
                                        <p:tgtEl>
                                          <p:spTgt spid="48"/>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49"/>
                                        </p:tgtEl>
                                        <p:attrNameLst>
                                          <p:attrName>style.visibility</p:attrName>
                                        </p:attrNameLst>
                                      </p:cBhvr>
                                      <p:to>
                                        <p:strVal val="visible"/>
                                      </p:to>
                                    </p:set>
                                    <p:animEffect transition="in" filter="fade">
                                      <p:cBhvr>
                                        <p:cTn id="17" dur="1000"/>
                                        <p:tgtEl>
                                          <p:spTgt spid="49"/>
                                        </p:tgtEl>
                                      </p:cBhvr>
                                    </p:animEffect>
                                    <p:anim calcmode="lin" valueType="num">
                                      <p:cBhvr>
                                        <p:cTn id="18" dur="1000" fill="hold"/>
                                        <p:tgtEl>
                                          <p:spTgt spid="49"/>
                                        </p:tgtEl>
                                        <p:attrNameLst>
                                          <p:attrName>ppt_x</p:attrName>
                                        </p:attrNameLst>
                                      </p:cBhvr>
                                      <p:tavLst>
                                        <p:tav tm="0">
                                          <p:val>
                                            <p:strVal val="#ppt_x"/>
                                          </p:val>
                                        </p:tav>
                                        <p:tav tm="100000">
                                          <p:val>
                                            <p:strVal val="#ppt_x"/>
                                          </p:val>
                                        </p:tav>
                                      </p:tavLst>
                                    </p:anim>
                                    <p:anim calcmode="lin" valueType="num">
                                      <p:cBhvr>
                                        <p:cTn id="19" dur="1000" fill="hold"/>
                                        <p:tgtEl>
                                          <p:spTgt spid="49"/>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50"/>
                                        </p:tgtEl>
                                        <p:attrNameLst>
                                          <p:attrName>style.visibility</p:attrName>
                                        </p:attrNameLst>
                                      </p:cBhvr>
                                      <p:to>
                                        <p:strVal val="visible"/>
                                      </p:to>
                                    </p:set>
                                    <p:animEffect transition="in" filter="fade">
                                      <p:cBhvr>
                                        <p:cTn id="22" dur="1000"/>
                                        <p:tgtEl>
                                          <p:spTgt spid="50"/>
                                        </p:tgtEl>
                                      </p:cBhvr>
                                    </p:animEffect>
                                    <p:anim calcmode="lin" valueType="num">
                                      <p:cBhvr>
                                        <p:cTn id="23" dur="1000" fill="hold"/>
                                        <p:tgtEl>
                                          <p:spTgt spid="50"/>
                                        </p:tgtEl>
                                        <p:attrNameLst>
                                          <p:attrName>ppt_x</p:attrName>
                                        </p:attrNameLst>
                                      </p:cBhvr>
                                      <p:tavLst>
                                        <p:tav tm="0">
                                          <p:val>
                                            <p:strVal val="#ppt_x"/>
                                          </p:val>
                                        </p:tav>
                                        <p:tav tm="100000">
                                          <p:val>
                                            <p:strVal val="#ppt_x"/>
                                          </p:val>
                                        </p:tav>
                                      </p:tavLst>
                                    </p:anim>
                                    <p:anim calcmode="lin" valueType="num">
                                      <p:cBhvr>
                                        <p:cTn id="24" dur="1000" fill="hold"/>
                                        <p:tgtEl>
                                          <p:spTgt spid="50"/>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51"/>
                                        </p:tgtEl>
                                        <p:attrNameLst>
                                          <p:attrName>style.visibility</p:attrName>
                                        </p:attrNameLst>
                                      </p:cBhvr>
                                      <p:to>
                                        <p:strVal val="visible"/>
                                      </p:to>
                                    </p:set>
                                    <p:animEffect transition="in" filter="fade">
                                      <p:cBhvr>
                                        <p:cTn id="27" dur="1000"/>
                                        <p:tgtEl>
                                          <p:spTgt spid="51"/>
                                        </p:tgtEl>
                                      </p:cBhvr>
                                    </p:animEffect>
                                    <p:anim calcmode="lin" valueType="num">
                                      <p:cBhvr>
                                        <p:cTn id="28" dur="1000" fill="hold"/>
                                        <p:tgtEl>
                                          <p:spTgt spid="51"/>
                                        </p:tgtEl>
                                        <p:attrNameLst>
                                          <p:attrName>ppt_x</p:attrName>
                                        </p:attrNameLst>
                                      </p:cBhvr>
                                      <p:tavLst>
                                        <p:tav tm="0">
                                          <p:val>
                                            <p:strVal val="#ppt_x"/>
                                          </p:val>
                                        </p:tav>
                                        <p:tav tm="100000">
                                          <p:val>
                                            <p:strVal val="#ppt_x"/>
                                          </p:val>
                                        </p:tav>
                                      </p:tavLst>
                                    </p:anim>
                                    <p:anim calcmode="lin" valueType="num">
                                      <p:cBhvr>
                                        <p:cTn id="29" dur="1000" fill="hold"/>
                                        <p:tgtEl>
                                          <p:spTgt spid="51"/>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52"/>
                                        </p:tgtEl>
                                        <p:attrNameLst>
                                          <p:attrName>style.visibility</p:attrName>
                                        </p:attrNameLst>
                                      </p:cBhvr>
                                      <p:to>
                                        <p:strVal val="visible"/>
                                      </p:to>
                                    </p:set>
                                    <p:animEffect transition="in" filter="fade">
                                      <p:cBhvr>
                                        <p:cTn id="32" dur="1000"/>
                                        <p:tgtEl>
                                          <p:spTgt spid="52"/>
                                        </p:tgtEl>
                                      </p:cBhvr>
                                    </p:animEffect>
                                    <p:anim calcmode="lin" valueType="num">
                                      <p:cBhvr>
                                        <p:cTn id="33" dur="1000" fill="hold"/>
                                        <p:tgtEl>
                                          <p:spTgt spid="52"/>
                                        </p:tgtEl>
                                        <p:attrNameLst>
                                          <p:attrName>ppt_x</p:attrName>
                                        </p:attrNameLst>
                                      </p:cBhvr>
                                      <p:tavLst>
                                        <p:tav tm="0">
                                          <p:val>
                                            <p:strVal val="#ppt_x"/>
                                          </p:val>
                                        </p:tav>
                                        <p:tav tm="100000">
                                          <p:val>
                                            <p:strVal val="#ppt_x"/>
                                          </p:val>
                                        </p:tav>
                                      </p:tavLst>
                                    </p:anim>
                                    <p:anim calcmode="lin" valueType="num">
                                      <p:cBhvr>
                                        <p:cTn id="34" dur="1000" fill="hold"/>
                                        <p:tgtEl>
                                          <p:spTgt spid="52"/>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fade">
                                      <p:cBhvr>
                                        <p:cTn id="37" dur="1000"/>
                                        <p:tgtEl>
                                          <p:spTgt spid="25"/>
                                        </p:tgtEl>
                                      </p:cBhvr>
                                    </p:animEffect>
                                    <p:anim calcmode="lin" valueType="num">
                                      <p:cBhvr>
                                        <p:cTn id="38" dur="1000" fill="hold"/>
                                        <p:tgtEl>
                                          <p:spTgt spid="25"/>
                                        </p:tgtEl>
                                        <p:attrNameLst>
                                          <p:attrName>ppt_x</p:attrName>
                                        </p:attrNameLst>
                                      </p:cBhvr>
                                      <p:tavLst>
                                        <p:tav tm="0">
                                          <p:val>
                                            <p:strVal val="#ppt_x"/>
                                          </p:val>
                                        </p:tav>
                                        <p:tav tm="100000">
                                          <p:val>
                                            <p:strVal val="#ppt_x"/>
                                          </p:val>
                                        </p:tav>
                                      </p:tavLst>
                                    </p:anim>
                                    <p:anim calcmode="lin" valueType="num">
                                      <p:cBhvr>
                                        <p:cTn id="39" dur="1000" fill="hold"/>
                                        <p:tgtEl>
                                          <p:spTgt spid="25"/>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26"/>
                                        </p:tgtEl>
                                        <p:attrNameLst>
                                          <p:attrName>style.visibility</p:attrName>
                                        </p:attrNameLst>
                                      </p:cBhvr>
                                      <p:to>
                                        <p:strVal val="visible"/>
                                      </p:to>
                                    </p:set>
                                    <p:animEffect transition="in" filter="fade">
                                      <p:cBhvr>
                                        <p:cTn id="42" dur="1000"/>
                                        <p:tgtEl>
                                          <p:spTgt spid="26"/>
                                        </p:tgtEl>
                                      </p:cBhvr>
                                    </p:animEffect>
                                    <p:anim calcmode="lin" valueType="num">
                                      <p:cBhvr>
                                        <p:cTn id="43" dur="1000" fill="hold"/>
                                        <p:tgtEl>
                                          <p:spTgt spid="26"/>
                                        </p:tgtEl>
                                        <p:attrNameLst>
                                          <p:attrName>ppt_x</p:attrName>
                                        </p:attrNameLst>
                                      </p:cBhvr>
                                      <p:tavLst>
                                        <p:tav tm="0">
                                          <p:val>
                                            <p:strVal val="#ppt_x"/>
                                          </p:val>
                                        </p:tav>
                                        <p:tav tm="100000">
                                          <p:val>
                                            <p:strVal val="#ppt_x"/>
                                          </p:val>
                                        </p:tav>
                                      </p:tavLst>
                                    </p:anim>
                                    <p:anim calcmode="lin" valueType="num">
                                      <p:cBhvr>
                                        <p:cTn id="44" dur="1000" fill="hold"/>
                                        <p:tgtEl>
                                          <p:spTgt spid="26"/>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27"/>
                                        </p:tgtEl>
                                        <p:attrNameLst>
                                          <p:attrName>style.visibility</p:attrName>
                                        </p:attrNameLst>
                                      </p:cBhvr>
                                      <p:to>
                                        <p:strVal val="visible"/>
                                      </p:to>
                                    </p:set>
                                    <p:animEffect transition="in" filter="fade">
                                      <p:cBhvr>
                                        <p:cTn id="47" dur="1000"/>
                                        <p:tgtEl>
                                          <p:spTgt spid="27"/>
                                        </p:tgtEl>
                                      </p:cBhvr>
                                    </p:animEffect>
                                    <p:anim calcmode="lin" valueType="num">
                                      <p:cBhvr>
                                        <p:cTn id="48" dur="1000" fill="hold"/>
                                        <p:tgtEl>
                                          <p:spTgt spid="27"/>
                                        </p:tgtEl>
                                        <p:attrNameLst>
                                          <p:attrName>ppt_x</p:attrName>
                                        </p:attrNameLst>
                                      </p:cBhvr>
                                      <p:tavLst>
                                        <p:tav tm="0">
                                          <p:val>
                                            <p:strVal val="#ppt_x"/>
                                          </p:val>
                                        </p:tav>
                                        <p:tav tm="100000">
                                          <p:val>
                                            <p:strVal val="#ppt_x"/>
                                          </p:val>
                                        </p:tav>
                                      </p:tavLst>
                                    </p:anim>
                                    <p:anim calcmode="lin" valueType="num">
                                      <p:cBhvr>
                                        <p:cTn id="49" dur="1000" fill="hold"/>
                                        <p:tgtEl>
                                          <p:spTgt spid="27"/>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0"/>
                                  </p:stCondLst>
                                  <p:childTnLst>
                                    <p:set>
                                      <p:cBhvr>
                                        <p:cTn id="51" dur="1" fill="hold">
                                          <p:stCondLst>
                                            <p:cond delay="0"/>
                                          </p:stCondLst>
                                        </p:cTn>
                                        <p:tgtEl>
                                          <p:spTgt spid="31"/>
                                        </p:tgtEl>
                                        <p:attrNameLst>
                                          <p:attrName>style.visibility</p:attrName>
                                        </p:attrNameLst>
                                      </p:cBhvr>
                                      <p:to>
                                        <p:strVal val="visible"/>
                                      </p:to>
                                    </p:set>
                                    <p:animEffect transition="in" filter="fade">
                                      <p:cBhvr>
                                        <p:cTn id="52" dur="1000"/>
                                        <p:tgtEl>
                                          <p:spTgt spid="31"/>
                                        </p:tgtEl>
                                      </p:cBhvr>
                                    </p:animEffect>
                                    <p:anim calcmode="lin" valueType="num">
                                      <p:cBhvr>
                                        <p:cTn id="53" dur="1000" fill="hold"/>
                                        <p:tgtEl>
                                          <p:spTgt spid="31"/>
                                        </p:tgtEl>
                                        <p:attrNameLst>
                                          <p:attrName>ppt_x</p:attrName>
                                        </p:attrNameLst>
                                      </p:cBhvr>
                                      <p:tavLst>
                                        <p:tav tm="0">
                                          <p:val>
                                            <p:strVal val="#ppt_x"/>
                                          </p:val>
                                        </p:tav>
                                        <p:tav tm="100000">
                                          <p:val>
                                            <p:strVal val="#ppt_x"/>
                                          </p:val>
                                        </p:tav>
                                      </p:tavLst>
                                    </p:anim>
                                    <p:anim calcmode="lin" valueType="num">
                                      <p:cBhvr>
                                        <p:cTn id="54" dur="1000" fill="hold"/>
                                        <p:tgtEl>
                                          <p:spTgt spid="31"/>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0"/>
                                  </p:stCondLst>
                                  <p:childTnLst>
                                    <p:set>
                                      <p:cBhvr>
                                        <p:cTn id="56" dur="1" fill="hold">
                                          <p:stCondLst>
                                            <p:cond delay="0"/>
                                          </p:stCondLst>
                                        </p:cTn>
                                        <p:tgtEl>
                                          <p:spTgt spid="33"/>
                                        </p:tgtEl>
                                        <p:attrNameLst>
                                          <p:attrName>style.visibility</p:attrName>
                                        </p:attrNameLst>
                                      </p:cBhvr>
                                      <p:to>
                                        <p:strVal val="visible"/>
                                      </p:to>
                                    </p:set>
                                    <p:animEffect transition="in" filter="fade">
                                      <p:cBhvr>
                                        <p:cTn id="57" dur="1000"/>
                                        <p:tgtEl>
                                          <p:spTgt spid="33"/>
                                        </p:tgtEl>
                                      </p:cBhvr>
                                    </p:animEffect>
                                    <p:anim calcmode="lin" valueType="num">
                                      <p:cBhvr>
                                        <p:cTn id="58" dur="1000" fill="hold"/>
                                        <p:tgtEl>
                                          <p:spTgt spid="33"/>
                                        </p:tgtEl>
                                        <p:attrNameLst>
                                          <p:attrName>ppt_x</p:attrName>
                                        </p:attrNameLst>
                                      </p:cBhvr>
                                      <p:tavLst>
                                        <p:tav tm="0">
                                          <p:val>
                                            <p:strVal val="#ppt_x"/>
                                          </p:val>
                                        </p:tav>
                                        <p:tav tm="100000">
                                          <p:val>
                                            <p:strVal val="#ppt_x"/>
                                          </p:val>
                                        </p:tav>
                                      </p:tavLst>
                                    </p:anim>
                                    <p:anim calcmode="lin" valueType="num">
                                      <p:cBhvr>
                                        <p:cTn id="59" dur="1000" fill="hold"/>
                                        <p:tgtEl>
                                          <p:spTgt spid="33"/>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0"/>
                                  </p:stCondLst>
                                  <p:childTnLst>
                                    <p:set>
                                      <p:cBhvr>
                                        <p:cTn id="61" dur="1" fill="hold">
                                          <p:stCondLst>
                                            <p:cond delay="0"/>
                                          </p:stCondLst>
                                        </p:cTn>
                                        <p:tgtEl>
                                          <p:spTgt spid="28"/>
                                        </p:tgtEl>
                                        <p:attrNameLst>
                                          <p:attrName>style.visibility</p:attrName>
                                        </p:attrNameLst>
                                      </p:cBhvr>
                                      <p:to>
                                        <p:strVal val="visible"/>
                                      </p:to>
                                    </p:set>
                                    <p:animEffect transition="in" filter="fade">
                                      <p:cBhvr>
                                        <p:cTn id="62" dur="1000"/>
                                        <p:tgtEl>
                                          <p:spTgt spid="28"/>
                                        </p:tgtEl>
                                      </p:cBhvr>
                                    </p:animEffect>
                                    <p:anim calcmode="lin" valueType="num">
                                      <p:cBhvr>
                                        <p:cTn id="63" dur="1000" fill="hold"/>
                                        <p:tgtEl>
                                          <p:spTgt spid="28"/>
                                        </p:tgtEl>
                                        <p:attrNameLst>
                                          <p:attrName>ppt_x</p:attrName>
                                        </p:attrNameLst>
                                      </p:cBhvr>
                                      <p:tavLst>
                                        <p:tav tm="0">
                                          <p:val>
                                            <p:strVal val="#ppt_x"/>
                                          </p:val>
                                        </p:tav>
                                        <p:tav tm="100000">
                                          <p:val>
                                            <p:strVal val="#ppt_x"/>
                                          </p:val>
                                        </p:tav>
                                      </p:tavLst>
                                    </p:anim>
                                    <p:anim calcmode="lin" valueType="num">
                                      <p:cBhvr>
                                        <p:cTn id="64" dur="1000" fill="hold"/>
                                        <p:tgtEl>
                                          <p:spTgt spid="28"/>
                                        </p:tgtEl>
                                        <p:attrNameLst>
                                          <p:attrName>ppt_y</p:attrName>
                                        </p:attrNameLst>
                                      </p:cBhvr>
                                      <p:tavLst>
                                        <p:tav tm="0">
                                          <p:val>
                                            <p:strVal val="#ppt_y+.1"/>
                                          </p:val>
                                        </p:tav>
                                        <p:tav tm="100000">
                                          <p:val>
                                            <p:strVal val="#ppt_y"/>
                                          </p:val>
                                        </p:tav>
                                      </p:tavLst>
                                    </p:anim>
                                  </p:childTnLst>
                                </p:cTn>
                              </p:par>
                              <p:par>
                                <p:cTn id="65" presetID="42" presetClass="entr" presetSubtype="0" fill="hold" nodeType="withEffect">
                                  <p:stCondLst>
                                    <p:cond delay="0"/>
                                  </p:stCondLst>
                                  <p:childTnLst>
                                    <p:set>
                                      <p:cBhvr>
                                        <p:cTn id="66" dur="1" fill="hold">
                                          <p:stCondLst>
                                            <p:cond delay="0"/>
                                          </p:stCondLst>
                                        </p:cTn>
                                        <p:tgtEl>
                                          <p:spTgt spid="29"/>
                                        </p:tgtEl>
                                        <p:attrNameLst>
                                          <p:attrName>style.visibility</p:attrName>
                                        </p:attrNameLst>
                                      </p:cBhvr>
                                      <p:to>
                                        <p:strVal val="visible"/>
                                      </p:to>
                                    </p:set>
                                    <p:animEffect transition="in" filter="fade">
                                      <p:cBhvr>
                                        <p:cTn id="67" dur="1000"/>
                                        <p:tgtEl>
                                          <p:spTgt spid="29"/>
                                        </p:tgtEl>
                                      </p:cBhvr>
                                    </p:animEffect>
                                    <p:anim calcmode="lin" valueType="num">
                                      <p:cBhvr>
                                        <p:cTn id="68" dur="1000" fill="hold"/>
                                        <p:tgtEl>
                                          <p:spTgt spid="29"/>
                                        </p:tgtEl>
                                        <p:attrNameLst>
                                          <p:attrName>ppt_x</p:attrName>
                                        </p:attrNameLst>
                                      </p:cBhvr>
                                      <p:tavLst>
                                        <p:tav tm="0">
                                          <p:val>
                                            <p:strVal val="#ppt_x"/>
                                          </p:val>
                                        </p:tav>
                                        <p:tav tm="100000">
                                          <p:val>
                                            <p:strVal val="#ppt_x"/>
                                          </p:val>
                                        </p:tav>
                                      </p:tavLst>
                                    </p:anim>
                                    <p:anim calcmode="lin" valueType="num">
                                      <p:cBhvr>
                                        <p:cTn id="69" dur="1000" fill="hold"/>
                                        <p:tgtEl>
                                          <p:spTgt spid="29"/>
                                        </p:tgtEl>
                                        <p:attrNameLst>
                                          <p:attrName>ppt_y</p:attrName>
                                        </p:attrNameLst>
                                      </p:cBhvr>
                                      <p:tavLst>
                                        <p:tav tm="0">
                                          <p:val>
                                            <p:strVal val="#ppt_y+.1"/>
                                          </p:val>
                                        </p:tav>
                                        <p:tav tm="100000">
                                          <p:val>
                                            <p:strVal val="#ppt_y"/>
                                          </p:val>
                                        </p:tav>
                                      </p:tavLst>
                                    </p:anim>
                                  </p:childTnLst>
                                </p:cTn>
                              </p:par>
                              <p:par>
                                <p:cTn id="70" presetID="42" presetClass="entr" presetSubtype="0" fill="hold" nodeType="withEffect">
                                  <p:stCondLst>
                                    <p:cond delay="0"/>
                                  </p:stCondLst>
                                  <p:childTnLst>
                                    <p:set>
                                      <p:cBhvr>
                                        <p:cTn id="71" dur="1" fill="hold">
                                          <p:stCondLst>
                                            <p:cond delay="0"/>
                                          </p:stCondLst>
                                        </p:cTn>
                                        <p:tgtEl>
                                          <p:spTgt spid="30"/>
                                        </p:tgtEl>
                                        <p:attrNameLst>
                                          <p:attrName>style.visibility</p:attrName>
                                        </p:attrNameLst>
                                      </p:cBhvr>
                                      <p:to>
                                        <p:strVal val="visible"/>
                                      </p:to>
                                    </p:set>
                                    <p:animEffect transition="in" filter="fade">
                                      <p:cBhvr>
                                        <p:cTn id="72" dur="1000"/>
                                        <p:tgtEl>
                                          <p:spTgt spid="30"/>
                                        </p:tgtEl>
                                      </p:cBhvr>
                                    </p:animEffect>
                                    <p:anim calcmode="lin" valueType="num">
                                      <p:cBhvr>
                                        <p:cTn id="73" dur="1000" fill="hold"/>
                                        <p:tgtEl>
                                          <p:spTgt spid="30"/>
                                        </p:tgtEl>
                                        <p:attrNameLst>
                                          <p:attrName>ppt_x</p:attrName>
                                        </p:attrNameLst>
                                      </p:cBhvr>
                                      <p:tavLst>
                                        <p:tav tm="0">
                                          <p:val>
                                            <p:strVal val="#ppt_x"/>
                                          </p:val>
                                        </p:tav>
                                        <p:tav tm="100000">
                                          <p:val>
                                            <p:strVal val="#ppt_x"/>
                                          </p:val>
                                        </p:tav>
                                      </p:tavLst>
                                    </p:anim>
                                    <p:anim calcmode="lin" valueType="num">
                                      <p:cBhvr>
                                        <p:cTn id="74" dur="1000" fill="hold"/>
                                        <p:tgtEl>
                                          <p:spTgt spid="30"/>
                                        </p:tgtEl>
                                        <p:attrNameLst>
                                          <p:attrName>ppt_y</p:attrName>
                                        </p:attrNameLst>
                                      </p:cBhvr>
                                      <p:tavLst>
                                        <p:tav tm="0">
                                          <p:val>
                                            <p:strVal val="#ppt_y+.1"/>
                                          </p:val>
                                        </p:tav>
                                        <p:tav tm="100000">
                                          <p:val>
                                            <p:strVal val="#ppt_y"/>
                                          </p:val>
                                        </p:tav>
                                      </p:tavLst>
                                    </p:anim>
                                  </p:childTnLst>
                                </p:cTn>
                              </p:par>
                              <p:par>
                                <p:cTn id="75" presetID="42" presetClass="entr" presetSubtype="0" fill="hold" nodeType="withEffect">
                                  <p:stCondLst>
                                    <p:cond delay="0"/>
                                  </p:stCondLst>
                                  <p:childTnLst>
                                    <p:set>
                                      <p:cBhvr>
                                        <p:cTn id="76" dur="1" fill="hold">
                                          <p:stCondLst>
                                            <p:cond delay="0"/>
                                          </p:stCondLst>
                                        </p:cTn>
                                        <p:tgtEl>
                                          <p:spTgt spid="32"/>
                                        </p:tgtEl>
                                        <p:attrNameLst>
                                          <p:attrName>style.visibility</p:attrName>
                                        </p:attrNameLst>
                                      </p:cBhvr>
                                      <p:to>
                                        <p:strVal val="visible"/>
                                      </p:to>
                                    </p:set>
                                    <p:animEffect transition="in" filter="fade">
                                      <p:cBhvr>
                                        <p:cTn id="77" dur="1000"/>
                                        <p:tgtEl>
                                          <p:spTgt spid="32"/>
                                        </p:tgtEl>
                                      </p:cBhvr>
                                    </p:animEffect>
                                    <p:anim calcmode="lin" valueType="num">
                                      <p:cBhvr>
                                        <p:cTn id="78" dur="1000" fill="hold"/>
                                        <p:tgtEl>
                                          <p:spTgt spid="32"/>
                                        </p:tgtEl>
                                        <p:attrNameLst>
                                          <p:attrName>ppt_x</p:attrName>
                                        </p:attrNameLst>
                                      </p:cBhvr>
                                      <p:tavLst>
                                        <p:tav tm="0">
                                          <p:val>
                                            <p:strVal val="#ppt_x"/>
                                          </p:val>
                                        </p:tav>
                                        <p:tav tm="100000">
                                          <p:val>
                                            <p:strVal val="#ppt_x"/>
                                          </p:val>
                                        </p:tav>
                                      </p:tavLst>
                                    </p:anim>
                                    <p:anim calcmode="lin" valueType="num">
                                      <p:cBhvr>
                                        <p:cTn id="79" dur="1000" fill="hold"/>
                                        <p:tgtEl>
                                          <p:spTgt spid="32"/>
                                        </p:tgtEl>
                                        <p:attrNameLst>
                                          <p:attrName>ppt_y</p:attrName>
                                        </p:attrNameLst>
                                      </p:cBhvr>
                                      <p:tavLst>
                                        <p:tav tm="0">
                                          <p:val>
                                            <p:strVal val="#ppt_y+.1"/>
                                          </p:val>
                                        </p:tav>
                                        <p:tav tm="100000">
                                          <p:val>
                                            <p:strVal val="#ppt_y"/>
                                          </p:val>
                                        </p:tav>
                                      </p:tavLst>
                                    </p:anim>
                                  </p:childTnLst>
                                </p:cTn>
                              </p:par>
                              <p:par>
                                <p:cTn id="80" presetID="42" presetClass="entr" presetSubtype="0" fill="hold" nodeType="withEffect">
                                  <p:stCondLst>
                                    <p:cond delay="0"/>
                                  </p:stCondLst>
                                  <p:childTnLst>
                                    <p:set>
                                      <p:cBhvr>
                                        <p:cTn id="81" dur="1" fill="hold">
                                          <p:stCondLst>
                                            <p:cond delay="0"/>
                                          </p:stCondLst>
                                        </p:cTn>
                                        <p:tgtEl>
                                          <p:spTgt spid="34"/>
                                        </p:tgtEl>
                                        <p:attrNameLst>
                                          <p:attrName>style.visibility</p:attrName>
                                        </p:attrNameLst>
                                      </p:cBhvr>
                                      <p:to>
                                        <p:strVal val="visible"/>
                                      </p:to>
                                    </p:set>
                                    <p:animEffect transition="in" filter="fade">
                                      <p:cBhvr>
                                        <p:cTn id="82" dur="1000"/>
                                        <p:tgtEl>
                                          <p:spTgt spid="34"/>
                                        </p:tgtEl>
                                      </p:cBhvr>
                                    </p:animEffect>
                                    <p:anim calcmode="lin" valueType="num">
                                      <p:cBhvr>
                                        <p:cTn id="83" dur="1000" fill="hold"/>
                                        <p:tgtEl>
                                          <p:spTgt spid="34"/>
                                        </p:tgtEl>
                                        <p:attrNameLst>
                                          <p:attrName>ppt_x</p:attrName>
                                        </p:attrNameLst>
                                      </p:cBhvr>
                                      <p:tavLst>
                                        <p:tav tm="0">
                                          <p:val>
                                            <p:strVal val="#ppt_x"/>
                                          </p:val>
                                        </p:tav>
                                        <p:tav tm="100000">
                                          <p:val>
                                            <p:strVal val="#ppt_x"/>
                                          </p:val>
                                        </p:tav>
                                      </p:tavLst>
                                    </p:anim>
                                    <p:anim calcmode="lin" valueType="num">
                                      <p:cBhvr>
                                        <p:cTn id="84" dur="1000" fill="hold"/>
                                        <p:tgtEl>
                                          <p:spTgt spid="34"/>
                                        </p:tgtEl>
                                        <p:attrNameLst>
                                          <p:attrName>ppt_y</p:attrName>
                                        </p:attrNameLst>
                                      </p:cBhvr>
                                      <p:tavLst>
                                        <p:tav tm="0">
                                          <p:val>
                                            <p:strVal val="#ppt_y+.1"/>
                                          </p:val>
                                        </p:tav>
                                        <p:tav tm="100000">
                                          <p:val>
                                            <p:strVal val="#ppt_y"/>
                                          </p:val>
                                        </p:tav>
                                      </p:tavLst>
                                    </p:anim>
                                  </p:childTnLst>
                                </p:cTn>
                              </p:par>
                              <p:par>
                                <p:cTn id="85" presetID="42" presetClass="entr" presetSubtype="0" fill="hold" nodeType="withEffect">
                                  <p:stCondLst>
                                    <p:cond delay="0"/>
                                  </p:stCondLst>
                                  <p:childTnLst>
                                    <p:set>
                                      <p:cBhvr>
                                        <p:cTn id="86" dur="1" fill="hold">
                                          <p:stCondLst>
                                            <p:cond delay="0"/>
                                          </p:stCondLst>
                                        </p:cTn>
                                        <p:tgtEl>
                                          <p:spTgt spid="35"/>
                                        </p:tgtEl>
                                        <p:attrNameLst>
                                          <p:attrName>style.visibility</p:attrName>
                                        </p:attrNameLst>
                                      </p:cBhvr>
                                      <p:to>
                                        <p:strVal val="visible"/>
                                      </p:to>
                                    </p:set>
                                    <p:animEffect transition="in" filter="fade">
                                      <p:cBhvr>
                                        <p:cTn id="87" dur="1000"/>
                                        <p:tgtEl>
                                          <p:spTgt spid="35"/>
                                        </p:tgtEl>
                                      </p:cBhvr>
                                    </p:animEffect>
                                    <p:anim calcmode="lin" valueType="num">
                                      <p:cBhvr>
                                        <p:cTn id="88" dur="1000" fill="hold"/>
                                        <p:tgtEl>
                                          <p:spTgt spid="35"/>
                                        </p:tgtEl>
                                        <p:attrNameLst>
                                          <p:attrName>ppt_x</p:attrName>
                                        </p:attrNameLst>
                                      </p:cBhvr>
                                      <p:tavLst>
                                        <p:tav tm="0">
                                          <p:val>
                                            <p:strVal val="#ppt_x"/>
                                          </p:val>
                                        </p:tav>
                                        <p:tav tm="100000">
                                          <p:val>
                                            <p:strVal val="#ppt_x"/>
                                          </p:val>
                                        </p:tav>
                                      </p:tavLst>
                                    </p:anim>
                                    <p:anim calcmode="lin" valueType="num">
                                      <p:cBhvr>
                                        <p:cTn id="89" dur="1000" fill="hold"/>
                                        <p:tgtEl>
                                          <p:spTgt spid="35"/>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38"/>
                                        </p:tgtEl>
                                        <p:attrNameLst>
                                          <p:attrName>style.visibility</p:attrName>
                                        </p:attrNameLst>
                                      </p:cBhvr>
                                      <p:to>
                                        <p:strVal val="visible"/>
                                      </p:to>
                                    </p:set>
                                    <p:animEffect transition="in" filter="fade">
                                      <p:cBhvr>
                                        <p:cTn id="92" dur="1000"/>
                                        <p:tgtEl>
                                          <p:spTgt spid="38"/>
                                        </p:tgtEl>
                                      </p:cBhvr>
                                    </p:animEffect>
                                    <p:anim calcmode="lin" valueType="num">
                                      <p:cBhvr>
                                        <p:cTn id="93" dur="1000" fill="hold"/>
                                        <p:tgtEl>
                                          <p:spTgt spid="38"/>
                                        </p:tgtEl>
                                        <p:attrNameLst>
                                          <p:attrName>ppt_x</p:attrName>
                                        </p:attrNameLst>
                                      </p:cBhvr>
                                      <p:tavLst>
                                        <p:tav tm="0">
                                          <p:val>
                                            <p:strVal val="#ppt_x"/>
                                          </p:val>
                                        </p:tav>
                                        <p:tav tm="100000">
                                          <p:val>
                                            <p:strVal val="#ppt_x"/>
                                          </p:val>
                                        </p:tav>
                                      </p:tavLst>
                                    </p:anim>
                                    <p:anim calcmode="lin" valueType="num">
                                      <p:cBhvr>
                                        <p:cTn id="94" dur="1000" fill="hold"/>
                                        <p:tgtEl>
                                          <p:spTgt spid="38"/>
                                        </p:tgtEl>
                                        <p:attrNameLst>
                                          <p:attrName>ppt_y</p:attrName>
                                        </p:attrNameLst>
                                      </p:cBhvr>
                                      <p:tavLst>
                                        <p:tav tm="0">
                                          <p:val>
                                            <p:strVal val="#ppt_y+.1"/>
                                          </p:val>
                                        </p:tav>
                                        <p:tav tm="100000">
                                          <p:val>
                                            <p:strVal val="#ppt_y"/>
                                          </p:val>
                                        </p:tav>
                                      </p:tavLst>
                                    </p:anim>
                                  </p:childTnLst>
                                </p:cTn>
                              </p:par>
                            </p:childTnLst>
                          </p:cTn>
                        </p:par>
                      </p:childTnLst>
                    </p:cTn>
                  </p:par>
                  <p:par>
                    <p:cTn id="95" fill="hold">
                      <p:stCondLst>
                        <p:cond delay="indefinite"/>
                      </p:stCondLst>
                      <p:childTnLst>
                        <p:par>
                          <p:cTn id="96" fill="hold">
                            <p:stCondLst>
                              <p:cond delay="0"/>
                            </p:stCondLst>
                            <p:childTnLst>
                              <p:par>
                                <p:cTn id="97" presetID="42" presetClass="entr" presetSubtype="0" fill="hold" nodeType="clickEffect">
                                  <p:stCondLst>
                                    <p:cond delay="0"/>
                                  </p:stCondLst>
                                  <p:childTnLst>
                                    <p:set>
                                      <p:cBhvr>
                                        <p:cTn id="98" dur="1" fill="hold">
                                          <p:stCondLst>
                                            <p:cond delay="0"/>
                                          </p:stCondLst>
                                        </p:cTn>
                                        <p:tgtEl>
                                          <p:spTgt spid="36"/>
                                        </p:tgtEl>
                                        <p:attrNameLst>
                                          <p:attrName>style.visibility</p:attrName>
                                        </p:attrNameLst>
                                      </p:cBhvr>
                                      <p:to>
                                        <p:strVal val="visible"/>
                                      </p:to>
                                    </p:set>
                                    <p:animEffect transition="in" filter="fade">
                                      <p:cBhvr>
                                        <p:cTn id="99" dur="1000"/>
                                        <p:tgtEl>
                                          <p:spTgt spid="36"/>
                                        </p:tgtEl>
                                      </p:cBhvr>
                                    </p:animEffect>
                                    <p:anim calcmode="lin" valueType="num">
                                      <p:cBhvr>
                                        <p:cTn id="100" dur="1000" fill="hold"/>
                                        <p:tgtEl>
                                          <p:spTgt spid="36"/>
                                        </p:tgtEl>
                                        <p:attrNameLst>
                                          <p:attrName>ppt_x</p:attrName>
                                        </p:attrNameLst>
                                      </p:cBhvr>
                                      <p:tavLst>
                                        <p:tav tm="0">
                                          <p:val>
                                            <p:strVal val="#ppt_x"/>
                                          </p:val>
                                        </p:tav>
                                        <p:tav tm="100000">
                                          <p:val>
                                            <p:strVal val="#ppt_x"/>
                                          </p:val>
                                        </p:tav>
                                      </p:tavLst>
                                    </p:anim>
                                    <p:anim calcmode="lin" valueType="num">
                                      <p:cBhvr>
                                        <p:cTn id="101" dur="1000" fill="hold"/>
                                        <p:tgtEl>
                                          <p:spTgt spid="36"/>
                                        </p:tgtEl>
                                        <p:attrNameLst>
                                          <p:attrName>ppt_y</p:attrName>
                                        </p:attrNameLst>
                                      </p:cBhvr>
                                      <p:tavLst>
                                        <p:tav tm="0">
                                          <p:val>
                                            <p:strVal val="#ppt_y+.1"/>
                                          </p:val>
                                        </p:tav>
                                        <p:tav tm="100000">
                                          <p:val>
                                            <p:strVal val="#ppt_y"/>
                                          </p:val>
                                        </p:tav>
                                      </p:tavLst>
                                    </p:anim>
                                  </p:childTnLst>
                                </p:cTn>
                              </p:par>
                              <p:par>
                                <p:cTn id="102" presetID="42" presetClass="entr" presetSubtype="0" fill="hold" nodeType="withEffect">
                                  <p:stCondLst>
                                    <p:cond delay="0"/>
                                  </p:stCondLst>
                                  <p:childTnLst>
                                    <p:set>
                                      <p:cBhvr>
                                        <p:cTn id="103" dur="1" fill="hold">
                                          <p:stCondLst>
                                            <p:cond delay="0"/>
                                          </p:stCondLst>
                                        </p:cTn>
                                        <p:tgtEl>
                                          <p:spTgt spid="40"/>
                                        </p:tgtEl>
                                        <p:attrNameLst>
                                          <p:attrName>style.visibility</p:attrName>
                                        </p:attrNameLst>
                                      </p:cBhvr>
                                      <p:to>
                                        <p:strVal val="visible"/>
                                      </p:to>
                                    </p:set>
                                    <p:animEffect transition="in" filter="fade">
                                      <p:cBhvr>
                                        <p:cTn id="104" dur="1000"/>
                                        <p:tgtEl>
                                          <p:spTgt spid="40"/>
                                        </p:tgtEl>
                                      </p:cBhvr>
                                    </p:animEffect>
                                    <p:anim calcmode="lin" valueType="num">
                                      <p:cBhvr>
                                        <p:cTn id="105" dur="1000" fill="hold"/>
                                        <p:tgtEl>
                                          <p:spTgt spid="40"/>
                                        </p:tgtEl>
                                        <p:attrNameLst>
                                          <p:attrName>ppt_x</p:attrName>
                                        </p:attrNameLst>
                                      </p:cBhvr>
                                      <p:tavLst>
                                        <p:tav tm="0">
                                          <p:val>
                                            <p:strVal val="#ppt_x"/>
                                          </p:val>
                                        </p:tav>
                                        <p:tav tm="100000">
                                          <p:val>
                                            <p:strVal val="#ppt_x"/>
                                          </p:val>
                                        </p:tav>
                                      </p:tavLst>
                                    </p:anim>
                                    <p:anim calcmode="lin" valueType="num">
                                      <p:cBhvr>
                                        <p:cTn id="106" dur="1000" fill="hold"/>
                                        <p:tgtEl>
                                          <p:spTgt spid="40"/>
                                        </p:tgtEl>
                                        <p:attrNameLst>
                                          <p:attrName>ppt_y</p:attrName>
                                        </p:attrNameLst>
                                      </p:cBhvr>
                                      <p:tavLst>
                                        <p:tav tm="0">
                                          <p:val>
                                            <p:strVal val="#ppt_y+.1"/>
                                          </p:val>
                                        </p:tav>
                                        <p:tav tm="100000">
                                          <p:val>
                                            <p:strVal val="#ppt_y"/>
                                          </p:val>
                                        </p:tav>
                                      </p:tavLst>
                                    </p:anim>
                                  </p:childTnLst>
                                </p:cTn>
                              </p:par>
                              <p:par>
                                <p:cTn id="107" presetID="42" presetClass="entr" presetSubtype="0" fill="hold" nodeType="withEffect">
                                  <p:stCondLst>
                                    <p:cond delay="0"/>
                                  </p:stCondLst>
                                  <p:childTnLst>
                                    <p:set>
                                      <p:cBhvr>
                                        <p:cTn id="108" dur="1" fill="hold">
                                          <p:stCondLst>
                                            <p:cond delay="0"/>
                                          </p:stCondLst>
                                        </p:cTn>
                                        <p:tgtEl>
                                          <p:spTgt spid="41"/>
                                        </p:tgtEl>
                                        <p:attrNameLst>
                                          <p:attrName>style.visibility</p:attrName>
                                        </p:attrNameLst>
                                      </p:cBhvr>
                                      <p:to>
                                        <p:strVal val="visible"/>
                                      </p:to>
                                    </p:set>
                                    <p:animEffect transition="in" filter="fade">
                                      <p:cBhvr>
                                        <p:cTn id="109" dur="1000"/>
                                        <p:tgtEl>
                                          <p:spTgt spid="41"/>
                                        </p:tgtEl>
                                      </p:cBhvr>
                                    </p:animEffect>
                                    <p:anim calcmode="lin" valueType="num">
                                      <p:cBhvr>
                                        <p:cTn id="110" dur="1000" fill="hold"/>
                                        <p:tgtEl>
                                          <p:spTgt spid="41"/>
                                        </p:tgtEl>
                                        <p:attrNameLst>
                                          <p:attrName>ppt_x</p:attrName>
                                        </p:attrNameLst>
                                      </p:cBhvr>
                                      <p:tavLst>
                                        <p:tav tm="0">
                                          <p:val>
                                            <p:strVal val="#ppt_x"/>
                                          </p:val>
                                        </p:tav>
                                        <p:tav tm="100000">
                                          <p:val>
                                            <p:strVal val="#ppt_x"/>
                                          </p:val>
                                        </p:tav>
                                      </p:tavLst>
                                    </p:anim>
                                    <p:anim calcmode="lin" valueType="num">
                                      <p:cBhvr>
                                        <p:cTn id="111" dur="1000" fill="hold"/>
                                        <p:tgtEl>
                                          <p:spTgt spid="41"/>
                                        </p:tgtEl>
                                        <p:attrNameLst>
                                          <p:attrName>ppt_y</p:attrName>
                                        </p:attrNameLst>
                                      </p:cBhvr>
                                      <p:tavLst>
                                        <p:tav tm="0">
                                          <p:val>
                                            <p:strVal val="#ppt_y+.1"/>
                                          </p:val>
                                        </p:tav>
                                        <p:tav tm="100000">
                                          <p:val>
                                            <p:strVal val="#ppt_y"/>
                                          </p:val>
                                        </p:tav>
                                      </p:tavLst>
                                    </p:anim>
                                  </p:childTnLst>
                                </p:cTn>
                              </p:par>
                              <p:par>
                                <p:cTn id="112" presetID="42" presetClass="entr" presetSubtype="0" fill="hold" nodeType="withEffect">
                                  <p:stCondLst>
                                    <p:cond delay="0"/>
                                  </p:stCondLst>
                                  <p:childTnLst>
                                    <p:set>
                                      <p:cBhvr>
                                        <p:cTn id="113" dur="1" fill="hold">
                                          <p:stCondLst>
                                            <p:cond delay="0"/>
                                          </p:stCondLst>
                                        </p:cTn>
                                        <p:tgtEl>
                                          <p:spTgt spid="42"/>
                                        </p:tgtEl>
                                        <p:attrNameLst>
                                          <p:attrName>style.visibility</p:attrName>
                                        </p:attrNameLst>
                                      </p:cBhvr>
                                      <p:to>
                                        <p:strVal val="visible"/>
                                      </p:to>
                                    </p:set>
                                    <p:animEffect transition="in" filter="fade">
                                      <p:cBhvr>
                                        <p:cTn id="114" dur="1000"/>
                                        <p:tgtEl>
                                          <p:spTgt spid="42"/>
                                        </p:tgtEl>
                                      </p:cBhvr>
                                    </p:animEffect>
                                    <p:anim calcmode="lin" valueType="num">
                                      <p:cBhvr>
                                        <p:cTn id="115" dur="1000" fill="hold"/>
                                        <p:tgtEl>
                                          <p:spTgt spid="42"/>
                                        </p:tgtEl>
                                        <p:attrNameLst>
                                          <p:attrName>ppt_x</p:attrName>
                                        </p:attrNameLst>
                                      </p:cBhvr>
                                      <p:tavLst>
                                        <p:tav tm="0">
                                          <p:val>
                                            <p:strVal val="#ppt_x"/>
                                          </p:val>
                                        </p:tav>
                                        <p:tav tm="100000">
                                          <p:val>
                                            <p:strVal val="#ppt_x"/>
                                          </p:val>
                                        </p:tav>
                                      </p:tavLst>
                                    </p:anim>
                                    <p:anim calcmode="lin" valueType="num">
                                      <p:cBhvr>
                                        <p:cTn id="116" dur="1000" fill="hold"/>
                                        <p:tgtEl>
                                          <p:spTgt spid="42"/>
                                        </p:tgtEl>
                                        <p:attrNameLst>
                                          <p:attrName>ppt_y</p:attrName>
                                        </p:attrNameLst>
                                      </p:cBhvr>
                                      <p:tavLst>
                                        <p:tav tm="0">
                                          <p:val>
                                            <p:strVal val="#ppt_y+.1"/>
                                          </p:val>
                                        </p:tav>
                                        <p:tav tm="100000">
                                          <p:val>
                                            <p:strVal val="#ppt_y"/>
                                          </p:val>
                                        </p:tav>
                                      </p:tavLst>
                                    </p:anim>
                                  </p:childTnLst>
                                </p:cTn>
                              </p:par>
                              <p:par>
                                <p:cTn id="117" presetID="42" presetClass="entr" presetSubtype="0" fill="hold" nodeType="withEffect">
                                  <p:stCondLst>
                                    <p:cond delay="0"/>
                                  </p:stCondLst>
                                  <p:childTnLst>
                                    <p:set>
                                      <p:cBhvr>
                                        <p:cTn id="118" dur="1" fill="hold">
                                          <p:stCondLst>
                                            <p:cond delay="0"/>
                                          </p:stCondLst>
                                        </p:cTn>
                                        <p:tgtEl>
                                          <p:spTgt spid="53"/>
                                        </p:tgtEl>
                                        <p:attrNameLst>
                                          <p:attrName>style.visibility</p:attrName>
                                        </p:attrNameLst>
                                      </p:cBhvr>
                                      <p:to>
                                        <p:strVal val="visible"/>
                                      </p:to>
                                    </p:set>
                                    <p:animEffect transition="in" filter="fade">
                                      <p:cBhvr>
                                        <p:cTn id="119" dur="1000"/>
                                        <p:tgtEl>
                                          <p:spTgt spid="53"/>
                                        </p:tgtEl>
                                      </p:cBhvr>
                                    </p:animEffect>
                                    <p:anim calcmode="lin" valueType="num">
                                      <p:cBhvr>
                                        <p:cTn id="120" dur="1000" fill="hold"/>
                                        <p:tgtEl>
                                          <p:spTgt spid="53"/>
                                        </p:tgtEl>
                                        <p:attrNameLst>
                                          <p:attrName>ppt_x</p:attrName>
                                        </p:attrNameLst>
                                      </p:cBhvr>
                                      <p:tavLst>
                                        <p:tav tm="0">
                                          <p:val>
                                            <p:strVal val="#ppt_x"/>
                                          </p:val>
                                        </p:tav>
                                        <p:tav tm="100000">
                                          <p:val>
                                            <p:strVal val="#ppt_x"/>
                                          </p:val>
                                        </p:tav>
                                      </p:tavLst>
                                    </p:anim>
                                    <p:anim calcmode="lin" valueType="num">
                                      <p:cBhvr>
                                        <p:cTn id="121" dur="1000" fill="hold"/>
                                        <p:tgtEl>
                                          <p:spTgt spid="53"/>
                                        </p:tgtEl>
                                        <p:attrNameLst>
                                          <p:attrName>ppt_y</p:attrName>
                                        </p:attrNameLst>
                                      </p:cBhvr>
                                      <p:tavLst>
                                        <p:tav tm="0">
                                          <p:val>
                                            <p:strVal val="#ppt_y+.1"/>
                                          </p:val>
                                        </p:tav>
                                        <p:tav tm="100000">
                                          <p:val>
                                            <p:strVal val="#ppt_y"/>
                                          </p:val>
                                        </p:tav>
                                      </p:tavLst>
                                    </p:anim>
                                  </p:childTnLst>
                                </p:cTn>
                              </p:par>
                              <p:par>
                                <p:cTn id="122" presetID="42" presetClass="entr" presetSubtype="0" fill="hold" grpId="0" nodeType="withEffect">
                                  <p:stCondLst>
                                    <p:cond delay="0"/>
                                  </p:stCondLst>
                                  <p:childTnLst>
                                    <p:set>
                                      <p:cBhvr>
                                        <p:cTn id="123" dur="1" fill="hold">
                                          <p:stCondLst>
                                            <p:cond delay="0"/>
                                          </p:stCondLst>
                                        </p:cTn>
                                        <p:tgtEl>
                                          <p:spTgt spid="54"/>
                                        </p:tgtEl>
                                        <p:attrNameLst>
                                          <p:attrName>style.visibility</p:attrName>
                                        </p:attrNameLst>
                                      </p:cBhvr>
                                      <p:to>
                                        <p:strVal val="visible"/>
                                      </p:to>
                                    </p:set>
                                    <p:animEffect transition="in" filter="fade">
                                      <p:cBhvr>
                                        <p:cTn id="124" dur="1000"/>
                                        <p:tgtEl>
                                          <p:spTgt spid="54"/>
                                        </p:tgtEl>
                                      </p:cBhvr>
                                    </p:animEffect>
                                    <p:anim calcmode="lin" valueType="num">
                                      <p:cBhvr>
                                        <p:cTn id="125" dur="1000" fill="hold"/>
                                        <p:tgtEl>
                                          <p:spTgt spid="54"/>
                                        </p:tgtEl>
                                        <p:attrNameLst>
                                          <p:attrName>ppt_x</p:attrName>
                                        </p:attrNameLst>
                                      </p:cBhvr>
                                      <p:tavLst>
                                        <p:tav tm="0">
                                          <p:val>
                                            <p:strVal val="#ppt_x"/>
                                          </p:val>
                                        </p:tav>
                                        <p:tav tm="100000">
                                          <p:val>
                                            <p:strVal val="#ppt_x"/>
                                          </p:val>
                                        </p:tav>
                                      </p:tavLst>
                                    </p:anim>
                                    <p:anim calcmode="lin" valueType="num">
                                      <p:cBhvr>
                                        <p:cTn id="126" dur="1000" fill="hold"/>
                                        <p:tgtEl>
                                          <p:spTgt spid="54"/>
                                        </p:tgtEl>
                                        <p:attrNameLst>
                                          <p:attrName>ppt_y</p:attrName>
                                        </p:attrNameLst>
                                      </p:cBhvr>
                                      <p:tavLst>
                                        <p:tav tm="0">
                                          <p:val>
                                            <p:strVal val="#ppt_y+.1"/>
                                          </p:val>
                                        </p:tav>
                                        <p:tav tm="100000">
                                          <p:val>
                                            <p:strVal val="#ppt_y"/>
                                          </p:val>
                                        </p:tav>
                                      </p:tavLst>
                                    </p:anim>
                                  </p:childTnLst>
                                </p:cTn>
                              </p:par>
                            </p:childTnLst>
                          </p:cTn>
                        </p:par>
                      </p:childTnLst>
                    </p:cTn>
                  </p:par>
                  <p:par>
                    <p:cTn id="127" fill="hold">
                      <p:stCondLst>
                        <p:cond delay="indefinite"/>
                      </p:stCondLst>
                      <p:childTnLst>
                        <p:par>
                          <p:cTn id="128" fill="hold">
                            <p:stCondLst>
                              <p:cond delay="0"/>
                            </p:stCondLst>
                            <p:childTnLst>
                              <p:par>
                                <p:cTn id="129" presetID="42" presetClass="entr" presetSubtype="0" fill="hold" grpId="0" nodeType="clickEffect">
                                  <p:stCondLst>
                                    <p:cond delay="0"/>
                                  </p:stCondLst>
                                  <p:childTnLst>
                                    <p:set>
                                      <p:cBhvr>
                                        <p:cTn id="130" dur="1" fill="hold">
                                          <p:stCondLst>
                                            <p:cond delay="0"/>
                                          </p:stCondLst>
                                        </p:cTn>
                                        <p:tgtEl>
                                          <p:spTgt spid="55"/>
                                        </p:tgtEl>
                                        <p:attrNameLst>
                                          <p:attrName>style.visibility</p:attrName>
                                        </p:attrNameLst>
                                      </p:cBhvr>
                                      <p:to>
                                        <p:strVal val="visible"/>
                                      </p:to>
                                    </p:set>
                                    <p:animEffect transition="in" filter="fade">
                                      <p:cBhvr>
                                        <p:cTn id="131" dur="1000"/>
                                        <p:tgtEl>
                                          <p:spTgt spid="55"/>
                                        </p:tgtEl>
                                      </p:cBhvr>
                                    </p:animEffect>
                                    <p:anim calcmode="lin" valueType="num">
                                      <p:cBhvr>
                                        <p:cTn id="132" dur="1000" fill="hold"/>
                                        <p:tgtEl>
                                          <p:spTgt spid="55"/>
                                        </p:tgtEl>
                                        <p:attrNameLst>
                                          <p:attrName>ppt_x</p:attrName>
                                        </p:attrNameLst>
                                      </p:cBhvr>
                                      <p:tavLst>
                                        <p:tav tm="0">
                                          <p:val>
                                            <p:strVal val="#ppt_x"/>
                                          </p:val>
                                        </p:tav>
                                        <p:tav tm="100000">
                                          <p:val>
                                            <p:strVal val="#ppt_x"/>
                                          </p:val>
                                        </p:tav>
                                      </p:tavLst>
                                    </p:anim>
                                    <p:anim calcmode="lin" valueType="num">
                                      <p:cBhvr>
                                        <p:cTn id="133" dur="1000" fill="hold"/>
                                        <p:tgtEl>
                                          <p:spTgt spid="5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51" grpId="0"/>
      <p:bldP spid="52" grpId="0" animBg="1"/>
      <p:bldP spid="54" grpId="0"/>
      <p:bldP spid="5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3379872607"/>
              </p:ext>
            </p:extLst>
          </p:nvPr>
        </p:nvGraphicFramePr>
        <p:xfrm>
          <a:off x="228600" y="1397000"/>
          <a:ext cx="8686800" cy="4800600"/>
        </p:xfrm>
        <a:graphic>
          <a:graphicData uri="http://schemas.openxmlformats.org/drawingml/2006/table">
            <a:tbl>
              <a:tblPr firstRow="1" bandRow="1">
                <a:tableStyleId>{5C22544A-7EE6-4342-B048-85BDC9FD1C3A}</a:tableStyleId>
              </a:tblPr>
              <a:tblGrid>
                <a:gridCol w="3174024"/>
                <a:gridCol w="1336430"/>
                <a:gridCol w="1419958"/>
                <a:gridCol w="1503484"/>
                <a:gridCol w="1252904"/>
              </a:tblGrid>
              <a:tr h="370840">
                <a:tc>
                  <a:txBody>
                    <a:bodyPr/>
                    <a:lstStyle/>
                    <a:p>
                      <a:pPr algn="l"/>
                      <a:r>
                        <a:rPr lang="en-US" dirty="0" smtClean="0"/>
                        <a:t>ARCC Measure</a:t>
                      </a:r>
                      <a:endParaRPr lang="en-US" dirty="0"/>
                    </a:p>
                  </a:txBody>
                  <a:tcPr>
                    <a:solidFill>
                      <a:srgbClr val="642F04"/>
                    </a:solidFill>
                  </a:tcPr>
                </a:tc>
                <a:tc>
                  <a:txBody>
                    <a:bodyPr/>
                    <a:lstStyle/>
                    <a:p>
                      <a:pPr algn="ctr"/>
                      <a:r>
                        <a:rPr lang="en-US" dirty="0" smtClean="0"/>
                        <a:t>Cañada College</a:t>
                      </a:r>
                      <a:endParaRPr lang="en-US" dirty="0"/>
                    </a:p>
                  </a:txBody>
                  <a:tcPr>
                    <a:solidFill>
                      <a:srgbClr val="642F04"/>
                    </a:solidFill>
                  </a:tcPr>
                </a:tc>
                <a:tc>
                  <a:txBody>
                    <a:bodyPr/>
                    <a:lstStyle/>
                    <a:p>
                      <a:pPr algn="ctr"/>
                      <a:r>
                        <a:rPr lang="en-US" dirty="0" smtClean="0"/>
                        <a:t>Peer Group Low</a:t>
                      </a:r>
                      <a:endParaRPr lang="en-US" dirty="0"/>
                    </a:p>
                  </a:txBody>
                  <a:tcPr>
                    <a:solidFill>
                      <a:srgbClr val="642F04"/>
                    </a:solidFill>
                  </a:tcPr>
                </a:tc>
                <a:tc>
                  <a:txBody>
                    <a:bodyPr/>
                    <a:lstStyle/>
                    <a:p>
                      <a:pPr algn="ctr"/>
                      <a:r>
                        <a:rPr lang="en-US" dirty="0" smtClean="0"/>
                        <a:t>Peer Group High</a:t>
                      </a:r>
                      <a:endParaRPr lang="en-US" dirty="0"/>
                    </a:p>
                  </a:txBody>
                  <a:tcPr>
                    <a:solidFill>
                      <a:srgbClr val="642F04"/>
                    </a:solidFill>
                  </a:tcPr>
                </a:tc>
                <a:tc>
                  <a:txBody>
                    <a:bodyPr/>
                    <a:lstStyle/>
                    <a:p>
                      <a:pPr algn="ctr"/>
                      <a:r>
                        <a:rPr lang="en-US" dirty="0" smtClean="0"/>
                        <a:t>Statewide Average</a:t>
                      </a:r>
                      <a:endParaRPr lang="en-US" dirty="0"/>
                    </a:p>
                  </a:txBody>
                  <a:tcPr>
                    <a:solidFill>
                      <a:srgbClr val="642F04"/>
                    </a:solidFill>
                  </a:tcPr>
                </a:tc>
              </a:tr>
              <a:tr h="370840">
                <a:tc>
                  <a:txBody>
                    <a:bodyPr/>
                    <a:lstStyle/>
                    <a:p>
                      <a:r>
                        <a:rPr lang="en-US" dirty="0" smtClean="0"/>
                        <a:t>Student Progress &amp; Achievement</a:t>
                      </a:r>
                    </a:p>
                  </a:txBody>
                  <a:tcPr/>
                </a:tc>
                <a:tc>
                  <a:txBody>
                    <a:bodyPr/>
                    <a:lstStyle/>
                    <a:p>
                      <a:pPr algn="ctr"/>
                      <a:r>
                        <a:rPr lang="en-US" dirty="0" smtClean="0"/>
                        <a:t>54.8</a:t>
                      </a:r>
                      <a:endParaRPr lang="en-US" dirty="0"/>
                    </a:p>
                  </a:txBody>
                  <a:tcPr/>
                </a:tc>
                <a:tc>
                  <a:txBody>
                    <a:bodyPr/>
                    <a:lstStyle/>
                    <a:p>
                      <a:pPr algn="ctr"/>
                      <a:r>
                        <a:rPr lang="en-US" dirty="0" smtClean="0"/>
                        <a:t>25.0</a:t>
                      </a:r>
                      <a:endParaRPr lang="en-US" dirty="0"/>
                    </a:p>
                  </a:txBody>
                  <a:tcPr/>
                </a:tc>
                <a:tc>
                  <a:txBody>
                    <a:bodyPr/>
                    <a:lstStyle/>
                    <a:p>
                      <a:pPr algn="ctr"/>
                      <a:r>
                        <a:rPr lang="en-US" dirty="0" smtClean="0"/>
                        <a:t>54.8</a:t>
                      </a:r>
                      <a:endParaRPr lang="en-US" dirty="0"/>
                    </a:p>
                  </a:txBody>
                  <a:tcPr/>
                </a:tc>
                <a:tc>
                  <a:txBody>
                    <a:bodyPr/>
                    <a:lstStyle/>
                    <a:p>
                      <a:pPr algn="ctr"/>
                      <a:r>
                        <a:rPr lang="en-US" dirty="0" smtClean="0"/>
                        <a:t>53.6</a:t>
                      </a:r>
                      <a:endParaRPr lang="en-US" dirty="0"/>
                    </a:p>
                  </a:txBody>
                  <a:tcPr/>
                </a:tc>
              </a:tr>
              <a:tr h="370840">
                <a:tc>
                  <a:txBody>
                    <a:bodyPr/>
                    <a:lstStyle/>
                    <a:p>
                      <a:r>
                        <a:rPr lang="en-US" dirty="0" smtClean="0"/>
                        <a:t>Completed 30+ Units</a:t>
                      </a:r>
                      <a:endParaRPr lang="en-US" dirty="0"/>
                    </a:p>
                  </a:txBody>
                  <a:tcPr/>
                </a:tc>
                <a:tc>
                  <a:txBody>
                    <a:bodyPr/>
                    <a:lstStyle/>
                    <a:p>
                      <a:pPr algn="ctr"/>
                      <a:r>
                        <a:rPr lang="en-US" dirty="0" smtClean="0"/>
                        <a:t>73.4</a:t>
                      </a:r>
                      <a:endParaRPr lang="en-US" dirty="0"/>
                    </a:p>
                  </a:txBody>
                  <a:tcPr/>
                </a:tc>
                <a:tc>
                  <a:txBody>
                    <a:bodyPr/>
                    <a:lstStyle/>
                    <a:p>
                      <a:pPr algn="ctr"/>
                      <a:r>
                        <a:rPr lang="en-US" dirty="0" smtClean="0"/>
                        <a:t>73.3</a:t>
                      </a:r>
                      <a:endParaRPr lang="en-US" dirty="0"/>
                    </a:p>
                  </a:txBody>
                  <a:tcPr/>
                </a:tc>
                <a:tc>
                  <a:txBody>
                    <a:bodyPr/>
                    <a:lstStyle/>
                    <a:p>
                      <a:pPr algn="ctr"/>
                      <a:r>
                        <a:rPr lang="en-US" dirty="0" smtClean="0"/>
                        <a:t>81.7</a:t>
                      </a:r>
                      <a:endParaRPr lang="en-US" dirty="0"/>
                    </a:p>
                  </a:txBody>
                  <a:tcPr/>
                </a:tc>
                <a:tc>
                  <a:txBody>
                    <a:bodyPr/>
                    <a:lstStyle/>
                    <a:p>
                      <a:pPr algn="ctr"/>
                      <a:r>
                        <a:rPr lang="en-US" dirty="0" smtClean="0"/>
                        <a:t>73.5</a:t>
                      </a:r>
                    </a:p>
                  </a:txBody>
                  <a:tcPr/>
                </a:tc>
              </a:tr>
              <a:tr h="370840">
                <a:tc>
                  <a:txBody>
                    <a:bodyPr/>
                    <a:lstStyle/>
                    <a:p>
                      <a:r>
                        <a:rPr lang="en-US" dirty="0" smtClean="0"/>
                        <a:t>Persistence Rate</a:t>
                      </a:r>
                      <a:endParaRPr lang="en-US" dirty="0"/>
                    </a:p>
                  </a:txBody>
                  <a:tcPr/>
                </a:tc>
                <a:tc>
                  <a:txBody>
                    <a:bodyPr/>
                    <a:lstStyle/>
                    <a:p>
                      <a:pPr algn="ctr"/>
                      <a:r>
                        <a:rPr lang="en-US" dirty="0" smtClean="0"/>
                        <a:t>68.4</a:t>
                      </a:r>
                      <a:endParaRPr lang="en-US" dirty="0"/>
                    </a:p>
                  </a:txBody>
                  <a:tcPr/>
                </a:tc>
                <a:tc>
                  <a:txBody>
                    <a:bodyPr/>
                    <a:lstStyle/>
                    <a:p>
                      <a:pPr algn="ctr"/>
                      <a:r>
                        <a:rPr lang="en-US" dirty="0" smtClean="0"/>
                        <a:t>62.7</a:t>
                      </a:r>
                      <a:endParaRPr lang="en-US" dirty="0"/>
                    </a:p>
                  </a:txBody>
                  <a:tcPr/>
                </a:tc>
                <a:tc>
                  <a:txBody>
                    <a:bodyPr/>
                    <a:lstStyle/>
                    <a:p>
                      <a:pPr algn="ctr"/>
                      <a:r>
                        <a:rPr lang="en-US" dirty="0" smtClean="0"/>
                        <a:t>83.4</a:t>
                      </a:r>
                      <a:endParaRPr lang="en-US" dirty="0"/>
                    </a:p>
                  </a:txBody>
                  <a:tcPr/>
                </a:tc>
                <a:tc>
                  <a:txBody>
                    <a:bodyPr/>
                    <a:lstStyle/>
                    <a:p>
                      <a:pPr algn="ctr"/>
                      <a:r>
                        <a:rPr lang="en-US" dirty="0" smtClean="0"/>
                        <a:t>71.3</a:t>
                      </a:r>
                      <a:endParaRPr lang="en-U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Annual Successful Course Completion Rate </a:t>
                      </a:r>
                      <a:r>
                        <a:rPr lang="en-US" sz="1600" dirty="0" smtClean="0"/>
                        <a:t>(Vocational Courses)</a:t>
                      </a:r>
                    </a:p>
                  </a:txBody>
                  <a:tcPr/>
                </a:tc>
                <a:tc>
                  <a:txBody>
                    <a:bodyPr/>
                    <a:lstStyle/>
                    <a:p>
                      <a:pPr algn="ctr"/>
                      <a:r>
                        <a:rPr lang="en-US" dirty="0" smtClean="0"/>
                        <a:t>76.9</a:t>
                      </a:r>
                      <a:endParaRPr lang="en-US" dirty="0"/>
                    </a:p>
                  </a:txBody>
                  <a:tcPr/>
                </a:tc>
                <a:tc>
                  <a:txBody>
                    <a:bodyPr/>
                    <a:lstStyle/>
                    <a:p>
                      <a:pPr algn="ctr"/>
                      <a:r>
                        <a:rPr lang="en-US" dirty="0" smtClean="0"/>
                        <a:t>64.0</a:t>
                      </a:r>
                      <a:endParaRPr lang="en-US" dirty="0"/>
                    </a:p>
                  </a:txBody>
                  <a:tcPr/>
                </a:tc>
                <a:tc>
                  <a:txBody>
                    <a:bodyPr/>
                    <a:lstStyle/>
                    <a:p>
                      <a:pPr algn="ctr"/>
                      <a:r>
                        <a:rPr lang="en-US" dirty="0" smtClean="0"/>
                        <a:t>88.3</a:t>
                      </a:r>
                      <a:endParaRPr lang="en-US" dirty="0"/>
                    </a:p>
                  </a:txBody>
                  <a:tcPr/>
                </a:tc>
                <a:tc>
                  <a:txBody>
                    <a:bodyPr/>
                    <a:lstStyle/>
                    <a:p>
                      <a:pPr algn="ctr"/>
                      <a:r>
                        <a:rPr lang="en-US" dirty="0" smtClean="0"/>
                        <a:t>76.7</a:t>
                      </a:r>
                      <a:endParaRPr lang="en-U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Annual Successful Course Completion Rate</a:t>
                      </a:r>
                      <a:r>
                        <a:rPr lang="en-US" baseline="0" dirty="0" smtClean="0"/>
                        <a:t> </a:t>
                      </a:r>
                      <a:r>
                        <a:rPr lang="en-US" sz="1600" baseline="0" dirty="0" smtClean="0"/>
                        <a:t>(Credit Basic Skills)</a:t>
                      </a:r>
                      <a:endParaRPr lang="en-US" sz="1600" dirty="0" smtClean="0"/>
                    </a:p>
                  </a:txBody>
                  <a:tcPr/>
                </a:tc>
                <a:tc>
                  <a:txBody>
                    <a:bodyPr/>
                    <a:lstStyle/>
                    <a:p>
                      <a:pPr algn="ctr"/>
                      <a:r>
                        <a:rPr lang="en-US" dirty="0" smtClean="0"/>
                        <a:t>52.3</a:t>
                      </a:r>
                      <a:endParaRPr lang="en-US" dirty="0"/>
                    </a:p>
                  </a:txBody>
                  <a:tcPr/>
                </a:tc>
                <a:tc>
                  <a:txBody>
                    <a:bodyPr/>
                    <a:lstStyle/>
                    <a:p>
                      <a:pPr algn="ctr"/>
                      <a:r>
                        <a:rPr lang="en-US" dirty="0" smtClean="0"/>
                        <a:t>52.3</a:t>
                      </a:r>
                      <a:endParaRPr lang="en-US" dirty="0"/>
                    </a:p>
                  </a:txBody>
                  <a:tcPr/>
                </a:tc>
                <a:tc>
                  <a:txBody>
                    <a:bodyPr/>
                    <a:lstStyle/>
                    <a:p>
                      <a:pPr algn="ctr"/>
                      <a:r>
                        <a:rPr lang="en-US" dirty="0" smtClean="0"/>
                        <a:t>72.6</a:t>
                      </a:r>
                      <a:endParaRPr lang="en-US" dirty="0"/>
                    </a:p>
                  </a:txBody>
                  <a:tcPr/>
                </a:tc>
                <a:tc>
                  <a:txBody>
                    <a:bodyPr/>
                    <a:lstStyle/>
                    <a:p>
                      <a:pPr algn="ctr"/>
                      <a:r>
                        <a:rPr lang="en-US" dirty="0" smtClean="0"/>
                        <a:t>62.0</a:t>
                      </a:r>
                      <a:endParaRPr lang="en-US" dirty="0"/>
                    </a:p>
                  </a:txBody>
                  <a:tcPr/>
                </a:tc>
              </a:tr>
              <a:tr h="370840">
                <a:tc>
                  <a:txBody>
                    <a:bodyPr/>
                    <a:lstStyle/>
                    <a:p>
                      <a:r>
                        <a:rPr lang="en-US" dirty="0" smtClean="0"/>
                        <a:t>Improvement Rate for</a:t>
                      </a:r>
                      <a:r>
                        <a:rPr lang="en-US" baseline="0" dirty="0" smtClean="0"/>
                        <a:t> ESL</a:t>
                      </a:r>
                      <a:endParaRPr lang="en-US" dirty="0"/>
                    </a:p>
                  </a:txBody>
                  <a:tcPr/>
                </a:tc>
                <a:tc>
                  <a:txBody>
                    <a:bodyPr/>
                    <a:lstStyle/>
                    <a:p>
                      <a:pPr algn="ctr"/>
                      <a:r>
                        <a:rPr lang="en-US" dirty="0" smtClean="0"/>
                        <a:t>43.1</a:t>
                      </a:r>
                      <a:endParaRPr lang="en-US" dirty="0"/>
                    </a:p>
                  </a:txBody>
                  <a:tcPr/>
                </a:tc>
                <a:tc>
                  <a:txBody>
                    <a:bodyPr/>
                    <a:lstStyle/>
                    <a:p>
                      <a:pPr algn="ctr"/>
                      <a:r>
                        <a:rPr lang="en-US" dirty="0" smtClean="0"/>
                        <a:t>0</a:t>
                      </a:r>
                      <a:endParaRPr lang="en-US" dirty="0"/>
                    </a:p>
                  </a:txBody>
                  <a:tcPr/>
                </a:tc>
                <a:tc>
                  <a:txBody>
                    <a:bodyPr/>
                    <a:lstStyle/>
                    <a:p>
                      <a:pPr algn="ctr"/>
                      <a:r>
                        <a:rPr lang="en-US" dirty="0" smtClean="0"/>
                        <a:t>78.6</a:t>
                      </a:r>
                      <a:endParaRPr lang="en-US" dirty="0"/>
                    </a:p>
                  </a:txBody>
                  <a:tcPr/>
                </a:tc>
                <a:tc>
                  <a:txBody>
                    <a:bodyPr/>
                    <a:lstStyle/>
                    <a:p>
                      <a:pPr algn="ctr"/>
                      <a:r>
                        <a:rPr lang="en-US" dirty="0" smtClean="0"/>
                        <a:t>54.6</a:t>
                      </a:r>
                      <a:endParaRPr lang="en-US" dirty="0"/>
                    </a:p>
                  </a:txBody>
                  <a:tcPr/>
                </a:tc>
              </a:tr>
              <a:tr h="370840">
                <a:tc>
                  <a:txBody>
                    <a:bodyPr/>
                    <a:lstStyle/>
                    <a:p>
                      <a:r>
                        <a:rPr lang="en-US" dirty="0" smtClean="0"/>
                        <a:t>Improvement Rate for Basic Skills</a:t>
                      </a:r>
                      <a:endParaRPr lang="en-US" dirty="0"/>
                    </a:p>
                  </a:txBody>
                  <a:tcPr/>
                </a:tc>
                <a:tc>
                  <a:txBody>
                    <a:bodyPr/>
                    <a:lstStyle/>
                    <a:p>
                      <a:pPr algn="ctr"/>
                      <a:r>
                        <a:rPr lang="en-US" dirty="0" smtClean="0"/>
                        <a:t>60.4</a:t>
                      </a:r>
                      <a:endParaRPr lang="en-US" dirty="0"/>
                    </a:p>
                  </a:txBody>
                  <a:tcPr/>
                </a:tc>
                <a:tc>
                  <a:txBody>
                    <a:bodyPr/>
                    <a:lstStyle/>
                    <a:p>
                      <a:pPr algn="ctr"/>
                      <a:r>
                        <a:rPr lang="en-US" dirty="0" smtClean="0"/>
                        <a:t>41.6</a:t>
                      </a:r>
                      <a:endParaRPr lang="en-US" dirty="0"/>
                    </a:p>
                  </a:txBody>
                  <a:tcPr/>
                </a:tc>
                <a:tc>
                  <a:txBody>
                    <a:bodyPr/>
                    <a:lstStyle/>
                    <a:p>
                      <a:pPr algn="ctr"/>
                      <a:r>
                        <a:rPr lang="en-US" dirty="0" smtClean="0"/>
                        <a:t>72.1</a:t>
                      </a:r>
                      <a:endParaRPr lang="en-US" dirty="0"/>
                    </a:p>
                  </a:txBody>
                  <a:tcPr/>
                </a:tc>
                <a:tc>
                  <a:txBody>
                    <a:bodyPr/>
                    <a:lstStyle/>
                    <a:p>
                      <a:pPr algn="ctr"/>
                      <a:r>
                        <a:rPr lang="en-US" dirty="0" smtClean="0"/>
                        <a:t>58.6</a:t>
                      </a:r>
                      <a:endParaRPr lang="en-US" dirty="0"/>
                    </a:p>
                  </a:txBody>
                  <a:tcPr/>
                </a:tc>
              </a:tr>
            </a:tbl>
          </a:graphicData>
        </a:graphic>
      </p:graphicFrame>
      <p:sp>
        <p:nvSpPr>
          <p:cNvPr id="4" name="TextBox 3"/>
          <p:cNvSpPr txBox="1"/>
          <p:nvPr/>
        </p:nvSpPr>
        <p:spPr>
          <a:xfrm>
            <a:off x="609600" y="228600"/>
            <a:ext cx="8001000" cy="646331"/>
          </a:xfrm>
          <a:prstGeom prst="rect">
            <a:avLst/>
          </a:prstGeom>
          <a:noFill/>
        </p:spPr>
        <p:txBody>
          <a:bodyPr wrap="square" rtlCol="0">
            <a:spAutoFit/>
          </a:bodyPr>
          <a:lstStyle/>
          <a:p>
            <a:pPr algn="ctr"/>
            <a:r>
              <a:rPr lang="en-US" sz="3600" dirty="0" smtClean="0"/>
              <a:t>ARCC Table of Values </a:t>
            </a:r>
            <a:r>
              <a:rPr lang="en-US" sz="2800" dirty="0" smtClean="0"/>
              <a:t>(2012)</a:t>
            </a:r>
            <a:endParaRPr lang="en-US" sz="2800" dirty="0"/>
          </a:p>
        </p:txBody>
      </p:sp>
    </p:spTree>
    <p:extLst>
      <p:ext uri="{BB962C8B-B14F-4D97-AF65-F5344CB8AC3E}">
        <p14:creationId xmlns:p14="http://schemas.microsoft.com/office/powerpoint/2010/main" val="218369825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1379573158"/>
              </p:ext>
            </p:extLst>
          </p:nvPr>
        </p:nvGraphicFramePr>
        <p:xfrm>
          <a:off x="228600" y="1397000"/>
          <a:ext cx="8686800" cy="4800600"/>
        </p:xfrm>
        <a:graphic>
          <a:graphicData uri="http://schemas.openxmlformats.org/drawingml/2006/table">
            <a:tbl>
              <a:tblPr firstRow="1" bandRow="1">
                <a:tableStyleId>{5C22544A-7EE6-4342-B048-85BDC9FD1C3A}</a:tableStyleId>
              </a:tblPr>
              <a:tblGrid>
                <a:gridCol w="3174024"/>
                <a:gridCol w="1336430"/>
                <a:gridCol w="1419958"/>
                <a:gridCol w="1503484"/>
                <a:gridCol w="1252904"/>
              </a:tblGrid>
              <a:tr h="370840">
                <a:tc>
                  <a:txBody>
                    <a:bodyPr/>
                    <a:lstStyle/>
                    <a:p>
                      <a:pPr algn="l"/>
                      <a:r>
                        <a:rPr lang="en-US" dirty="0" smtClean="0"/>
                        <a:t>ARCC Measure</a:t>
                      </a:r>
                      <a:endParaRPr lang="en-US" dirty="0"/>
                    </a:p>
                  </a:txBody>
                  <a:tcPr>
                    <a:solidFill>
                      <a:srgbClr val="642F04"/>
                    </a:solidFill>
                  </a:tcPr>
                </a:tc>
                <a:tc>
                  <a:txBody>
                    <a:bodyPr/>
                    <a:lstStyle/>
                    <a:p>
                      <a:pPr algn="ctr"/>
                      <a:r>
                        <a:rPr lang="en-US" dirty="0" smtClean="0"/>
                        <a:t>Cañada College</a:t>
                      </a:r>
                      <a:endParaRPr lang="en-US" dirty="0"/>
                    </a:p>
                  </a:txBody>
                  <a:tcPr>
                    <a:solidFill>
                      <a:srgbClr val="642F04"/>
                    </a:solidFill>
                  </a:tcPr>
                </a:tc>
                <a:tc>
                  <a:txBody>
                    <a:bodyPr/>
                    <a:lstStyle/>
                    <a:p>
                      <a:pPr algn="ctr"/>
                      <a:r>
                        <a:rPr lang="en-US" dirty="0" smtClean="0"/>
                        <a:t>Peer Group Low</a:t>
                      </a:r>
                      <a:endParaRPr lang="en-US" dirty="0"/>
                    </a:p>
                  </a:txBody>
                  <a:tcPr>
                    <a:solidFill>
                      <a:srgbClr val="642F04"/>
                    </a:solidFill>
                  </a:tcPr>
                </a:tc>
                <a:tc>
                  <a:txBody>
                    <a:bodyPr/>
                    <a:lstStyle/>
                    <a:p>
                      <a:pPr algn="ctr"/>
                      <a:r>
                        <a:rPr lang="en-US" dirty="0" smtClean="0"/>
                        <a:t>Peer Group High</a:t>
                      </a:r>
                      <a:endParaRPr lang="en-US" dirty="0"/>
                    </a:p>
                  </a:txBody>
                  <a:tcPr>
                    <a:solidFill>
                      <a:srgbClr val="642F04"/>
                    </a:solidFill>
                  </a:tcPr>
                </a:tc>
                <a:tc>
                  <a:txBody>
                    <a:bodyPr/>
                    <a:lstStyle/>
                    <a:p>
                      <a:pPr algn="ctr"/>
                      <a:r>
                        <a:rPr lang="en-US" dirty="0" smtClean="0"/>
                        <a:t>Statewide Average</a:t>
                      </a:r>
                      <a:endParaRPr lang="en-US" dirty="0"/>
                    </a:p>
                  </a:txBody>
                  <a:tcPr>
                    <a:solidFill>
                      <a:srgbClr val="642F04"/>
                    </a:solidFill>
                  </a:tcPr>
                </a:tc>
              </a:tr>
              <a:tr h="370840">
                <a:tc>
                  <a:txBody>
                    <a:bodyPr/>
                    <a:lstStyle/>
                    <a:p>
                      <a:r>
                        <a:rPr lang="en-US" dirty="0" smtClean="0"/>
                        <a:t>Student Progress &amp; Achievement</a:t>
                      </a:r>
                    </a:p>
                  </a:txBody>
                  <a:tcPr/>
                </a:tc>
                <a:tc>
                  <a:txBody>
                    <a:bodyPr/>
                    <a:lstStyle/>
                    <a:p>
                      <a:pPr algn="ctr"/>
                      <a:r>
                        <a:rPr lang="en-US" dirty="0" smtClean="0"/>
                        <a:t>45.8</a:t>
                      </a:r>
                      <a:endParaRPr lang="en-US" dirty="0"/>
                    </a:p>
                  </a:txBody>
                  <a:tcPr/>
                </a:tc>
                <a:tc>
                  <a:txBody>
                    <a:bodyPr/>
                    <a:lstStyle/>
                    <a:p>
                      <a:pPr algn="ctr"/>
                      <a:r>
                        <a:rPr lang="en-US" dirty="0" smtClean="0"/>
                        <a:t>26.0</a:t>
                      </a:r>
                      <a:endParaRPr lang="en-US" dirty="0"/>
                    </a:p>
                  </a:txBody>
                  <a:tcPr/>
                </a:tc>
                <a:tc>
                  <a:txBody>
                    <a:bodyPr/>
                    <a:lstStyle/>
                    <a:p>
                      <a:pPr algn="ctr"/>
                      <a:r>
                        <a:rPr lang="en-US" dirty="0" smtClean="0"/>
                        <a:t>54.1</a:t>
                      </a:r>
                      <a:endParaRPr lang="en-US" dirty="0"/>
                    </a:p>
                  </a:txBody>
                  <a:tcPr/>
                </a:tc>
                <a:tc>
                  <a:txBody>
                    <a:bodyPr/>
                    <a:lstStyle/>
                    <a:p>
                      <a:pPr algn="ctr"/>
                      <a:r>
                        <a:rPr lang="en-US" dirty="0" smtClean="0"/>
                        <a:t>52.3</a:t>
                      </a:r>
                      <a:endParaRPr lang="en-US" dirty="0"/>
                    </a:p>
                  </a:txBody>
                  <a:tcPr/>
                </a:tc>
              </a:tr>
              <a:tr h="370840">
                <a:tc>
                  <a:txBody>
                    <a:bodyPr/>
                    <a:lstStyle/>
                    <a:p>
                      <a:r>
                        <a:rPr lang="en-US" dirty="0" smtClean="0"/>
                        <a:t>Completed 30+ Units</a:t>
                      </a:r>
                      <a:endParaRPr lang="en-US" dirty="0"/>
                    </a:p>
                  </a:txBody>
                  <a:tcPr/>
                </a:tc>
                <a:tc>
                  <a:txBody>
                    <a:bodyPr/>
                    <a:lstStyle/>
                    <a:p>
                      <a:pPr algn="ctr"/>
                      <a:r>
                        <a:rPr lang="en-US" dirty="0" smtClean="0"/>
                        <a:t>73.1</a:t>
                      </a:r>
                      <a:endParaRPr lang="en-US" dirty="0"/>
                    </a:p>
                  </a:txBody>
                  <a:tcPr/>
                </a:tc>
                <a:tc>
                  <a:txBody>
                    <a:bodyPr/>
                    <a:lstStyle/>
                    <a:p>
                      <a:pPr algn="ctr"/>
                      <a:r>
                        <a:rPr lang="en-US" dirty="0" smtClean="0"/>
                        <a:t>69.7</a:t>
                      </a:r>
                      <a:endParaRPr lang="en-US" dirty="0"/>
                    </a:p>
                  </a:txBody>
                  <a:tcPr/>
                </a:tc>
                <a:tc>
                  <a:txBody>
                    <a:bodyPr/>
                    <a:lstStyle/>
                    <a:p>
                      <a:pPr algn="ctr"/>
                      <a:r>
                        <a:rPr lang="en-US" dirty="0" smtClean="0"/>
                        <a:t>77.8</a:t>
                      </a:r>
                      <a:endParaRPr lang="en-US" dirty="0"/>
                    </a:p>
                  </a:txBody>
                  <a:tcPr/>
                </a:tc>
                <a:tc>
                  <a:txBody>
                    <a:bodyPr/>
                    <a:lstStyle/>
                    <a:p>
                      <a:pPr algn="ctr"/>
                      <a:r>
                        <a:rPr lang="en-US" dirty="0" smtClean="0"/>
                        <a:t>72.4</a:t>
                      </a:r>
                    </a:p>
                  </a:txBody>
                  <a:tcPr/>
                </a:tc>
              </a:tr>
              <a:tr h="370840">
                <a:tc>
                  <a:txBody>
                    <a:bodyPr/>
                    <a:lstStyle/>
                    <a:p>
                      <a:r>
                        <a:rPr lang="en-US" dirty="0" smtClean="0"/>
                        <a:t>Persistence Rate</a:t>
                      </a:r>
                      <a:endParaRPr lang="en-US" dirty="0"/>
                    </a:p>
                  </a:txBody>
                  <a:tcPr/>
                </a:tc>
                <a:tc>
                  <a:txBody>
                    <a:bodyPr/>
                    <a:lstStyle/>
                    <a:p>
                      <a:pPr algn="ctr"/>
                      <a:r>
                        <a:rPr lang="en-US" dirty="0" smtClean="0"/>
                        <a:t>63.6</a:t>
                      </a:r>
                      <a:endParaRPr lang="en-US" dirty="0"/>
                    </a:p>
                  </a:txBody>
                  <a:tcPr/>
                </a:tc>
                <a:tc>
                  <a:txBody>
                    <a:bodyPr/>
                    <a:lstStyle/>
                    <a:p>
                      <a:pPr algn="ctr"/>
                      <a:r>
                        <a:rPr lang="en-US" dirty="0" smtClean="0"/>
                        <a:t>48.0</a:t>
                      </a:r>
                      <a:endParaRPr lang="en-US" dirty="0"/>
                    </a:p>
                  </a:txBody>
                  <a:tcPr/>
                </a:tc>
                <a:tc>
                  <a:txBody>
                    <a:bodyPr/>
                    <a:lstStyle/>
                    <a:p>
                      <a:pPr algn="ctr"/>
                      <a:r>
                        <a:rPr lang="en-US" dirty="0" smtClean="0"/>
                        <a:t>78.8</a:t>
                      </a:r>
                      <a:endParaRPr lang="en-US" dirty="0"/>
                    </a:p>
                  </a:txBody>
                  <a:tcPr/>
                </a:tc>
                <a:tc>
                  <a:txBody>
                    <a:bodyPr/>
                    <a:lstStyle/>
                    <a:p>
                      <a:pPr algn="ctr"/>
                      <a:r>
                        <a:rPr lang="en-US" dirty="0" smtClean="0"/>
                        <a:t>68.7</a:t>
                      </a:r>
                      <a:endParaRPr lang="en-US" dirty="0"/>
                    </a:p>
                  </a:txBody>
                  <a:tcPr/>
                </a:tc>
              </a:tr>
              <a:tr h="370840">
                <a:tc>
                  <a:txBody>
                    <a:bodyPr/>
                    <a:lstStyle/>
                    <a:p>
                      <a:r>
                        <a:rPr lang="en-US" dirty="0" smtClean="0"/>
                        <a:t>Annual Successful Course Completion Rate </a:t>
                      </a:r>
                      <a:r>
                        <a:rPr lang="en-US" sz="1600" dirty="0" smtClean="0"/>
                        <a:t>(Vocational Courses)</a:t>
                      </a:r>
                      <a:endParaRPr lang="en-US" sz="1600" dirty="0"/>
                    </a:p>
                  </a:txBody>
                  <a:tcPr/>
                </a:tc>
                <a:tc>
                  <a:txBody>
                    <a:bodyPr/>
                    <a:lstStyle/>
                    <a:p>
                      <a:pPr algn="ctr"/>
                      <a:r>
                        <a:rPr lang="en-US" dirty="0" smtClean="0"/>
                        <a:t>77.0</a:t>
                      </a:r>
                      <a:endParaRPr lang="en-US" dirty="0"/>
                    </a:p>
                  </a:txBody>
                  <a:tcPr/>
                </a:tc>
                <a:tc>
                  <a:txBody>
                    <a:bodyPr/>
                    <a:lstStyle/>
                    <a:p>
                      <a:pPr algn="ctr"/>
                      <a:r>
                        <a:rPr lang="en-US" dirty="0" smtClean="0"/>
                        <a:t>63.6</a:t>
                      </a:r>
                      <a:endParaRPr lang="en-US" dirty="0"/>
                    </a:p>
                  </a:txBody>
                  <a:tcPr/>
                </a:tc>
                <a:tc>
                  <a:txBody>
                    <a:bodyPr/>
                    <a:lstStyle/>
                    <a:p>
                      <a:pPr algn="ctr"/>
                      <a:r>
                        <a:rPr lang="en-US" dirty="0" smtClean="0"/>
                        <a:t>87.3</a:t>
                      </a:r>
                      <a:endParaRPr lang="en-US" dirty="0"/>
                    </a:p>
                  </a:txBody>
                  <a:tcPr/>
                </a:tc>
                <a:tc>
                  <a:txBody>
                    <a:bodyPr/>
                    <a:lstStyle/>
                    <a:p>
                      <a:pPr algn="ctr"/>
                      <a:r>
                        <a:rPr lang="en-US" dirty="0" smtClean="0"/>
                        <a:t>77.5</a:t>
                      </a:r>
                      <a:endParaRPr lang="en-U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Annual Successful Course Completion Rate</a:t>
                      </a:r>
                      <a:r>
                        <a:rPr lang="en-US" baseline="0" dirty="0" smtClean="0"/>
                        <a:t> </a:t>
                      </a:r>
                      <a:r>
                        <a:rPr lang="en-US" sz="1600" baseline="0" dirty="0" smtClean="0"/>
                        <a:t>(Credit Basic Skills)</a:t>
                      </a:r>
                      <a:endParaRPr lang="en-US" sz="1600" dirty="0" smtClean="0"/>
                    </a:p>
                  </a:txBody>
                  <a:tcPr/>
                </a:tc>
                <a:tc>
                  <a:txBody>
                    <a:bodyPr/>
                    <a:lstStyle/>
                    <a:p>
                      <a:pPr algn="ctr"/>
                      <a:r>
                        <a:rPr lang="en-US" dirty="0" smtClean="0"/>
                        <a:t>56.2</a:t>
                      </a:r>
                      <a:endParaRPr lang="en-US" dirty="0"/>
                    </a:p>
                  </a:txBody>
                  <a:tcPr/>
                </a:tc>
                <a:tc>
                  <a:txBody>
                    <a:bodyPr/>
                    <a:lstStyle/>
                    <a:p>
                      <a:pPr algn="ctr"/>
                      <a:r>
                        <a:rPr lang="en-US" dirty="0" smtClean="0"/>
                        <a:t>55.0</a:t>
                      </a:r>
                      <a:endParaRPr lang="en-US" dirty="0"/>
                    </a:p>
                  </a:txBody>
                  <a:tcPr/>
                </a:tc>
                <a:tc>
                  <a:txBody>
                    <a:bodyPr/>
                    <a:lstStyle/>
                    <a:p>
                      <a:pPr algn="ctr"/>
                      <a:r>
                        <a:rPr lang="en-US" dirty="0" smtClean="0"/>
                        <a:t>74.0</a:t>
                      </a:r>
                      <a:endParaRPr lang="en-US" dirty="0"/>
                    </a:p>
                  </a:txBody>
                  <a:tcPr/>
                </a:tc>
                <a:tc>
                  <a:txBody>
                    <a:bodyPr/>
                    <a:lstStyle/>
                    <a:p>
                      <a:pPr algn="ctr"/>
                      <a:r>
                        <a:rPr lang="en-US" dirty="0" smtClean="0"/>
                        <a:t>61.5</a:t>
                      </a:r>
                      <a:endParaRPr lang="en-US" dirty="0"/>
                    </a:p>
                  </a:txBody>
                  <a:tcPr/>
                </a:tc>
              </a:tr>
              <a:tr h="370840">
                <a:tc>
                  <a:txBody>
                    <a:bodyPr/>
                    <a:lstStyle/>
                    <a:p>
                      <a:r>
                        <a:rPr lang="en-US" dirty="0" smtClean="0"/>
                        <a:t>Improvement Rate for</a:t>
                      </a:r>
                      <a:r>
                        <a:rPr lang="en-US" baseline="0" dirty="0" smtClean="0"/>
                        <a:t> ESL</a:t>
                      </a:r>
                      <a:endParaRPr lang="en-US" dirty="0"/>
                    </a:p>
                  </a:txBody>
                  <a:tcPr/>
                </a:tc>
                <a:tc>
                  <a:txBody>
                    <a:bodyPr/>
                    <a:lstStyle/>
                    <a:p>
                      <a:pPr algn="ctr"/>
                      <a:r>
                        <a:rPr lang="en-US" dirty="0" smtClean="0"/>
                        <a:t>46.8</a:t>
                      </a:r>
                      <a:endParaRPr lang="en-US" dirty="0"/>
                    </a:p>
                  </a:txBody>
                  <a:tcPr/>
                </a:tc>
                <a:tc>
                  <a:txBody>
                    <a:bodyPr/>
                    <a:lstStyle/>
                    <a:p>
                      <a:pPr algn="ctr"/>
                      <a:r>
                        <a:rPr lang="en-US" dirty="0" smtClean="0"/>
                        <a:t>0</a:t>
                      </a:r>
                      <a:endParaRPr lang="en-US" dirty="0"/>
                    </a:p>
                  </a:txBody>
                  <a:tcPr/>
                </a:tc>
                <a:tc>
                  <a:txBody>
                    <a:bodyPr/>
                    <a:lstStyle/>
                    <a:p>
                      <a:pPr algn="ctr"/>
                      <a:r>
                        <a:rPr lang="en-US" dirty="0" smtClean="0"/>
                        <a:t>67.0</a:t>
                      </a:r>
                      <a:endParaRPr lang="en-US" dirty="0"/>
                    </a:p>
                  </a:txBody>
                  <a:tcPr/>
                </a:tc>
                <a:tc>
                  <a:txBody>
                    <a:bodyPr/>
                    <a:lstStyle/>
                    <a:p>
                      <a:pPr algn="ctr"/>
                      <a:r>
                        <a:rPr lang="en-US" dirty="0" smtClean="0"/>
                        <a:t>50.1</a:t>
                      </a:r>
                      <a:endParaRPr lang="en-US" dirty="0"/>
                    </a:p>
                  </a:txBody>
                  <a:tcPr/>
                </a:tc>
              </a:tr>
              <a:tr h="370840">
                <a:tc>
                  <a:txBody>
                    <a:bodyPr/>
                    <a:lstStyle/>
                    <a:p>
                      <a:r>
                        <a:rPr lang="en-US" dirty="0" smtClean="0"/>
                        <a:t>Improvement Rate for Basic Skills</a:t>
                      </a:r>
                      <a:endParaRPr lang="en-US" dirty="0"/>
                    </a:p>
                  </a:txBody>
                  <a:tcPr/>
                </a:tc>
                <a:tc>
                  <a:txBody>
                    <a:bodyPr/>
                    <a:lstStyle/>
                    <a:p>
                      <a:pPr algn="ctr"/>
                      <a:r>
                        <a:rPr lang="en-US" dirty="0" smtClean="0"/>
                        <a:t>56.2</a:t>
                      </a:r>
                      <a:endParaRPr lang="en-US" dirty="0"/>
                    </a:p>
                  </a:txBody>
                  <a:tcPr/>
                </a:tc>
                <a:tc>
                  <a:txBody>
                    <a:bodyPr/>
                    <a:lstStyle/>
                    <a:p>
                      <a:pPr algn="ctr"/>
                      <a:r>
                        <a:rPr lang="en-US" dirty="0" smtClean="0"/>
                        <a:t>55.0</a:t>
                      </a:r>
                      <a:endParaRPr lang="en-US" dirty="0"/>
                    </a:p>
                  </a:txBody>
                  <a:tcPr/>
                </a:tc>
                <a:tc>
                  <a:txBody>
                    <a:bodyPr/>
                    <a:lstStyle/>
                    <a:p>
                      <a:pPr algn="ctr"/>
                      <a:r>
                        <a:rPr lang="en-US" dirty="0" smtClean="0"/>
                        <a:t>74.0</a:t>
                      </a:r>
                      <a:endParaRPr lang="en-US" dirty="0"/>
                    </a:p>
                  </a:txBody>
                  <a:tcPr/>
                </a:tc>
                <a:tc>
                  <a:txBody>
                    <a:bodyPr/>
                    <a:lstStyle/>
                    <a:p>
                      <a:pPr algn="ctr"/>
                      <a:r>
                        <a:rPr lang="en-US" dirty="0" smtClean="0"/>
                        <a:t>61.5</a:t>
                      </a:r>
                      <a:endParaRPr lang="en-US" dirty="0"/>
                    </a:p>
                  </a:txBody>
                  <a:tcPr/>
                </a:tc>
              </a:tr>
            </a:tbl>
          </a:graphicData>
        </a:graphic>
      </p:graphicFrame>
      <p:sp>
        <p:nvSpPr>
          <p:cNvPr id="4" name="TextBox 3"/>
          <p:cNvSpPr txBox="1"/>
          <p:nvPr/>
        </p:nvSpPr>
        <p:spPr>
          <a:xfrm>
            <a:off x="609600" y="228600"/>
            <a:ext cx="8001000" cy="646331"/>
          </a:xfrm>
          <a:prstGeom prst="rect">
            <a:avLst/>
          </a:prstGeom>
          <a:noFill/>
        </p:spPr>
        <p:txBody>
          <a:bodyPr wrap="square" rtlCol="0">
            <a:spAutoFit/>
          </a:bodyPr>
          <a:lstStyle/>
          <a:p>
            <a:pPr algn="ctr"/>
            <a:r>
              <a:rPr lang="en-US" sz="3600" dirty="0" smtClean="0"/>
              <a:t>ARCC Table of Values </a:t>
            </a:r>
            <a:r>
              <a:rPr lang="en-US" sz="2800" dirty="0" smtClean="0"/>
              <a:t>(2011)</a:t>
            </a:r>
            <a:endParaRPr lang="en-US" sz="2800" dirty="0"/>
          </a:p>
        </p:txBody>
      </p:sp>
    </p:spTree>
    <p:extLst>
      <p:ext uri="{BB962C8B-B14F-4D97-AF65-F5344CB8AC3E}">
        <p14:creationId xmlns:p14="http://schemas.microsoft.com/office/powerpoint/2010/main" val="321715623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2404671306"/>
              </p:ext>
            </p:extLst>
          </p:nvPr>
        </p:nvGraphicFramePr>
        <p:xfrm>
          <a:off x="228600" y="1397000"/>
          <a:ext cx="8686800" cy="4800600"/>
        </p:xfrm>
        <a:graphic>
          <a:graphicData uri="http://schemas.openxmlformats.org/drawingml/2006/table">
            <a:tbl>
              <a:tblPr firstRow="1" bandRow="1">
                <a:tableStyleId>{5C22544A-7EE6-4342-B048-85BDC9FD1C3A}</a:tableStyleId>
              </a:tblPr>
              <a:tblGrid>
                <a:gridCol w="3174024"/>
                <a:gridCol w="1336430"/>
                <a:gridCol w="1419958"/>
                <a:gridCol w="1503484"/>
                <a:gridCol w="1252904"/>
              </a:tblGrid>
              <a:tr h="370840">
                <a:tc>
                  <a:txBody>
                    <a:bodyPr/>
                    <a:lstStyle/>
                    <a:p>
                      <a:pPr algn="l"/>
                      <a:r>
                        <a:rPr lang="en-US" dirty="0" smtClean="0"/>
                        <a:t>ARCC Measure</a:t>
                      </a:r>
                      <a:endParaRPr lang="en-US" dirty="0"/>
                    </a:p>
                  </a:txBody>
                  <a:tcPr>
                    <a:solidFill>
                      <a:srgbClr val="642F04"/>
                    </a:solidFill>
                  </a:tcPr>
                </a:tc>
                <a:tc>
                  <a:txBody>
                    <a:bodyPr/>
                    <a:lstStyle/>
                    <a:p>
                      <a:pPr algn="ctr"/>
                      <a:r>
                        <a:rPr lang="en-US" dirty="0" smtClean="0"/>
                        <a:t>Cañada College</a:t>
                      </a:r>
                      <a:endParaRPr lang="en-US" dirty="0"/>
                    </a:p>
                  </a:txBody>
                  <a:tcPr>
                    <a:solidFill>
                      <a:srgbClr val="642F04"/>
                    </a:solidFill>
                  </a:tcPr>
                </a:tc>
                <a:tc>
                  <a:txBody>
                    <a:bodyPr/>
                    <a:lstStyle/>
                    <a:p>
                      <a:pPr algn="ctr"/>
                      <a:r>
                        <a:rPr lang="en-US" dirty="0" smtClean="0"/>
                        <a:t>Peer Group Low</a:t>
                      </a:r>
                      <a:endParaRPr lang="en-US" dirty="0"/>
                    </a:p>
                  </a:txBody>
                  <a:tcPr>
                    <a:solidFill>
                      <a:srgbClr val="642F04"/>
                    </a:solidFill>
                  </a:tcPr>
                </a:tc>
                <a:tc>
                  <a:txBody>
                    <a:bodyPr/>
                    <a:lstStyle/>
                    <a:p>
                      <a:pPr algn="ctr"/>
                      <a:r>
                        <a:rPr lang="en-US" dirty="0" smtClean="0"/>
                        <a:t>Peer Group High</a:t>
                      </a:r>
                      <a:endParaRPr lang="en-US" dirty="0"/>
                    </a:p>
                  </a:txBody>
                  <a:tcPr>
                    <a:solidFill>
                      <a:srgbClr val="642F04"/>
                    </a:solidFill>
                  </a:tcPr>
                </a:tc>
                <a:tc>
                  <a:txBody>
                    <a:bodyPr/>
                    <a:lstStyle/>
                    <a:p>
                      <a:pPr algn="ctr"/>
                      <a:r>
                        <a:rPr lang="en-US" dirty="0" smtClean="0"/>
                        <a:t>Statewide Average</a:t>
                      </a:r>
                      <a:endParaRPr lang="en-US" dirty="0"/>
                    </a:p>
                  </a:txBody>
                  <a:tcPr>
                    <a:solidFill>
                      <a:srgbClr val="642F04"/>
                    </a:solidFill>
                  </a:tcPr>
                </a:tc>
              </a:tr>
              <a:tr h="370840">
                <a:tc>
                  <a:txBody>
                    <a:bodyPr/>
                    <a:lstStyle/>
                    <a:p>
                      <a:r>
                        <a:rPr lang="en-US" dirty="0" smtClean="0"/>
                        <a:t>Student Progress &amp; Achievement</a:t>
                      </a:r>
                    </a:p>
                  </a:txBody>
                  <a:tcPr/>
                </a:tc>
                <a:tc>
                  <a:txBody>
                    <a:bodyPr/>
                    <a:lstStyle/>
                    <a:p>
                      <a:pPr algn="ctr"/>
                      <a:r>
                        <a:rPr lang="en-US" dirty="0" smtClean="0"/>
                        <a:t>48.5</a:t>
                      </a:r>
                      <a:endParaRPr lang="en-US" dirty="0"/>
                    </a:p>
                  </a:txBody>
                  <a:tcPr/>
                </a:tc>
                <a:tc>
                  <a:txBody>
                    <a:bodyPr/>
                    <a:lstStyle/>
                    <a:p>
                      <a:pPr algn="ctr"/>
                      <a:r>
                        <a:rPr lang="en-US" dirty="0" smtClean="0"/>
                        <a:t>25.7</a:t>
                      </a:r>
                      <a:endParaRPr lang="en-US" dirty="0"/>
                    </a:p>
                  </a:txBody>
                  <a:tcPr/>
                </a:tc>
                <a:tc>
                  <a:txBody>
                    <a:bodyPr/>
                    <a:lstStyle/>
                    <a:p>
                      <a:pPr algn="ctr"/>
                      <a:r>
                        <a:rPr lang="en-US" dirty="0" smtClean="0"/>
                        <a:t>52.6</a:t>
                      </a:r>
                      <a:endParaRPr lang="en-US" dirty="0"/>
                    </a:p>
                  </a:txBody>
                  <a:tcPr/>
                </a:tc>
                <a:tc>
                  <a:txBody>
                    <a:bodyPr/>
                    <a:lstStyle/>
                    <a:p>
                      <a:pPr algn="ctr"/>
                      <a:r>
                        <a:rPr lang="en-US" dirty="0" smtClean="0"/>
                        <a:t>51.8</a:t>
                      </a:r>
                      <a:endParaRPr lang="en-US" dirty="0"/>
                    </a:p>
                  </a:txBody>
                  <a:tcPr/>
                </a:tc>
              </a:tr>
              <a:tr h="370840">
                <a:tc>
                  <a:txBody>
                    <a:bodyPr/>
                    <a:lstStyle/>
                    <a:p>
                      <a:r>
                        <a:rPr lang="en-US" dirty="0" smtClean="0"/>
                        <a:t>Completed 30+ Units</a:t>
                      </a:r>
                      <a:endParaRPr lang="en-US" dirty="0"/>
                    </a:p>
                  </a:txBody>
                  <a:tcPr/>
                </a:tc>
                <a:tc>
                  <a:txBody>
                    <a:bodyPr/>
                    <a:lstStyle/>
                    <a:p>
                      <a:pPr algn="ctr"/>
                      <a:r>
                        <a:rPr lang="en-US" dirty="0" smtClean="0"/>
                        <a:t>73.5</a:t>
                      </a:r>
                      <a:endParaRPr lang="en-US" dirty="0"/>
                    </a:p>
                  </a:txBody>
                  <a:tcPr/>
                </a:tc>
                <a:tc>
                  <a:txBody>
                    <a:bodyPr/>
                    <a:lstStyle/>
                    <a:p>
                      <a:pPr algn="ctr"/>
                      <a:r>
                        <a:rPr lang="en-US" dirty="0" smtClean="0"/>
                        <a:t>72.2</a:t>
                      </a:r>
                      <a:endParaRPr lang="en-US" dirty="0"/>
                    </a:p>
                  </a:txBody>
                  <a:tcPr/>
                </a:tc>
                <a:tc>
                  <a:txBody>
                    <a:bodyPr/>
                    <a:lstStyle/>
                    <a:p>
                      <a:pPr algn="ctr"/>
                      <a:r>
                        <a:rPr lang="en-US" dirty="0" smtClean="0"/>
                        <a:t>73.6</a:t>
                      </a:r>
                      <a:endParaRPr lang="en-US" dirty="0"/>
                    </a:p>
                  </a:txBody>
                  <a:tcPr/>
                </a:tc>
                <a:tc>
                  <a:txBody>
                    <a:bodyPr/>
                    <a:lstStyle/>
                    <a:p>
                      <a:pPr algn="ctr"/>
                      <a:r>
                        <a:rPr lang="en-US" dirty="0" smtClean="0"/>
                        <a:t>71.2</a:t>
                      </a:r>
                    </a:p>
                  </a:txBody>
                  <a:tcPr/>
                </a:tc>
              </a:tr>
              <a:tr h="370840">
                <a:tc>
                  <a:txBody>
                    <a:bodyPr/>
                    <a:lstStyle/>
                    <a:p>
                      <a:r>
                        <a:rPr lang="en-US" dirty="0" smtClean="0"/>
                        <a:t>Persistence Rate</a:t>
                      </a:r>
                      <a:endParaRPr lang="en-US" dirty="0"/>
                    </a:p>
                  </a:txBody>
                  <a:tcPr/>
                </a:tc>
                <a:tc>
                  <a:txBody>
                    <a:bodyPr/>
                    <a:lstStyle/>
                    <a:p>
                      <a:pPr algn="ctr"/>
                      <a:r>
                        <a:rPr lang="en-US" dirty="0" smtClean="0"/>
                        <a:t>68.9</a:t>
                      </a:r>
                      <a:endParaRPr lang="en-US" dirty="0"/>
                    </a:p>
                  </a:txBody>
                  <a:tcPr/>
                </a:tc>
                <a:tc>
                  <a:txBody>
                    <a:bodyPr/>
                    <a:lstStyle/>
                    <a:p>
                      <a:pPr algn="ctr"/>
                      <a:r>
                        <a:rPr lang="en-US" dirty="0" smtClean="0"/>
                        <a:t>63.0</a:t>
                      </a:r>
                      <a:endParaRPr lang="en-US" dirty="0"/>
                    </a:p>
                  </a:txBody>
                  <a:tcPr/>
                </a:tc>
                <a:tc>
                  <a:txBody>
                    <a:bodyPr/>
                    <a:lstStyle/>
                    <a:p>
                      <a:pPr algn="ctr"/>
                      <a:r>
                        <a:rPr lang="en-US" dirty="0" smtClean="0"/>
                        <a:t>78.1</a:t>
                      </a:r>
                      <a:endParaRPr lang="en-US" dirty="0"/>
                    </a:p>
                  </a:txBody>
                  <a:tcPr/>
                </a:tc>
                <a:tc>
                  <a:txBody>
                    <a:bodyPr/>
                    <a:lstStyle/>
                    <a:p>
                      <a:pPr algn="ctr"/>
                      <a:r>
                        <a:rPr lang="en-US" dirty="0" smtClean="0"/>
                        <a:t>69.2</a:t>
                      </a:r>
                      <a:endParaRPr lang="en-US" dirty="0"/>
                    </a:p>
                  </a:txBody>
                  <a:tcPr/>
                </a:tc>
              </a:tr>
              <a:tr h="370840">
                <a:tc>
                  <a:txBody>
                    <a:bodyPr/>
                    <a:lstStyle/>
                    <a:p>
                      <a:r>
                        <a:rPr lang="en-US" dirty="0" smtClean="0"/>
                        <a:t>Annual Successful Course Completion Rate </a:t>
                      </a:r>
                      <a:r>
                        <a:rPr lang="en-US" sz="1600" dirty="0" smtClean="0"/>
                        <a:t>(Vocational Courses)</a:t>
                      </a:r>
                      <a:endParaRPr lang="en-US" sz="1600" dirty="0"/>
                    </a:p>
                  </a:txBody>
                  <a:tcPr/>
                </a:tc>
                <a:tc>
                  <a:txBody>
                    <a:bodyPr/>
                    <a:lstStyle/>
                    <a:p>
                      <a:pPr algn="ctr"/>
                      <a:r>
                        <a:rPr lang="en-US" dirty="0" smtClean="0"/>
                        <a:t>77.3</a:t>
                      </a:r>
                      <a:endParaRPr lang="en-US" dirty="0"/>
                    </a:p>
                  </a:txBody>
                  <a:tcPr/>
                </a:tc>
                <a:tc>
                  <a:txBody>
                    <a:bodyPr/>
                    <a:lstStyle/>
                    <a:p>
                      <a:pPr algn="ctr"/>
                      <a:r>
                        <a:rPr lang="en-US" dirty="0" smtClean="0"/>
                        <a:t>62.3</a:t>
                      </a:r>
                      <a:endParaRPr lang="en-US" dirty="0"/>
                    </a:p>
                  </a:txBody>
                  <a:tcPr/>
                </a:tc>
                <a:tc>
                  <a:txBody>
                    <a:bodyPr/>
                    <a:lstStyle/>
                    <a:p>
                      <a:pPr algn="ctr"/>
                      <a:r>
                        <a:rPr lang="en-US" dirty="0" smtClean="0"/>
                        <a:t>84.6</a:t>
                      </a:r>
                      <a:endParaRPr lang="en-US" dirty="0"/>
                    </a:p>
                  </a:txBody>
                  <a:tcPr/>
                </a:tc>
                <a:tc>
                  <a:txBody>
                    <a:bodyPr/>
                    <a:lstStyle/>
                    <a:p>
                      <a:pPr algn="ctr"/>
                      <a:r>
                        <a:rPr lang="en-US" dirty="0" smtClean="0"/>
                        <a:t>77.7</a:t>
                      </a:r>
                      <a:endParaRPr lang="en-U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Annual Successful Course Completion Rate</a:t>
                      </a:r>
                      <a:r>
                        <a:rPr lang="en-US" baseline="0" dirty="0" smtClean="0"/>
                        <a:t> </a:t>
                      </a:r>
                      <a:r>
                        <a:rPr lang="en-US" sz="1600" baseline="0" dirty="0" smtClean="0"/>
                        <a:t>(Credit Basic Skills)</a:t>
                      </a:r>
                      <a:endParaRPr lang="en-US" sz="1600" dirty="0" smtClean="0"/>
                    </a:p>
                  </a:txBody>
                  <a:tcPr/>
                </a:tc>
                <a:tc>
                  <a:txBody>
                    <a:bodyPr/>
                    <a:lstStyle/>
                    <a:p>
                      <a:pPr algn="ctr"/>
                      <a:r>
                        <a:rPr lang="en-US" dirty="0" smtClean="0"/>
                        <a:t>56.1</a:t>
                      </a:r>
                      <a:endParaRPr lang="en-US" dirty="0"/>
                    </a:p>
                  </a:txBody>
                  <a:tcPr/>
                </a:tc>
                <a:tc>
                  <a:txBody>
                    <a:bodyPr/>
                    <a:lstStyle/>
                    <a:p>
                      <a:pPr algn="ctr"/>
                      <a:r>
                        <a:rPr lang="en-US" dirty="0" smtClean="0"/>
                        <a:t>52.0</a:t>
                      </a:r>
                      <a:endParaRPr lang="en-US" dirty="0"/>
                    </a:p>
                  </a:txBody>
                  <a:tcPr/>
                </a:tc>
                <a:tc>
                  <a:txBody>
                    <a:bodyPr/>
                    <a:lstStyle/>
                    <a:p>
                      <a:pPr algn="ctr"/>
                      <a:r>
                        <a:rPr lang="en-US" dirty="0" smtClean="0"/>
                        <a:t>72.0</a:t>
                      </a:r>
                      <a:endParaRPr lang="en-US" dirty="0"/>
                    </a:p>
                  </a:txBody>
                  <a:tcPr/>
                </a:tc>
                <a:tc>
                  <a:txBody>
                    <a:bodyPr/>
                    <a:lstStyle/>
                    <a:p>
                      <a:pPr algn="ctr"/>
                      <a:r>
                        <a:rPr lang="en-US" dirty="0" smtClean="0"/>
                        <a:t>60.5</a:t>
                      </a:r>
                      <a:endParaRPr lang="en-US" dirty="0"/>
                    </a:p>
                  </a:txBody>
                  <a:tcPr/>
                </a:tc>
              </a:tr>
              <a:tr h="370840">
                <a:tc>
                  <a:txBody>
                    <a:bodyPr/>
                    <a:lstStyle/>
                    <a:p>
                      <a:r>
                        <a:rPr lang="en-US" dirty="0" smtClean="0"/>
                        <a:t>Improvement Rate for</a:t>
                      </a:r>
                      <a:r>
                        <a:rPr lang="en-US" baseline="0" dirty="0" smtClean="0"/>
                        <a:t> ESL</a:t>
                      </a:r>
                      <a:endParaRPr lang="en-US" dirty="0"/>
                    </a:p>
                  </a:txBody>
                  <a:tcPr/>
                </a:tc>
                <a:tc>
                  <a:txBody>
                    <a:bodyPr/>
                    <a:lstStyle/>
                    <a:p>
                      <a:pPr algn="ctr"/>
                      <a:r>
                        <a:rPr lang="en-US" dirty="0" smtClean="0"/>
                        <a:t>50.6</a:t>
                      </a:r>
                      <a:endParaRPr lang="en-US" dirty="0"/>
                    </a:p>
                  </a:txBody>
                  <a:tcPr/>
                </a:tc>
                <a:tc>
                  <a:txBody>
                    <a:bodyPr/>
                    <a:lstStyle/>
                    <a:p>
                      <a:pPr algn="ctr"/>
                      <a:r>
                        <a:rPr lang="en-US" dirty="0" smtClean="0"/>
                        <a:t>0</a:t>
                      </a:r>
                      <a:endParaRPr lang="en-US" dirty="0"/>
                    </a:p>
                  </a:txBody>
                  <a:tcPr/>
                </a:tc>
                <a:tc>
                  <a:txBody>
                    <a:bodyPr/>
                    <a:lstStyle/>
                    <a:p>
                      <a:pPr algn="ctr"/>
                      <a:r>
                        <a:rPr lang="en-US" dirty="0" smtClean="0"/>
                        <a:t>70.5</a:t>
                      </a:r>
                      <a:endParaRPr lang="en-US" dirty="0"/>
                    </a:p>
                  </a:txBody>
                  <a:tcPr/>
                </a:tc>
                <a:tc>
                  <a:txBody>
                    <a:bodyPr/>
                    <a:lstStyle/>
                    <a:p>
                      <a:pPr algn="ctr"/>
                      <a:r>
                        <a:rPr lang="en-US" dirty="0" smtClean="0"/>
                        <a:t>50.1</a:t>
                      </a:r>
                      <a:endParaRPr lang="en-US" dirty="0"/>
                    </a:p>
                  </a:txBody>
                  <a:tcPr/>
                </a:tc>
              </a:tr>
              <a:tr h="370840">
                <a:tc>
                  <a:txBody>
                    <a:bodyPr/>
                    <a:lstStyle/>
                    <a:p>
                      <a:r>
                        <a:rPr lang="en-US" dirty="0" smtClean="0"/>
                        <a:t>Improvement Rate for Basic Skills</a:t>
                      </a:r>
                      <a:endParaRPr lang="en-US" dirty="0"/>
                    </a:p>
                  </a:txBody>
                  <a:tcPr/>
                </a:tc>
                <a:tc>
                  <a:txBody>
                    <a:bodyPr/>
                    <a:lstStyle/>
                    <a:p>
                      <a:pPr algn="ctr"/>
                      <a:r>
                        <a:rPr lang="en-US" dirty="0" smtClean="0"/>
                        <a:t>57.9</a:t>
                      </a:r>
                      <a:endParaRPr lang="en-US" dirty="0"/>
                    </a:p>
                  </a:txBody>
                  <a:tcPr/>
                </a:tc>
                <a:tc>
                  <a:txBody>
                    <a:bodyPr/>
                    <a:lstStyle/>
                    <a:p>
                      <a:pPr algn="ctr"/>
                      <a:r>
                        <a:rPr lang="en-US" dirty="0" smtClean="0"/>
                        <a:t>42.2</a:t>
                      </a:r>
                      <a:endParaRPr lang="en-US" dirty="0"/>
                    </a:p>
                  </a:txBody>
                  <a:tcPr/>
                </a:tc>
                <a:tc>
                  <a:txBody>
                    <a:bodyPr/>
                    <a:lstStyle/>
                    <a:p>
                      <a:pPr algn="ctr"/>
                      <a:r>
                        <a:rPr lang="en-US" dirty="0" smtClean="0"/>
                        <a:t>62.3</a:t>
                      </a:r>
                      <a:endParaRPr lang="en-US" dirty="0"/>
                    </a:p>
                  </a:txBody>
                  <a:tcPr/>
                </a:tc>
                <a:tc>
                  <a:txBody>
                    <a:bodyPr/>
                    <a:lstStyle/>
                    <a:p>
                      <a:pPr algn="ctr"/>
                      <a:r>
                        <a:rPr lang="en-US" dirty="0" smtClean="0"/>
                        <a:t>51.2</a:t>
                      </a:r>
                      <a:endParaRPr lang="en-US" dirty="0"/>
                    </a:p>
                  </a:txBody>
                  <a:tcPr/>
                </a:tc>
              </a:tr>
            </a:tbl>
          </a:graphicData>
        </a:graphic>
      </p:graphicFrame>
      <p:sp>
        <p:nvSpPr>
          <p:cNvPr id="4" name="TextBox 3"/>
          <p:cNvSpPr txBox="1"/>
          <p:nvPr/>
        </p:nvSpPr>
        <p:spPr>
          <a:xfrm>
            <a:off x="609600" y="228600"/>
            <a:ext cx="8001000" cy="646331"/>
          </a:xfrm>
          <a:prstGeom prst="rect">
            <a:avLst/>
          </a:prstGeom>
          <a:noFill/>
        </p:spPr>
        <p:txBody>
          <a:bodyPr wrap="square" rtlCol="0">
            <a:spAutoFit/>
          </a:bodyPr>
          <a:lstStyle/>
          <a:p>
            <a:pPr algn="ctr"/>
            <a:r>
              <a:rPr lang="en-US" sz="3600" dirty="0" smtClean="0"/>
              <a:t>ARCC Table of Values </a:t>
            </a:r>
            <a:r>
              <a:rPr lang="en-US" sz="2800" dirty="0" smtClean="0"/>
              <a:t>(2010)</a:t>
            </a:r>
            <a:endParaRPr lang="en-US" sz="2800" dirty="0"/>
          </a:p>
        </p:txBody>
      </p:sp>
    </p:spTree>
    <p:extLst>
      <p:ext uri="{BB962C8B-B14F-4D97-AF65-F5344CB8AC3E}">
        <p14:creationId xmlns:p14="http://schemas.microsoft.com/office/powerpoint/2010/main" val="404151561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1013772167"/>
              </p:ext>
            </p:extLst>
          </p:nvPr>
        </p:nvGraphicFramePr>
        <p:xfrm>
          <a:off x="228600" y="1397000"/>
          <a:ext cx="8686800" cy="4800600"/>
        </p:xfrm>
        <a:graphic>
          <a:graphicData uri="http://schemas.openxmlformats.org/drawingml/2006/table">
            <a:tbl>
              <a:tblPr firstRow="1" bandRow="1">
                <a:tableStyleId>{5C22544A-7EE6-4342-B048-85BDC9FD1C3A}</a:tableStyleId>
              </a:tblPr>
              <a:tblGrid>
                <a:gridCol w="3174024"/>
                <a:gridCol w="1336430"/>
                <a:gridCol w="1419958"/>
                <a:gridCol w="1503484"/>
                <a:gridCol w="1252904"/>
              </a:tblGrid>
              <a:tr h="370840">
                <a:tc>
                  <a:txBody>
                    <a:bodyPr/>
                    <a:lstStyle/>
                    <a:p>
                      <a:pPr algn="l"/>
                      <a:r>
                        <a:rPr lang="en-US" dirty="0" smtClean="0"/>
                        <a:t>ARCC Measure</a:t>
                      </a:r>
                      <a:endParaRPr lang="en-US" dirty="0"/>
                    </a:p>
                  </a:txBody>
                  <a:tcPr>
                    <a:solidFill>
                      <a:srgbClr val="642F04"/>
                    </a:solidFill>
                  </a:tcPr>
                </a:tc>
                <a:tc>
                  <a:txBody>
                    <a:bodyPr/>
                    <a:lstStyle/>
                    <a:p>
                      <a:pPr algn="ctr"/>
                      <a:r>
                        <a:rPr lang="en-US" dirty="0" smtClean="0"/>
                        <a:t>Cañada College</a:t>
                      </a:r>
                      <a:endParaRPr lang="en-US" dirty="0"/>
                    </a:p>
                  </a:txBody>
                  <a:tcPr>
                    <a:solidFill>
                      <a:srgbClr val="642F04"/>
                    </a:solidFill>
                  </a:tcPr>
                </a:tc>
                <a:tc>
                  <a:txBody>
                    <a:bodyPr/>
                    <a:lstStyle/>
                    <a:p>
                      <a:pPr algn="ctr"/>
                      <a:r>
                        <a:rPr lang="en-US" dirty="0" smtClean="0"/>
                        <a:t>Peer Group Low</a:t>
                      </a:r>
                      <a:endParaRPr lang="en-US" dirty="0"/>
                    </a:p>
                  </a:txBody>
                  <a:tcPr>
                    <a:solidFill>
                      <a:srgbClr val="642F04"/>
                    </a:solidFill>
                  </a:tcPr>
                </a:tc>
                <a:tc>
                  <a:txBody>
                    <a:bodyPr/>
                    <a:lstStyle/>
                    <a:p>
                      <a:pPr algn="ctr"/>
                      <a:r>
                        <a:rPr lang="en-US" dirty="0" smtClean="0"/>
                        <a:t>Peer Group High</a:t>
                      </a:r>
                      <a:endParaRPr lang="en-US" dirty="0"/>
                    </a:p>
                  </a:txBody>
                  <a:tcPr>
                    <a:solidFill>
                      <a:srgbClr val="642F04"/>
                    </a:solidFill>
                  </a:tcPr>
                </a:tc>
                <a:tc>
                  <a:txBody>
                    <a:bodyPr/>
                    <a:lstStyle/>
                    <a:p>
                      <a:pPr algn="ctr"/>
                      <a:r>
                        <a:rPr lang="en-US" dirty="0" smtClean="0"/>
                        <a:t>Statewide Average</a:t>
                      </a:r>
                      <a:endParaRPr lang="en-US" dirty="0"/>
                    </a:p>
                  </a:txBody>
                  <a:tcPr>
                    <a:solidFill>
                      <a:srgbClr val="642F04"/>
                    </a:solidFill>
                  </a:tcPr>
                </a:tc>
              </a:tr>
              <a:tr h="370840">
                <a:tc>
                  <a:txBody>
                    <a:bodyPr/>
                    <a:lstStyle/>
                    <a:p>
                      <a:r>
                        <a:rPr lang="en-US" dirty="0" smtClean="0"/>
                        <a:t>Student Progress &amp; Achievement</a:t>
                      </a:r>
                    </a:p>
                  </a:txBody>
                  <a:tcPr/>
                </a:tc>
                <a:tc>
                  <a:txBody>
                    <a:bodyPr/>
                    <a:lstStyle/>
                    <a:p>
                      <a:pPr algn="ctr"/>
                      <a:r>
                        <a:rPr lang="en-US" dirty="0" smtClean="0"/>
                        <a:t>50.3</a:t>
                      </a:r>
                      <a:endParaRPr lang="en-US" dirty="0"/>
                    </a:p>
                  </a:txBody>
                  <a:tcPr/>
                </a:tc>
                <a:tc>
                  <a:txBody>
                    <a:bodyPr/>
                    <a:lstStyle/>
                    <a:p>
                      <a:pPr algn="ctr"/>
                      <a:r>
                        <a:rPr lang="en-US" dirty="0" smtClean="0"/>
                        <a:t>24.4</a:t>
                      </a:r>
                      <a:endParaRPr lang="en-US" dirty="0"/>
                    </a:p>
                  </a:txBody>
                  <a:tcPr/>
                </a:tc>
                <a:tc>
                  <a:txBody>
                    <a:bodyPr/>
                    <a:lstStyle/>
                    <a:p>
                      <a:pPr algn="ctr"/>
                      <a:r>
                        <a:rPr lang="en-US" dirty="0" smtClean="0"/>
                        <a:t>50.5</a:t>
                      </a:r>
                      <a:endParaRPr lang="en-US" dirty="0"/>
                    </a:p>
                  </a:txBody>
                  <a:tcPr/>
                </a:tc>
                <a:tc>
                  <a:txBody>
                    <a:bodyPr/>
                    <a:lstStyle/>
                    <a:p>
                      <a:pPr algn="ctr"/>
                      <a:r>
                        <a:rPr lang="en-US" dirty="0" smtClean="0"/>
                        <a:t>51.2</a:t>
                      </a:r>
                      <a:endParaRPr lang="en-US" dirty="0"/>
                    </a:p>
                  </a:txBody>
                  <a:tcPr/>
                </a:tc>
              </a:tr>
              <a:tr h="370840">
                <a:tc>
                  <a:txBody>
                    <a:bodyPr/>
                    <a:lstStyle/>
                    <a:p>
                      <a:r>
                        <a:rPr lang="en-US" dirty="0" smtClean="0"/>
                        <a:t>Completed 30+ Units</a:t>
                      </a:r>
                      <a:endParaRPr lang="en-US" dirty="0"/>
                    </a:p>
                  </a:txBody>
                  <a:tcPr/>
                </a:tc>
                <a:tc>
                  <a:txBody>
                    <a:bodyPr/>
                    <a:lstStyle/>
                    <a:p>
                      <a:pPr algn="ctr"/>
                      <a:r>
                        <a:rPr lang="en-US" dirty="0" smtClean="0"/>
                        <a:t>71.4</a:t>
                      </a:r>
                      <a:endParaRPr lang="en-US" dirty="0"/>
                    </a:p>
                  </a:txBody>
                  <a:tcPr/>
                </a:tc>
                <a:tc>
                  <a:txBody>
                    <a:bodyPr/>
                    <a:lstStyle/>
                    <a:p>
                      <a:pPr algn="ctr"/>
                      <a:r>
                        <a:rPr lang="en-US" dirty="0" smtClean="0"/>
                        <a:t>71.2</a:t>
                      </a:r>
                      <a:endParaRPr lang="en-US" dirty="0"/>
                    </a:p>
                  </a:txBody>
                  <a:tcPr/>
                </a:tc>
                <a:tc>
                  <a:txBody>
                    <a:bodyPr/>
                    <a:lstStyle/>
                    <a:p>
                      <a:pPr algn="ctr"/>
                      <a:r>
                        <a:rPr lang="en-US" dirty="0" smtClean="0"/>
                        <a:t>75.0</a:t>
                      </a:r>
                      <a:endParaRPr lang="en-US" dirty="0"/>
                    </a:p>
                  </a:txBody>
                  <a:tcPr/>
                </a:tc>
                <a:tc>
                  <a:txBody>
                    <a:bodyPr/>
                    <a:lstStyle/>
                    <a:p>
                      <a:pPr algn="ctr"/>
                      <a:r>
                        <a:rPr lang="en-US" dirty="0" smtClean="0"/>
                        <a:t>70.4</a:t>
                      </a:r>
                    </a:p>
                  </a:txBody>
                  <a:tcPr/>
                </a:tc>
              </a:tr>
              <a:tr h="370840">
                <a:tc>
                  <a:txBody>
                    <a:bodyPr/>
                    <a:lstStyle/>
                    <a:p>
                      <a:r>
                        <a:rPr lang="en-US" dirty="0" smtClean="0"/>
                        <a:t>Persistence Rate</a:t>
                      </a:r>
                      <a:endParaRPr lang="en-US" dirty="0"/>
                    </a:p>
                  </a:txBody>
                  <a:tcPr/>
                </a:tc>
                <a:tc>
                  <a:txBody>
                    <a:bodyPr/>
                    <a:lstStyle/>
                    <a:p>
                      <a:pPr algn="ctr"/>
                      <a:r>
                        <a:rPr lang="en-US" dirty="0" smtClean="0"/>
                        <a:t>67.3</a:t>
                      </a:r>
                      <a:endParaRPr lang="en-US" dirty="0"/>
                    </a:p>
                  </a:txBody>
                  <a:tcPr/>
                </a:tc>
                <a:tc>
                  <a:txBody>
                    <a:bodyPr/>
                    <a:lstStyle/>
                    <a:p>
                      <a:pPr algn="ctr"/>
                      <a:r>
                        <a:rPr lang="en-US" dirty="0" smtClean="0"/>
                        <a:t>63.5</a:t>
                      </a:r>
                      <a:endParaRPr lang="en-US" dirty="0"/>
                    </a:p>
                  </a:txBody>
                  <a:tcPr/>
                </a:tc>
                <a:tc>
                  <a:txBody>
                    <a:bodyPr/>
                    <a:lstStyle/>
                    <a:p>
                      <a:pPr algn="ctr"/>
                      <a:r>
                        <a:rPr lang="en-US" dirty="0" smtClean="0"/>
                        <a:t>78.1</a:t>
                      </a:r>
                      <a:endParaRPr lang="en-US" dirty="0"/>
                    </a:p>
                  </a:txBody>
                  <a:tcPr/>
                </a:tc>
                <a:tc>
                  <a:txBody>
                    <a:bodyPr/>
                    <a:lstStyle/>
                    <a:p>
                      <a:pPr algn="ctr"/>
                      <a:r>
                        <a:rPr lang="en-US" dirty="0" smtClean="0"/>
                        <a:t>68.3</a:t>
                      </a:r>
                      <a:endParaRPr lang="en-US" dirty="0"/>
                    </a:p>
                  </a:txBody>
                  <a:tcPr/>
                </a:tc>
              </a:tr>
              <a:tr h="370840">
                <a:tc>
                  <a:txBody>
                    <a:bodyPr/>
                    <a:lstStyle/>
                    <a:p>
                      <a:r>
                        <a:rPr lang="en-US" dirty="0" smtClean="0"/>
                        <a:t>Annual Successful Course Completion Rate </a:t>
                      </a:r>
                      <a:r>
                        <a:rPr lang="en-US" sz="1600" dirty="0" smtClean="0"/>
                        <a:t>(Vocational Courses)</a:t>
                      </a:r>
                      <a:endParaRPr lang="en-US" sz="1600" dirty="0"/>
                    </a:p>
                  </a:txBody>
                  <a:tcPr/>
                </a:tc>
                <a:tc>
                  <a:txBody>
                    <a:bodyPr/>
                    <a:lstStyle/>
                    <a:p>
                      <a:pPr algn="ctr"/>
                      <a:r>
                        <a:rPr lang="en-US" dirty="0" smtClean="0"/>
                        <a:t>78.1</a:t>
                      </a:r>
                      <a:endParaRPr lang="en-US" dirty="0"/>
                    </a:p>
                  </a:txBody>
                  <a:tcPr/>
                </a:tc>
                <a:tc>
                  <a:txBody>
                    <a:bodyPr/>
                    <a:lstStyle/>
                    <a:p>
                      <a:pPr algn="ctr"/>
                      <a:r>
                        <a:rPr lang="en-US" dirty="0" smtClean="0"/>
                        <a:t>65.8</a:t>
                      </a:r>
                      <a:endParaRPr lang="en-US" dirty="0"/>
                    </a:p>
                  </a:txBody>
                  <a:tcPr/>
                </a:tc>
                <a:tc>
                  <a:txBody>
                    <a:bodyPr/>
                    <a:lstStyle/>
                    <a:p>
                      <a:pPr algn="ctr"/>
                      <a:r>
                        <a:rPr lang="en-US" dirty="0" smtClean="0"/>
                        <a:t>86.8</a:t>
                      </a:r>
                      <a:endParaRPr lang="en-US" dirty="0"/>
                    </a:p>
                  </a:txBody>
                  <a:tcPr/>
                </a:tc>
                <a:tc>
                  <a:txBody>
                    <a:bodyPr/>
                    <a:lstStyle/>
                    <a:p>
                      <a:pPr algn="ctr"/>
                      <a:r>
                        <a:rPr lang="en-US" dirty="0" smtClean="0"/>
                        <a:t>78.2</a:t>
                      </a:r>
                      <a:endParaRPr lang="en-U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Annual Successful Course Completion Rate</a:t>
                      </a:r>
                      <a:r>
                        <a:rPr lang="en-US" baseline="0" dirty="0" smtClean="0"/>
                        <a:t> </a:t>
                      </a:r>
                      <a:r>
                        <a:rPr lang="en-US" sz="1600" baseline="0" dirty="0" smtClean="0"/>
                        <a:t>(Credit Basic Skills)</a:t>
                      </a:r>
                      <a:endParaRPr lang="en-US" sz="1600" dirty="0" smtClean="0"/>
                    </a:p>
                  </a:txBody>
                  <a:tcPr/>
                </a:tc>
                <a:tc>
                  <a:txBody>
                    <a:bodyPr/>
                    <a:lstStyle/>
                    <a:p>
                      <a:pPr algn="ctr"/>
                      <a:r>
                        <a:rPr lang="en-US" dirty="0" smtClean="0"/>
                        <a:t>59.2</a:t>
                      </a:r>
                      <a:endParaRPr lang="en-US" dirty="0"/>
                    </a:p>
                  </a:txBody>
                  <a:tcPr/>
                </a:tc>
                <a:tc>
                  <a:txBody>
                    <a:bodyPr/>
                    <a:lstStyle/>
                    <a:p>
                      <a:pPr algn="ctr"/>
                      <a:r>
                        <a:rPr lang="en-US" dirty="0" smtClean="0"/>
                        <a:t>57.3</a:t>
                      </a:r>
                      <a:endParaRPr lang="en-US" dirty="0"/>
                    </a:p>
                  </a:txBody>
                  <a:tcPr/>
                </a:tc>
                <a:tc>
                  <a:txBody>
                    <a:bodyPr/>
                    <a:lstStyle/>
                    <a:p>
                      <a:pPr algn="ctr"/>
                      <a:r>
                        <a:rPr lang="en-US" dirty="0" smtClean="0"/>
                        <a:t>81.9</a:t>
                      </a:r>
                      <a:endParaRPr lang="en-US" dirty="0"/>
                    </a:p>
                  </a:txBody>
                  <a:tcPr/>
                </a:tc>
                <a:tc>
                  <a:txBody>
                    <a:bodyPr/>
                    <a:lstStyle/>
                    <a:p>
                      <a:pPr algn="ctr"/>
                      <a:r>
                        <a:rPr lang="en-US" dirty="0" smtClean="0"/>
                        <a:t>60.5</a:t>
                      </a:r>
                      <a:endParaRPr lang="en-US" dirty="0"/>
                    </a:p>
                  </a:txBody>
                  <a:tcPr/>
                </a:tc>
              </a:tr>
              <a:tr h="370840">
                <a:tc>
                  <a:txBody>
                    <a:bodyPr/>
                    <a:lstStyle/>
                    <a:p>
                      <a:r>
                        <a:rPr lang="en-US" dirty="0" smtClean="0"/>
                        <a:t>Improvement Rate for</a:t>
                      </a:r>
                      <a:r>
                        <a:rPr lang="en-US" baseline="0" dirty="0" smtClean="0"/>
                        <a:t> ESL</a:t>
                      </a:r>
                      <a:endParaRPr lang="en-US" dirty="0"/>
                    </a:p>
                  </a:txBody>
                  <a:tcPr/>
                </a:tc>
                <a:tc>
                  <a:txBody>
                    <a:bodyPr/>
                    <a:lstStyle/>
                    <a:p>
                      <a:pPr algn="ctr"/>
                      <a:r>
                        <a:rPr lang="en-US" dirty="0" smtClean="0"/>
                        <a:t>44.5</a:t>
                      </a:r>
                      <a:endParaRPr lang="en-US" dirty="0"/>
                    </a:p>
                  </a:txBody>
                  <a:tcPr/>
                </a:tc>
                <a:tc>
                  <a:txBody>
                    <a:bodyPr/>
                    <a:lstStyle/>
                    <a:p>
                      <a:pPr algn="ctr"/>
                      <a:r>
                        <a:rPr lang="en-US" dirty="0" smtClean="0"/>
                        <a:t>14.4</a:t>
                      </a:r>
                      <a:endParaRPr lang="en-US" dirty="0"/>
                    </a:p>
                  </a:txBody>
                  <a:tcPr/>
                </a:tc>
                <a:tc>
                  <a:txBody>
                    <a:bodyPr/>
                    <a:lstStyle/>
                    <a:p>
                      <a:pPr algn="ctr"/>
                      <a:r>
                        <a:rPr lang="en-US" dirty="0" smtClean="0"/>
                        <a:t>67.3</a:t>
                      </a:r>
                      <a:endParaRPr lang="en-US" dirty="0"/>
                    </a:p>
                  </a:txBody>
                  <a:tcPr/>
                </a:tc>
                <a:tc>
                  <a:txBody>
                    <a:bodyPr/>
                    <a:lstStyle/>
                    <a:p>
                      <a:pPr algn="ctr"/>
                      <a:r>
                        <a:rPr lang="en-US" dirty="0" smtClean="0"/>
                        <a:t>50.0</a:t>
                      </a:r>
                      <a:endParaRPr lang="en-US" dirty="0"/>
                    </a:p>
                  </a:txBody>
                  <a:tcPr/>
                </a:tc>
              </a:tr>
              <a:tr h="370840">
                <a:tc>
                  <a:txBody>
                    <a:bodyPr/>
                    <a:lstStyle/>
                    <a:p>
                      <a:r>
                        <a:rPr lang="en-US" dirty="0" smtClean="0"/>
                        <a:t>Improvement Rate for Basic Skills</a:t>
                      </a:r>
                      <a:endParaRPr lang="en-US" dirty="0"/>
                    </a:p>
                  </a:txBody>
                  <a:tcPr/>
                </a:tc>
                <a:tc>
                  <a:txBody>
                    <a:bodyPr/>
                    <a:lstStyle/>
                    <a:p>
                      <a:pPr algn="ctr"/>
                      <a:r>
                        <a:rPr lang="en-US" dirty="0" smtClean="0"/>
                        <a:t>53.9</a:t>
                      </a:r>
                      <a:endParaRPr lang="en-US" dirty="0"/>
                    </a:p>
                  </a:txBody>
                  <a:tcPr/>
                </a:tc>
                <a:tc>
                  <a:txBody>
                    <a:bodyPr/>
                    <a:lstStyle/>
                    <a:p>
                      <a:pPr algn="ctr"/>
                      <a:r>
                        <a:rPr lang="en-US" dirty="0" smtClean="0"/>
                        <a:t>44.6</a:t>
                      </a:r>
                      <a:endParaRPr lang="en-US" dirty="0"/>
                    </a:p>
                  </a:txBody>
                  <a:tcPr/>
                </a:tc>
                <a:tc>
                  <a:txBody>
                    <a:bodyPr/>
                    <a:lstStyle/>
                    <a:p>
                      <a:pPr algn="ctr"/>
                      <a:r>
                        <a:rPr lang="en-US" dirty="0" smtClean="0"/>
                        <a:t>62.4</a:t>
                      </a:r>
                      <a:endParaRPr lang="en-US" dirty="0"/>
                    </a:p>
                  </a:txBody>
                  <a:tcPr/>
                </a:tc>
                <a:tc>
                  <a:txBody>
                    <a:bodyPr/>
                    <a:lstStyle/>
                    <a:p>
                      <a:pPr algn="ctr"/>
                      <a:r>
                        <a:rPr lang="en-US" dirty="0" smtClean="0"/>
                        <a:t>44.7</a:t>
                      </a:r>
                      <a:endParaRPr lang="en-US" dirty="0"/>
                    </a:p>
                  </a:txBody>
                  <a:tcPr/>
                </a:tc>
              </a:tr>
            </a:tbl>
          </a:graphicData>
        </a:graphic>
      </p:graphicFrame>
      <p:sp>
        <p:nvSpPr>
          <p:cNvPr id="4" name="TextBox 3"/>
          <p:cNvSpPr txBox="1"/>
          <p:nvPr/>
        </p:nvSpPr>
        <p:spPr>
          <a:xfrm>
            <a:off x="609600" y="228600"/>
            <a:ext cx="8001000" cy="646331"/>
          </a:xfrm>
          <a:prstGeom prst="rect">
            <a:avLst/>
          </a:prstGeom>
          <a:noFill/>
        </p:spPr>
        <p:txBody>
          <a:bodyPr wrap="square" rtlCol="0">
            <a:spAutoFit/>
          </a:bodyPr>
          <a:lstStyle/>
          <a:p>
            <a:pPr algn="ctr"/>
            <a:r>
              <a:rPr lang="en-US" sz="3600" dirty="0" smtClean="0"/>
              <a:t>ARCC Table of Values </a:t>
            </a:r>
            <a:r>
              <a:rPr lang="en-US" sz="2800" dirty="0" smtClean="0"/>
              <a:t>(2009)</a:t>
            </a:r>
            <a:endParaRPr lang="en-US" sz="2800" dirty="0"/>
          </a:p>
        </p:txBody>
      </p:sp>
    </p:spTree>
    <p:extLst>
      <p:ext uri="{BB962C8B-B14F-4D97-AF65-F5344CB8AC3E}">
        <p14:creationId xmlns:p14="http://schemas.microsoft.com/office/powerpoint/2010/main" val="418130338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lumMod val="85000"/>
          </a:schemeClr>
        </a:solidFill>
        <a:ln w="3175">
          <a:solidFill>
            <a:schemeClr val="tx1">
              <a:lumMod val="95000"/>
              <a:lumOff val="5000"/>
            </a:schemeClr>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36F50220FD1D74985B4BB9A19FFAA97" ma:contentTypeVersion="8" ma:contentTypeDescription="Create a new document." ma:contentTypeScope="" ma:versionID="cd652f17da9cb300b1375cecb1e32b50">
  <xsd:schema xmlns:xsd="http://www.w3.org/2001/XMLSchema" xmlns:xs="http://www.w3.org/2001/XMLSchema" xmlns:p="http://schemas.microsoft.com/office/2006/metadata/properties" xmlns:ns2="e49199b4-cad4-48ec-bb55-81cd7ae6622d" targetNamespace="http://schemas.microsoft.com/office/2006/metadata/properties" ma:root="true" ma:fieldsID="f8858fb9978af6d47f72d2d029679842" ns2:_="">
    <xsd:import namespace="e49199b4-cad4-48ec-bb55-81cd7ae6622d"/>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DateTaken" minOccurs="0"/>
                <xsd:element ref="ns2:MediaServiceLocation"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49199b4-cad4-48ec-bb55-81cd7ae6622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Location" ma:index="13" nillable="true" ma:displayName="Location" ma:internalName="MediaServiceLocation" ma:readOnly="true">
      <xsd:simpleType>
        <xsd:restriction base="dms:Text"/>
      </xsd:simpleType>
    </xsd:element>
    <xsd:element name="MediaServiceSearchProperties" ma:index="14" nillable="true" ma:displayName="MediaServiceSearchProperties" ma:hidden="true" ma:internalName="MediaServiceSearchProperties" ma:readOnly="true">
      <xsd:simpleType>
        <xsd:restriction base="dms:Note"/>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3C47621D-5D82-4096-A9B0-34891DF061EA}"/>
</file>

<file path=customXml/itemProps2.xml><?xml version="1.0" encoding="utf-8"?>
<ds:datastoreItem xmlns:ds="http://schemas.openxmlformats.org/officeDocument/2006/customXml" ds:itemID="{713A4CC1-8D38-43AF-B951-D8DA26F17E00}"/>
</file>

<file path=customXml/itemProps3.xml><?xml version="1.0" encoding="utf-8"?>
<ds:datastoreItem xmlns:ds="http://schemas.openxmlformats.org/officeDocument/2006/customXml" ds:itemID="{E576DD00-FEE3-42BA-AC56-A84868B560A8}"/>
</file>

<file path=docProps/app.xml><?xml version="1.0" encoding="utf-8"?>
<Properties xmlns="http://schemas.openxmlformats.org/officeDocument/2006/extended-properties" xmlns:vt="http://schemas.openxmlformats.org/officeDocument/2006/docPropsVTypes">
  <TotalTime>1975</TotalTime>
  <Words>1372</Words>
  <Application>Microsoft Office PowerPoint</Application>
  <PresentationFormat>On-screen Show (4:3)</PresentationFormat>
  <Paragraphs>275</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SDCCD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BRIC Program IT</dc:title>
  <dc:creator>chasson</dc:creator>
  <cp:lastModifiedBy>a</cp:lastModifiedBy>
  <cp:revision>348</cp:revision>
  <cp:lastPrinted>2012-02-17T00:19:38Z</cp:lastPrinted>
  <dcterms:created xsi:type="dcterms:W3CDTF">2009-11-04T00:26:26Z</dcterms:created>
  <dcterms:modified xsi:type="dcterms:W3CDTF">2012-08-09T16:55:54Z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0x010100E36F50220FD1D74985B4BB9A19FFAA97</vt:lpwstr>
  </property>
  <property fmtid="{D5CDD505-2E9C-101B-9397-08002B2CF9AE}" pid="3" name="Order">
    <vt:r8>63600</vt:r8>
  </property>
  <property fmtid="{D5CDD505-2E9C-101B-9397-08002B2CF9AE}" pid="4" name="ComplianceAssetId">
    <vt:lpwstr/>
  </property>
  <property fmtid="{D5CDD505-2E9C-101B-9397-08002B2CF9AE}" pid="5" name="TemplateUrl">
    <vt:lpwstr/>
  </property>
  <property fmtid="{D5CDD505-2E9C-101B-9397-08002B2CF9AE}" pid="6" name="xd_Signature">
    <vt:bool>false</vt:bool>
  </property>
  <property fmtid="{D5CDD505-2E9C-101B-9397-08002B2CF9AE}" pid="7" name="xd_ProgID">
    <vt:lpwstr/>
  </property>
  <property fmtid="{D5CDD505-2E9C-101B-9397-08002B2CF9AE}" pid="8" name="_SourceUrl">
    <vt:lpwstr/>
  </property>
  <property fmtid="{D5CDD505-2E9C-101B-9397-08002B2CF9AE}" pid="9" name="_SharedFileIndex">
    <vt:lpwstr/>
  </property>
</Properties>
</file>